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0"/>
  </p:notesMasterIdLst>
  <p:handoutMasterIdLst>
    <p:handoutMasterId r:id="rId51"/>
  </p:handoutMasterIdLst>
  <p:sldIdLst>
    <p:sldId id="258" r:id="rId2"/>
    <p:sldId id="354" r:id="rId3"/>
    <p:sldId id="355" r:id="rId4"/>
    <p:sldId id="356" r:id="rId5"/>
    <p:sldId id="357" r:id="rId6"/>
    <p:sldId id="358" r:id="rId7"/>
    <p:sldId id="359" r:id="rId8"/>
    <p:sldId id="360" r:id="rId9"/>
    <p:sldId id="361" r:id="rId10"/>
    <p:sldId id="362" r:id="rId11"/>
    <p:sldId id="377" r:id="rId12"/>
    <p:sldId id="363" r:id="rId13"/>
    <p:sldId id="364" r:id="rId14"/>
    <p:sldId id="365" r:id="rId15"/>
    <p:sldId id="366" r:id="rId16"/>
    <p:sldId id="370" r:id="rId17"/>
    <p:sldId id="378" r:id="rId18"/>
    <p:sldId id="371" r:id="rId19"/>
    <p:sldId id="390" r:id="rId20"/>
    <p:sldId id="380" r:id="rId21"/>
    <p:sldId id="397" r:id="rId22"/>
    <p:sldId id="398" r:id="rId23"/>
    <p:sldId id="381" r:id="rId24"/>
    <p:sldId id="399" r:id="rId25"/>
    <p:sldId id="401" r:id="rId26"/>
    <p:sldId id="402" r:id="rId27"/>
    <p:sldId id="405" r:id="rId28"/>
    <p:sldId id="404" r:id="rId29"/>
    <p:sldId id="373" r:id="rId30"/>
    <p:sldId id="379" r:id="rId31"/>
    <p:sldId id="387" r:id="rId32"/>
    <p:sldId id="374" r:id="rId33"/>
    <p:sldId id="391" r:id="rId34"/>
    <p:sldId id="382" r:id="rId35"/>
    <p:sldId id="400" r:id="rId36"/>
    <p:sldId id="383" r:id="rId37"/>
    <p:sldId id="388" r:id="rId38"/>
    <p:sldId id="384" r:id="rId39"/>
    <p:sldId id="393" r:id="rId40"/>
    <p:sldId id="392" r:id="rId41"/>
    <p:sldId id="385" r:id="rId42"/>
    <p:sldId id="406" r:id="rId43"/>
    <p:sldId id="407" r:id="rId44"/>
    <p:sldId id="410" r:id="rId45"/>
    <p:sldId id="409" r:id="rId46"/>
    <p:sldId id="386" r:id="rId47"/>
    <p:sldId id="389" r:id="rId48"/>
    <p:sldId id="394" r:id="rId49"/>
  </p:sldIdLst>
  <p:sldSz cx="9144000" cy="6858000" type="screen4x3"/>
  <p:notesSz cx="7315200" cy="9601200"/>
  <p:defaultTextStyle>
    <a:defPPr>
      <a:defRPr lang="en-US"/>
    </a:defPPr>
    <a:lvl1pPr algn="l" rtl="0" eaLnBrk="0" fontAlgn="base" hangingPunct="0">
      <a:spcBef>
        <a:spcPct val="0"/>
      </a:spcBef>
      <a:spcAft>
        <a:spcPct val="0"/>
      </a:spcAft>
      <a:defRPr sz="3600" b="1" u="sng" kern="1200" baseline="-250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600" b="1" u="sng" kern="1200" baseline="-250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3600" b="1" u="sng" kern="1200" baseline="-250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3600" b="1" u="sng" kern="1200" baseline="-250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3600" b="1" u="sng" kern="1200" baseline="-25000">
        <a:solidFill>
          <a:schemeClr val="tx1"/>
        </a:solidFill>
        <a:latin typeface="Times New Roman" panose="02020603050405020304" pitchFamily="18" charset="0"/>
        <a:ea typeface="+mn-ea"/>
        <a:cs typeface="+mn-cs"/>
      </a:defRPr>
    </a:lvl5pPr>
    <a:lvl6pPr marL="2286000" algn="l" defTabSz="914400" rtl="0" eaLnBrk="1" latinLnBrk="0" hangingPunct="1">
      <a:defRPr sz="3600" b="1" u="sng" kern="1200" baseline="-25000">
        <a:solidFill>
          <a:schemeClr val="tx1"/>
        </a:solidFill>
        <a:latin typeface="Times New Roman" panose="02020603050405020304" pitchFamily="18" charset="0"/>
        <a:ea typeface="+mn-ea"/>
        <a:cs typeface="+mn-cs"/>
      </a:defRPr>
    </a:lvl6pPr>
    <a:lvl7pPr marL="2743200" algn="l" defTabSz="914400" rtl="0" eaLnBrk="1" latinLnBrk="0" hangingPunct="1">
      <a:defRPr sz="3600" b="1" u="sng" kern="1200" baseline="-25000">
        <a:solidFill>
          <a:schemeClr val="tx1"/>
        </a:solidFill>
        <a:latin typeface="Times New Roman" panose="02020603050405020304" pitchFamily="18" charset="0"/>
        <a:ea typeface="+mn-ea"/>
        <a:cs typeface="+mn-cs"/>
      </a:defRPr>
    </a:lvl7pPr>
    <a:lvl8pPr marL="3200400" algn="l" defTabSz="914400" rtl="0" eaLnBrk="1" latinLnBrk="0" hangingPunct="1">
      <a:defRPr sz="3600" b="1" u="sng" kern="1200" baseline="-25000">
        <a:solidFill>
          <a:schemeClr val="tx1"/>
        </a:solidFill>
        <a:latin typeface="Times New Roman" panose="02020603050405020304" pitchFamily="18" charset="0"/>
        <a:ea typeface="+mn-ea"/>
        <a:cs typeface="+mn-cs"/>
      </a:defRPr>
    </a:lvl8pPr>
    <a:lvl9pPr marL="3657600" algn="l" defTabSz="914400" rtl="0" eaLnBrk="1" latinLnBrk="0" hangingPunct="1">
      <a:defRPr sz="3600" b="1" u="sng" kern="1200" baseline="-250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FF"/>
    <a:srgbClr val="00FFFF"/>
    <a:srgbClr val="66FFFF"/>
    <a:srgbClr val="00CCFF"/>
    <a:srgbClr val="FFFFFF"/>
    <a:srgbClr val="00FFCC"/>
    <a:srgbClr val="0099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32" autoAdjust="0"/>
  </p:normalViewPr>
  <p:slideViewPr>
    <p:cSldViewPr snapToGrid="0">
      <p:cViewPr varScale="1">
        <p:scale>
          <a:sx n="83" d="100"/>
          <a:sy n="83" d="100"/>
        </p:scale>
        <p:origin x="1203" y="3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66" d="100"/>
        <a:sy n="66" d="100"/>
      </p:scale>
      <p:origin x="0" y="1122"/>
    </p:cViewPr>
  </p:sorterViewPr>
  <p:notesViewPr>
    <p:cSldViewPr snapToGrid="0">
      <p:cViewPr>
        <p:scale>
          <a:sx n="66" d="100"/>
          <a:sy n="66" d="100"/>
        </p:scale>
        <p:origin x="-984" y="-58"/>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_rels/viewProps.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slide" Target="slides/slide17.xml"/><Relationship Id="rId1" Type="http://schemas.openxmlformats.org/officeDocument/2006/relationships/slide" Target="slides/slide1.xml"/><Relationship Id="rId5" Type="http://schemas.openxmlformats.org/officeDocument/2006/relationships/slide" Target="slides/slide35.xml"/><Relationship Id="rId4"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3135313"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4" tIns="48306" rIns="96614" bIns="48306" numCol="1" anchor="t" anchorCtr="0" compatLnSpc="1">
            <a:prstTxWarp prst="textNoShape">
              <a:avLst/>
            </a:prstTxWarp>
          </a:bodyPr>
          <a:lstStyle>
            <a:lvl1pPr defTabSz="966788">
              <a:defRPr sz="1200" b="0" u="none" baseline="0"/>
            </a:lvl1pPr>
          </a:lstStyle>
          <a:p>
            <a:pPr>
              <a:defRPr/>
            </a:pPr>
            <a:endParaRPr lang="en-US" altLang="zh-CN"/>
          </a:p>
        </p:txBody>
      </p:sp>
      <p:sp>
        <p:nvSpPr>
          <p:cNvPr id="27651" name="Rectangle 3"/>
          <p:cNvSpPr>
            <a:spLocks noGrp="1" noChangeArrowheads="1"/>
          </p:cNvSpPr>
          <p:nvPr>
            <p:ph type="dt" sz="quarter" idx="1"/>
          </p:nvPr>
        </p:nvSpPr>
        <p:spPr bwMode="auto">
          <a:xfrm>
            <a:off x="4130675" y="0"/>
            <a:ext cx="3211513"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4" tIns="48306" rIns="96614" bIns="48306" numCol="1" anchor="t" anchorCtr="0" compatLnSpc="1">
            <a:prstTxWarp prst="textNoShape">
              <a:avLst/>
            </a:prstTxWarp>
          </a:bodyPr>
          <a:lstStyle>
            <a:lvl1pPr algn="r" defTabSz="966788">
              <a:defRPr sz="1200" b="0" u="none" baseline="0"/>
            </a:lvl1pPr>
          </a:lstStyle>
          <a:p>
            <a:pPr>
              <a:defRPr/>
            </a:pPr>
            <a:endParaRPr lang="en-US" altLang="zh-CN"/>
          </a:p>
        </p:txBody>
      </p:sp>
      <p:sp>
        <p:nvSpPr>
          <p:cNvPr id="27652" name="Rectangle 4"/>
          <p:cNvSpPr>
            <a:spLocks noGrp="1" noChangeArrowheads="1"/>
          </p:cNvSpPr>
          <p:nvPr>
            <p:ph type="ftr" sz="quarter" idx="2"/>
          </p:nvPr>
        </p:nvSpPr>
        <p:spPr bwMode="auto">
          <a:xfrm>
            <a:off x="0" y="9142413"/>
            <a:ext cx="3135313"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4" tIns="48306" rIns="96614" bIns="48306" numCol="1" anchor="b" anchorCtr="0" compatLnSpc="1">
            <a:prstTxWarp prst="textNoShape">
              <a:avLst/>
            </a:prstTxWarp>
          </a:bodyPr>
          <a:lstStyle>
            <a:lvl1pPr defTabSz="966788">
              <a:defRPr sz="1200" b="0" u="none" baseline="0"/>
            </a:lvl1pPr>
          </a:lstStyle>
          <a:p>
            <a:pPr>
              <a:defRPr/>
            </a:pPr>
            <a:endParaRPr lang="en-US" altLang="zh-CN"/>
          </a:p>
        </p:txBody>
      </p:sp>
      <p:sp>
        <p:nvSpPr>
          <p:cNvPr id="27653" name="Rectangle 5"/>
          <p:cNvSpPr>
            <a:spLocks noGrp="1" noChangeArrowheads="1"/>
          </p:cNvSpPr>
          <p:nvPr>
            <p:ph type="sldNum" sz="quarter" idx="3"/>
          </p:nvPr>
        </p:nvSpPr>
        <p:spPr bwMode="auto">
          <a:xfrm>
            <a:off x="4130675" y="9142413"/>
            <a:ext cx="3211513"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4" tIns="48306" rIns="96614" bIns="48306" numCol="1" anchor="b" anchorCtr="0" compatLnSpc="1">
            <a:prstTxWarp prst="textNoShape">
              <a:avLst/>
            </a:prstTxWarp>
          </a:bodyPr>
          <a:lstStyle>
            <a:lvl1pPr algn="r" defTabSz="966788">
              <a:defRPr sz="1200" b="0" u="none" baseline="0" smtClean="0"/>
            </a:lvl1pPr>
          </a:lstStyle>
          <a:p>
            <a:pPr>
              <a:defRPr/>
            </a:pPr>
            <a:fld id="{691B3847-7607-4DC3-97D1-3E99845BCB9F}"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967" tIns="50984" rIns="101967" bIns="50984" numCol="1" anchor="t" anchorCtr="0" compatLnSpc="1">
            <a:prstTxWarp prst="textNoShape">
              <a:avLst/>
            </a:prstTxWarp>
          </a:bodyPr>
          <a:lstStyle>
            <a:lvl1pPr defTabSz="1020763">
              <a:defRPr sz="1400" b="0" u="none" baseline="0"/>
            </a:lvl1pPr>
          </a:lstStyle>
          <a:p>
            <a:pPr>
              <a:defRPr/>
            </a:pPr>
            <a:endParaRPr lang="en-US" altLang="zh-CN"/>
          </a:p>
        </p:txBody>
      </p:sp>
      <p:sp>
        <p:nvSpPr>
          <p:cNvPr id="5123" name="Rectangle 3"/>
          <p:cNvSpPr>
            <a:spLocks noGrp="1" noChangeArrowheads="1"/>
          </p:cNvSpPr>
          <p:nvPr>
            <p:ph type="dt" idx="1"/>
          </p:nvPr>
        </p:nvSpPr>
        <p:spPr bwMode="auto">
          <a:xfrm>
            <a:off x="4144963" y="0"/>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967" tIns="50984" rIns="101967" bIns="50984" numCol="1" anchor="t" anchorCtr="0" compatLnSpc="1">
            <a:prstTxWarp prst="textNoShape">
              <a:avLst/>
            </a:prstTxWarp>
          </a:bodyPr>
          <a:lstStyle>
            <a:lvl1pPr algn="r" defTabSz="1020763">
              <a:defRPr sz="1400" b="0" u="none" baseline="0"/>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74725" y="4560888"/>
            <a:ext cx="5365750"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967" tIns="50984" rIns="101967" bIns="50984"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6"/>
          <p:cNvSpPr>
            <a:spLocks noGrp="1" noChangeArrowheads="1"/>
          </p:cNvSpPr>
          <p:nvPr>
            <p:ph type="ftr" sz="quarter" idx="4"/>
          </p:nvPr>
        </p:nvSpPr>
        <p:spPr bwMode="auto">
          <a:xfrm>
            <a:off x="0" y="9121775"/>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967" tIns="50984" rIns="101967" bIns="50984" numCol="1" anchor="b" anchorCtr="0" compatLnSpc="1">
            <a:prstTxWarp prst="textNoShape">
              <a:avLst/>
            </a:prstTxWarp>
          </a:bodyPr>
          <a:lstStyle>
            <a:lvl1pPr defTabSz="1020763">
              <a:defRPr sz="1400" b="0" u="none" baseline="0"/>
            </a:lvl1pPr>
          </a:lstStyle>
          <a:p>
            <a:pPr>
              <a:defRPr/>
            </a:pPr>
            <a:endParaRPr lang="en-US" altLang="zh-CN"/>
          </a:p>
        </p:txBody>
      </p:sp>
      <p:sp>
        <p:nvSpPr>
          <p:cNvPr id="5127" name="Rectangle 7"/>
          <p:cNvSpPr>
            <a:spLocks noGrp="1" noChangeArrowheads="1"/>
          </p:cNvSpPr>
          <p:nvPr>
            <p:ph type="sldNum" sz="quarter" idx="5"/>
          </p:nvPr>
        </p:nvSpPr>
        <p:spPr bwMode="auto">
          <a:xfrm>
            <a:off x="4144963" y="9121775"/>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967" tIns="50984" rIns="101967" bIns="50984" numCol="1" anchor="b" anchorCtr="0" compatLnSpc="1">
            <a:prstTxWarp prst="textNoShape">
              <a:avLst/>
            </a:prstTxWarp>
          </a:bodyPr>
          <a:lstStyle>
            <a:lvl1pPr algn="r" defTabSz="1020763">
              <a:defRPr sz="1400" b="0" u="none" baseline="0" smtClean="0"/>
            </a:lvl1pPr>
          </a:lstStyle>
          <a:p>
            <a:pPr>
              <a:defRPr/>
            </a:pPr>
            <a:fld id="{EE488142-39E8-45DF-8F36-BFE83C97C04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defTabSz="1020763">
              <a:defRPr sz="3600" b="1" u="sng" baseline="-25000">
                <a:solidFill>
                  <a:schemeClr val="tx1"/>
                </a:solidFill>
                <a:latin typeface="Times New Roman" panose="02020603050405020304" pitchFamily="18" charset="0"/>
              </a:defRPr>
            </a:lvl1pPr>
            <a:lvl2pPr marL="742950" indent="-285750" defTabSz="1020763">
              <a:defRPr sz="3600" b="1" u="sng" baseline="-25000">
                <a:solidFill>
                  <a:schemeClr val="tx1"/>
                </a:solidFill>
                <a:latin typeface="Times New Roman" panose="02020603050405020304" pitchFamily="18" charset="0"/>
              </a:defRPr>
            </a:lvl2pPr>
            <a:lvl3pPr marL="1143000" indent="-228600" defTabSz="1020763">
              <a:defRPr sz="3600" b="1" u="sng" baseline="-25000">
                <a:solidFill>
                  <a:schemeClr val="tx1"/>
                </a:solidFill>
                <a:latin typeface="Times New Roman" panose="02020603050405020304" pitchFamily="18" charset="0"/>
              </a:defRPr>
            </a:lvl3pPr>
            <a:lvl4pPr marL="1600200" indent="-228600" defTabSz="1020763">
              <a:defRPr sz="3600" b="1" u="sng" baseline="-25000">
                <a:solidFill>
                  <a:schemeClr val="tx1"/>
                </a:solidFill>
                <a:latin typeface="Times New Roman" panose="02020603050405020304" pitchFamily="18" charset="0"/>
              </a:defRPr>
            </a:lvl4pPr>
            <a:lvl5pPr marL="2057400" indent="-228600" defTabSz="1020763">
              <a:defRPr sz="3600" b="1" u="sng" baseline="-25000">
                <a:solidFill>
                  <a:schemeClr val="tx1"/>
                </a:solidFill>
                <a:latin typeface="Times New Roman" panose="02020603050405020304" pitchFamily="18" charset="0"/>
              </a:defRPr>
            </a:lvl5pPr>
            <a:lvl6pPr marL="25146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fld id="{7744E6AF-F973-4F20-9814-26D15F402B15}" type="slidenum">
              <a:rPr lang="en-US" altLang="zh-CN" sz="1400" b="0" u="none" baseline="0"/>
              <a:pPr/>
              <a:t>1</a:t>
            </a:fld>
            <a:endParaRPr lang="en-US" altLang="zh-CN" sz="1400" b="0" u="none" baseline="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15</a:t>
            </a:fld>
            <a:endParaRPr lang="en-US" altLang="zh-CN"/>
          </a:p>
        </p:txBody>
      </p:sp>
    </p:spTree>
    <p:extLst>
      <p:ext uri="{BB962C8B-B14F-4D97-AF65-F5344CB8AC3E}">
        <p14:creationId xmlns:p14="http://schemas.microsoft.com/office/powerpoint/2010/main" val="203086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高位 </a:t>
            </a:r>
            <a:r>
              <a:rPr lang="en-US" altLang="zh-CN" dirty="0"/>
              <a:t>A2 A3 </a:t>
            </a:r>
            <a:r>
              <a:rPr lang="zh-CN" altLang="en-US" dirty="0"/>
              <a:t>行地址，低位列地址</a:t>
            </a:r>
            <a:endParaRPr lang="en-US" altLang="zh-CN" dirty="0"/>
          </a:p>
          <a:p>
            <a:r>
              <a:rPr lang="en-US" altLang="zh-CN" dirty="0"/>
              <a:t>A0 A1 A2 A3 = 1001 </a:t>
            </a:r>
            <a:r>
              <a:rPr lang="zh-CN" altLang="en-US" dirty="0"/>
              <a:t>对应</a:t>
            </a:r>
            <a:r>
              <a:rPr lang="en-US" altLang="zh-CN" dirty="0"/>
              <a:t>RAM cell9</a:t>
            </a:r>
          </a:p>
          <a:p>
            <a:r>
              <a:rPr lang="zh-CN" altLang="en-US" dirty="0"/>
              <a:t>同样任何时候只有一个位片是被是能的</a:t>
            </a:r>
            <a:endParaRPr lang="en-US" altLang="zh-CN" dirty="0"/>
          </a:p>
          <a:p>
            <a:r>
              <a:rPr lang="zh-CN" altLang="en-US" dirty="0"/>
              <a:t>这是</a:t>
            </a:r>
            <a:r>
              <a:rPr lang="en-US" altLang="zh-CN" dirty="0"/>
              <a:t>16*1</a:t>
            </a:r>
            <a:endParaRPr lang="zh-CN" altLang="en-US" dirty="0"/>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17</a:t>
            </a:fld>
            <a:endParaRPr lang="en-US" altLang="zh-CN"/>
          </a:p>
        </p:txBody>
      </p:sp>
    </p:spTree>
    <p:extLst>
      <p:ext uri="{BB962C8B-B14F-4D97-AF65-F5344CB8AC3E}">
        <p14:creationId xmlns:p14="http://schemas.microsoft.com/office/powerpoint/2010/main" val="397676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由两个位片组成一个字</a:t>
            </a:r>
            <a:endParaRPr lang="en-US" altLang="zh-CN" dirty="0"/>
          </a:p>
          <a:p>
            <a:r>
              <a:rPr lang="zh-CN" altLang="en-US" dirty="0"/>
              <a:t>蓝线低位绿线高位</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19</a:t>
            </a:fld>
            <a:endParaRPr lang="en-US" altLang="zh-CN"/>
          </a:p>
        </p:txBody>
      </p:sp>
    </p:spTree>
    <p:extLst>
      <p:ext uri="{BB962C8B-B14F-4D97-AF65-F5344CB8AC3E}">
        <p14:creationId xmlns:p14="http://schemas.microsoft.com/office/powerpoint/2010/main" val="161749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每个小芯片有</a:t>
            </a:r>
            <a:r>
              <a:rPr lang="en-US" altLang="zh-CN" dirty="0"/>
              <a:t>A0 A1</a:t>
            </a:r>
            <a:r>
              <a:rPr lang="zh-CN" altLang="en-US" dirty="0"/>
              <a:t>两个地址线，是</a:t>
            </a:r>
            <a:r>
              <a:rPr lang="en-US" altLang="zh-CN" dirty="0"/>
              <a:t>4 * N</a:t>
            </a:r>
            <a:r>
              <a:rPr lang="zh-CN" altLang="en-US" dirty="0"/>
              <a:t>的芯片，四个连一起形成</a:t>
            </a:r>
            <a:r>
              <a:rPr lang="en-US" altLang="zh-CN" dirty="0"/>
              <a:t>16*N</a:t>
            </a:r>
            <a:r>
              <a:rPr lang="zh-CN" altLang="en-US" dirty="0"/>
              <a:t>芯片</a:t>
            </a:r>
            <a:endParaRPr lang="en-US" altLang="zh-CN" dirty="0"/>
          </a:p>
          <a:p>
            <a:r>
              <a:rPr lang="en-US" altLang="zh-CN" dirty="0"/>
              <a:t>A0 A1 A2 A3 = 1001</a:t>
            </a:r>
            <a:r>
              <a:rPr lang="zh-CN" altLang="en-US" dirty="0"/>
              <a:t>，从上到下第二个芯片被使能，内部的</a:t>
            </a:r>
            <a:r>
              <a:rPr lang="en-US" altLang="zh-CN" dirty="0"/>
              <a:t>01</a:t>
            </a:r>
            <a:r>
              <a:rPr lang="zh-CN" altLang="en-US" dirty="0"/>
              <a:t>号地址被使能，此处存储的数据被输出</a:t>
            </a:r>
            <a:endParaRPr lang="en-US" altLang="zh-CN" dirty="0"/>
          </a:p>
          <a:p>
            <a:r>
              <a:rPr lang="zh-CN" altLang="en-US" dirty="0"/>
              <a:t>没有被使能的芯片输出是高阻态，所以</a:t>
            </a:r>
            <a:r>
              <a:rPr lang="en-US" altLang="zh-CN" dirty="0"/>
              <a:t>Data out</a:t>
            </a:r>
            <a:r>
              <a:rPr lang="zh-CN" altLang="en-US" dirty="0"/>
              <a:t>被接在一起</a:t>
            </a:r>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20</a:t>
            </a:fld>
            <a:endParaRPr lang="en-US" altLang="zh-CN"/>
          </a:p>
        </p:txBody>
      </p:sp>
    </p:spTree>
    <p:extLst>
      <p:ext uri="{BB962C8B-B14F-4D97-AF65-F5344CB8AC3E}">
        <p14:creationId xmlns:p14="http://schemas.microsoft.com/office/powerpoint/2010/main" val="3309128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一个芯片输出当高字节，一个当低字节</a:t>
            </a:r>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24</a:t>
            </a:fld>
            <a:endParaRPr lang="en-US" altLang="zh-CN"/>
          </a:p>
        </p:txBody>
      </p:sp>
    </p:spTree>
    <p:extLst>
      <p:ext uri="{BB962C8B-B14F-4D97-AF65-F5344CB8AC3E}">
        <p14:creationId xmlns:p14="http://schemas.microsoft.com/office/powerpoint/2010/main" val="2171825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a:t>
            </a:r>
            <a:r>
              <a:rPr lang="zh-CN" altLang="en-US" dirty="0"/>
              <a:t>片，</a:t>
            </a:r>
            <a:r>
              <a:rPr lang="en-US" altLang="zh-CN" dirty="0"/>
              <a:t>1M×16b</a:t>
            </a:r>
          </a:p>
          <a:p>
            <a:r>
              <a:rPr lang="en-US" altLang="zh-CN" dirty="0"/>
              <a:t>SWORD-V2</a:t>
            </a:r>
            <a:r>
              <a:rPr lang="zh-CN" altLang="en-US" dirty="0"/>
              <a:t>版</a:t>
            </a:r>
            <a:r>
              <a:rPr lang="en-US" altLang="zh-CN" dirty="0"/>
              <a:t>(</a:t>
            </a:r>
            <a:r>
              <a:rPr lang="zh-CN" altLang="en-US" dirty="0"/>
              <a:t>紫金港</a:t>
            </a:r>
            <a:r>
              <a:rPr lang="en-US" altLang="zh-CN" dirty="0"/>
              <a:t>)</a:t>
            </a:r>
            <a:r>
              <a:rPr lang="zh-CN" altLang="en-US" dirty="0"/>
              <a:t>：</a:t>
            </a:r>
            <a:r>
              <a:rPr lang="en-US" altLang="zh-CN" dirty="0"/>
              <a:t>BHE/BLE</a:t>
            </a:r>
            <a:r>
              <a:rPr lang="zh-CN" altLang="en-US" dirty="0"/>
              <a:t>、</a:t>
            </a:r>
            <a:r>
              <a:rPr lang="en-US" altLang="zh-CN" dirty="0"/>
              <a:t>OE</a:t>
            </a:r>
            <a:r>
              <a:rPr lang="zh-CN" altLang="en-US" dirty="0"/>
              <a:t>、</a:t>
            </a:r>
            <a:r>
              <a:rPr lang="en-US" altLang="zh-CN" dirty="0"/>
              <a:t>WE</a:t>
            </a:r>
            <a:r>
              <a:rPr lang="zh-CN" altLang="en-US" dirty="0"/>
              <a:t>、</a:t>
            </a:r>
            <a:r>
              <a:rPr lang="en-US" altLang="zh-CN" dirty="0"/>
              <a:t>CE1/CE2</a:t>
            </a:r>
            <a:r>
              <a:rPr lang="zh-CN" altLang="en-US" dirty="0"/>
              <a:t>信号三个芯片</a:t>
            </a:r>
            <a:r>
              <a:rPr lang="en-US" altLang="zh-CN" dirty="0"/>
              <a:t>6Byte</a:t>
            </a:r>
            <a:r>
              <a:rPr lang="zh-CN" altLang="en-US" dirty="0"/>
              <a:t>同时控制。影响写操作，需读回写。</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SWORD-V4</a:t>
            </a:r>
            <a:r>
              <a:rPr lang="zh-CN" altLang="en-US" dirty="0"/>
              <a:t>版</a:t>
            </a:r>
            <a:r>
              <a:rPr lang="en-US" altLang="zh-CN" dirty="0"/>
              <a:t>(</a:t>
            </a:r>
            <a:r>
              <a:rPr lang="zh-CN" altLang="en-US" dirty="0"/>
              <a:t>玉泉</a:t>
            </a:r>
            <a:r>
              <a:rPr lang="en-US" altLang="zh-CN" dirty="0"/>
              <a:t>)</a:t>
            </a:r>
            <a:r>
              <a:rPr lang="zh-CN" altLang="en-US" dirty="0"/>
              <a:t>：</a:t>
            </a:r>
            <a:r>
              <a:rPr lang="en-US" altLang="zh-CN" dirty="0"/>
              <a:t>BHE/BLE</a:t>
            </a:r>
            <a:r>
              <a:rPr lang="zh-CN" altLang="en-US" dirty="0"/>
              <a:t>、</a:t>
            </a:r>
            <a:r>
              <a:rPr lang="en-US" altLang="zh-CN" dirty="0"/>
              <a:t>OE</a:t>
            </a:r>
            <a:r>
              <a:rPr lang="zh-CN" altLang="en-US" dirty="0"/>
              <a:t>、</a:t>
            </a:r>
            <a:r>
              <a:rPr lang="en-US" altLang="zh-CN" dirty="0"/>
              <a:t>WE</a:t>
            </a:r>
            <a:r>
              <a:rPr lang="zh-CN" altLang="en-US" dirty="0"/>
              <a:t>、</a:t>
            </a:r>
            <a:r>
              <a:rPr lang="en-US" altLang="zh-CN" dirty="0"/>
              <a:t>CE1/CE2</a:t>
            </a:r>
            <a:r>
              <a:rPr lang="zh-CN" altLang="en-US" dirty="0"/>
              <a:t>信号</a:t>
            </a:r>
            <a:r>
              <a:rPr lang="en-US" altLang="zh-CN" dirty="0"/>
              <a:t>3</a:t>
            </a:r>
            <a:r>
              <a:rPr lang="zh-CN" altLang="en-US" dirty="0"/>
              <a:t>个芯片</a:t>
            </a:r>
            <a:r>
              <a:rPr lang="en-US" altLang="zh-CN" dirty="0"/>
              <a:t>6B</a:t>
            </a:r>
            <a:r>
              <a:rPr lang="zh-CN" altLang="en-US" dirty="0"/>
              <a:t>可分别控制。可分别写。</a:t>
            </a:r>
            <a:endParaRPr lang="en-US" altLang="zh-CN" dirty="0"/>
          </a:p>
        </p:txBody>
      </p:sp>
      <p:sp>
        <p:nvSpPr>
          <p:cNvPr id="4" name="灯片编号占位符 3"/>
          <p:cNvSpPr>
            <a:spLocks noGrp="1"/>
          </p:cNvSpPr>
          <p:nvPr>
            <p:ph type="sldNum" sz="quarter" idx="10"/>
          </p:nvPr>
        </p:nvSpPr>
        <p:spPr/>
        <p:txBody>
          <a:bodyPr/>
          <a:lstStyle/>
          <a:p>
            <a:pPr>
              <a:defRPr/>
            </a:pPr>
            <a:fld id="{A400CA60-75C9-46DE-BC8B-380B2C402D56}" type="slidenum">
              <a:rPr lang="zh-CN" altLang="en-US" smtClean="0"/>
              <a:pPr>
                <a:defRPr/>
              </a:pPr>
              <a:t>25</a:t>
            </a:fld>
            <a:endParaRPr lang="en-US" altLang="zh-CN"/>
          </a:p>
        </p:txBody>
      </p:sp>
    </p:spTree>
    <p:extLst>
      <p:ext uri="{BB962C8B-B14F-4D97-AF65-F5344CB8AC3E}">
        <p14:creationId xmlns:p14="http://schemas.microsoft.com/office/powerpoint/2010/main" val="2099199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A400CA60-75C9-46DE-BC8B-380B2C402D56}" type="slidenum">
              <a:rPr lang="zh-CN" altLang="en-US" smtClean="0"/>
              <a:pPr>
                <a:defRPr/>
              </a:pPr>
              <a:t>27</a:t>
            </a:fld>
            <a:endParaRPr lang="en-US" altLang="zh-CN"/>
          </a:p>
        </p:txBody>
      </p:sp>
    </p:spTree>
    <p:extLst>
      <p:ext uri="{BB962C8B-B14F-4D97-AF65-F5344CB8AC3E}">
        <p14:creationId xmlns:p14="http://schemas.microsoft.com/office/powerpoint/2010/main" val="1016821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29</a:t>
            </a:fld>
            <a:endParaRPr lang="en-US" altLang="zh-CN"/>
          </a:p>
        </p:txBody>
      </p:sp>
    </p:spTree>
    <p:extLst>
      <p:ext uri="{BB962C8B-B14F-4D97-AF65-F5344CB8AC3E}">
        <p14:creationId xmlns:p14="http://schemas.microsoft.com/office/powerpoint/2010/main" val="751419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defTabSz="1020763">
              <a:defRPr sz="3600" b="1" u="sng" baseline="-25000">
                <a:solidFill>
                  <a:schemeClr val="tx1"/>
                </a:solidFill>
                <a:latin typeface="Times New Roman" panose="02020603050405020304" pitchFamily="18" charset="0"/>
              </a:defRPr>
            </a:lvl1pPr>
            <a:lvl2pPr marL="742950" indent="-285750" defTabSz="1020763">
              <a:defRPr sz="3600" b="1" u="sng" baseline="-25000">
                <a:solidFill>
                  <a:schemeClr val="tx1"/>
                </a:solidFill>
                <a:latin typeface="Times New Roman" panose="02020603050405020304" pitchFamily="18" charset="0"/>
              </a:defRPr>
            </a:lvl2pPr>
            <a:lvl3pPr marL="1143000" indent="-228600" defTabSz="1020763">
              <a:defRPr sz="3600" b="1" u="sng" baseline="-25000">
                <a:solidFill>
                  <a:schemeClr val="tx1"/>
                </a:solidFill>
                <a:latin typeface="Times New Roman" panose="02020603050405020304" pitchFamily="18" charset="0"/>
              </a:defRPr>
            </a:lvl3pPr>
            <a:lvl4pPr marL="1600200" indent="-228600" defTabSz="1020763">
              <a:defRPr sz="3600" b="1" u="sng" baseline="-25000">
                <a:solidFill>
                  <a:schemeClr val="tx1"/>
                </a:solidFill>
                <a:latin typeface="Times New Roman" panose="02020603050405020304" pitchFamily="18" charset="0"/>
              </a:defRPr>
            </a:lvl4pPr>
            <a:lvl5pPr marL="2057400" indent="-228600" defTabSz="1020763">
              <a:defRPr sz="3600" b="1" u="sng" baseline="-25000">
                <a:solidFill>
                  <a:schemeClr val="tx1"/>
                </a:solidFill>
                <a:latin typeface="Times New Roman" panose="02020603050405020304" pitchFamily="18" charset="0"/>
              </a:defRPr>
            </a:lvl5pPr>
            <a:lvl6pPr marL="25146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fld id="{851CE4DE-F4FF-4040-AFA2-47BB5263A01B}" type="slidenum">
              <a:rPr lang="en-US" altLang="zh-CN" sz="1400" b="0" u="none" baseline="0"/>
              <a:pPr/>
              <a:t>30</a:t>
            </a:fld>
            <a:endParaRPr lang="en-US" altLang="zh-CN" sz="1400" b="0" u="none" baseline="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r>
              <a:rPr lang="en-US" altLang="zh-CN" dirty="0"/>
              <a:t>Warning: (d), (e), (f), and (g) are animated. Each animation is triggered with a mouse click</a:t>
            </a:r>
          </a:p>
          <a:p>
            <a:r>
              <a:rPr lang="en-US" altLang="zh-CN" dirty="0"/>
              <a:t>and goes through two steps at 1 second intervals.</a:t>
            </a:r>
          </a:p>
          <a:p>
            <a:r>
              <a:rPr lang="zh-CN" altLang="en-US" dirty="0"/>
              <a:t>左边是大电容，右边是小电容，若干小电容接在一个大电容，晶体管式开关</a:t>
            </a:r>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31</a:t>
            </a:fld>
            <a:endParaRPr lang="en-US" altLang="zh-CN"/>
          </a:p>
        </p:txBody>
      </p:sp>
    </p:spTree>
    <p:extLst>
      <p:ext uri="{BB962C8B-B14F-4D97-AF65-F5344CB8AC3E}">
        <p14:creationId xmlns:p14="http://schemas.microsoft.com/office/powerpoint/2010/main" val="14214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4</a:t>
            </a:fld>
            <a:endParaRPr lang="en-US" altLang="zh-CN"/>
          </a:p>
        </p:txBody>
      </p:sp>
    </p:spTree>
    <p:extLst>
      <p:ext uri="{BB962C8B-B14F-4D97-AF65-F5344CB8AC3E}">
        <p14:creationId xmlns:p14="http://schemas.microsoft.com/office/powerpoint/2010/main" val="645124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1020763">
              <a:defRPr sz="3600" b="1" u="sng" baseline="-25000">
                <a:solidFill>
                  <a:schemeClr val="tx1"/>
                </a:solidFill>
                <a:latin typeface="Times New Roman" panose="02020603050405020304" pitchFamily="18" charset="0"/>
              </a:defRPr>
            </a:lvl1pPr>
            <a:lvl2pPr marL="742950" indent="-285750" defTabSz="1020763">
              <a:defRPr sz="3600" b="1" u="sng" baseline="-25000">
                <a:solidFill>
                  <a:schemeClr val="tx1"/>
                </a:solidFill>
                <a:latin typeface="Times New Roman" panose="02020603050405020304" pitchFamily="18" charset="0"/>
              </a:defRPr>
            </a:lvl2pPr>
            <a:lvl3pPr marL="1143000" indent="-228600" defTabSz="1020763">
              <a:defRPr sz="3600" b="1" u="sng" baseline="-25000">
                <a:solidFill>
                  <a:schemeClr val="tx1"/>
                </a:solidFill>
                <a:latin typeface="Times New Roman" panose="02020603050405020304" pitchFamily="18" charset="0"/>
              </a:defRPr>
            </a:lvl3pPr>
            <a:lvl4pPr marL="1600200" indent="-228600" defTabSz="1020763">
              <a:defRPr sz="3600" b="1" u="sng" baseline="-25000">
                <a:solidFill>
                  <a:schemeClr val="tx1"/>
                </a:solidFill>
                <a:latin typeface="Times New Roman" panose="02020603050405020304" pitchFamily="18" charset="0"/>
              </a:defRPr>
            </a:lvl4pPr>
            <a:lvl5pPr marL="2057400" indent="-228600" defTabSz="1020763">
              <a:defRPr sz="3600" b="1" u="sng" baseline="-25000">
                <a:solidFill>
                  <a:schemeClr val="tx1"/>
                </a:solidFill>
                <a:latin typeface="Times New Roman" panose="02020603050405020304" pitchFamily="18" charset="0"/>
              </a:defRPr>
            </a:lvl5pPr>
            <a:lvl6pPr marL="25146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fld id="{8B553A30-C39B-4EC2-8C06-30CC492CC3D3}" type="slidenum">
              <a:rPr lang="en-US" altLang="zh-CN" sz="1400" b="0" u="none" baseline="0"/>
              <a:pPr/>
              <a:t>32</a:t>
            </a:fld>
            <a:endParaRPr lang="en-US" altLang="zh-CN" sz="1400" b="0" u="none" baseline="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r>
              <a:rPr lang="en-US" altLang="zh-CN" dirty="0"/>
              <a:t>The address is split to roughly halve the large number of address pins on the typical RAM IC.</a:t>
            </a:r>
          </a:p>
          <a:p>
            <a:r>
              <a:rPr lang="en-US" altLang="zh-CN" dirty="0"/>
              <a:t>The row address is used to select the row of cells to be read within the memory.</a:t>
            </a:r>
          </a:p>
          <a:p>
            <a:r>
              <a:rPr lang="en-US" altLang="zh-CN" dirty="0"/>
              <a:t>The column address is used to select the word to be placed on the output from the data read</a:t>
            </a:r>
          </a:p>
          <a:p>
            <a:r>
              <a:rPr lang="en-US" altLang="zh-CN" dirty="0"/>
              <a:t>from the row of cells. Since the data must be read from the cells before it can be selected, the</a:t>
            </a:r>
          </a:p>
          <a:p>
            <a:r>
              <a:rPr lang="en-US" altLang="zh-CN" dirty="0"/>
              <a:t>row address must be applied first.</a:t>
            </a:r>
          </a:p>
          <a:p>
            <a:r>
              <a:rPr lang="en-US" altLang="zh-CN" dirty="0"/>
              <a:t>DRAM</a:t>
            </a:r>
            <a:r>
              <a:rPr lang="zh-CN" altLang="en-US" dirty="0"/>
              <a:t>的储存量很大因此输入引脚比较多，需要分两次来送地址，先行后列</a:t>
            </a:r>
            <a:endParaRPr lang="en-US" altLang="zh-CN" dirty="0"/>
          </a:p>
          <a:p>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1020763">
              <a:defRPr sz="3600" b="1" u="sng" baseline="-25000">
                <a:solidFill>
                  <a:schemeClr val="tx1"/>
                </a:solidFill>
                <a:latin typeface="Times New Roman" panose="02020603050405020304" pitchFamily="18" charset="0"/>
              </a:defRPr>
            </a:lvl1pPr>
            <a:lvl2pPr marL="742950" indent="-285750" defTabSz="1020763">
              <a:defRPr sz="3600" b="1" u="sng" baseline="-25000">
                <a:solidFill>
                  <a:schemeClr val="tx1"/>
                </a:solidFill>
                <a:latin typeface="Times New Roman" panose="02020603050405020304" pitchFamily="18" charset="0"/>
              </a:defRPr>
            </a:lvl2pPr>
            <a:lvl3pPr marL="1143000" indent="-228600" defTabSz="1020763">
              <a:defRPr sz="3600" b="1" u="sng" baseline="-25000">
                <a:solidFill>
                  <a:schemeClr val="tx1"/>
                </a:solidFill>
                <a:latin typeface="Times New Roman" panose="02020603050405020304" pitchFamily="18" charset="0"/>
              </a:defRPr>
            </a:lvl3pPr>
            <a:lvl4pPr marL="1600200" indent="-228600" defTabSz="1020763">
              <a:defRPr sz="3600" b="1" u="sng" baseline="-25000">
                <a:solidFill>
                  <a:schemeClr val="tx1"/>
                </a:solidFill>
                <a:latin typeface="Times New Roman" panose="02020603050405020304" pitchFamily="18" charset="0"/>
              </a:defRPr>
            </a:lvl4pPr>
            <a:lvl5pPr marL="2057400" indent="-228600" defTabSz="1020763">
              <a:defRPr sz="3600" b="1" u="sng" baseline="-25000">
                <a:solidFill>
                  <a:schemeClr val="tx1"/>
                </a:solidFill>
                <a:latin typeface="Times New Roman" panose="02020603050405020304" pitchFamily="18" charset="0"/>
              </a:defRPr>
            </a:lvl5pPr>
            <a:lvl6pPr marL="25146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fld id="{6052C292-0271-4AC9-986C-4CBA222C3AAE}" type="slidenum">
              <a:rPr lang="en-US" altLang="zh-CN" sz="1400" b="0" u="none" baseline="0"/>
              <a:pPr/>
              <a:t>33</a:t>
            </a:fld>
            <a:endParaRPr lang="en-US" altLang="zh-CN" sz="1400" b="0" u="none" baseline="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r>
              <a:rPr lang="en-US" altLang="zh-CN"/>
              <a:t>The address is split to roughly halve the large number of address pins on the typical RAM IC.</a:t>
            </a:r>
          </a:p>
          <a:p>
            <a:r>
              <a:rPr lang="en-US" altLang="zh-CN"/>
              <a:t>The row address is used to select the row of cells to be read within the memory.</a:t>
            </a:r>
          </a:p>
          <a:p>
            <a:r>
              <a:rPr lang="en-US" altLang="zh-CN"/>
              <a:t>The column address is used to select the word to be placed on the output from the data read</a:t>
            </a:r>
          </a:p>
          <a:p>
            <a:r>
              <a:rPr lang="en-US" altLang="zh-CN"/>
              <a:t>from the row of cells. Since the data must be read from the cells before it can be selected, the</a:t>
            </a:r>
          </a:p>
          <a:p>
            <a:r>
              <a:rPr lang="en-US" altLang="zh-CN"/>
              <a:t>row address must be applied first.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先提供行地址，</a:t>
            </a:r>
            <a:r>
              <a:rPr lang="en-US" altLang="zh-CN" dirty="0"/>
              <a:t>RAS</a:t>
            </a:r>
            <a:r>
              <a:rPr lang="zh-CN" altLang="en-US" dirty="0"/>
              <a:t>标记为下降沿，再送过去一个列地址，</a:t>
            </a:r>
            <a:r>
              <a:rPr lang="en-US" altLang="zh-CN" dirty="0"/>
              <a:t>CAS</a:t>
            </a:r>
            <a:r>
              <a:rPr lang="zh-CN" altLang="en-US" dirty="0"/>
              <a:t>为下降沿</a:t>
            </a:r>
            <a:r>
              <a:rPr lang="en-US" altLang="zh-CN" dirty="0"/>
              <a:t>】</a:t>
            </a:r>
          </a:p>
          <a:p>
            <a:r>
              <a:rPr lang="zh-CN" altLang="en-US" dirty="0"/>
              <a:t>行地址是个寄存器，列地址是个计数器</a:t>
            </a:r>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34</a:t>
            </a:fld>
            <a:endParaRPr lang="en-US" altLang="zh-CN"/>
          </a:p>
        </p:txBody>
      </p:sp>
    </p:spTree>
    <p:extLst>
      <p:ext uri="{BB962C8B-B14F-4D97-AF65-F5344CB8AC3E}">
        <p14:creationId xmlns:p14="http://schemas.microsoft.com/office/powerpoint/2010/main" val="2106307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DDR</a:t>
            </a:r>
            <a:r>
              <a:rPr lang="zh-CN" altLang="en-US" dirty="0"/>
              <a:t>在时钟的上升沿和下降沿都可以进行操作</a:t>
            </a:r>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36</a:t>
            </a:fld>
            <a:endParaRPr lang="en-US" altLang="zh-CN"/>
          </a:p>
        </p:txBody>
      </p:sp>
    </p:spTree>
    <p:extLst>
      <p:ext uri="{BB962C8B-B14F-4D97-AF65-F5344CB8AC3E}">
        <p14:creationId xmlns:p14="http://schemas.microsoft.com/office/powerpoint/2010/main" val="1019554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pPr algn="l">
              <a:lnSpc>
                <a:spcPts val="1800"/>
              </a:lnSpc>
              <a:spcAft>
                <a:spcPts val="0"/>
              </a:spcAft>
            </a:pPr>
            <a:r>
              <a:rPr lang="en-US" altLang="zh-CN" sz="1200" kern="100" dirty="0">
                <a:effectLst/>
                <a:latin typeface="Times New Roman" panose="02020603050405020304" pitchFamily="18" charset="0"/>
                <a:ea typeface="宋体" panose="02010600030101010101" pitchFamily="2" charset="-122"/>
              </a:rPr>
              <a:t>2</a:t>
            </a:r>
            <a:r>
              <a:rPr lang="en-US" altLang="zh-CN" sz="1200" kern="100" baseline="30000" dirty="0">
                <a:effectLst/>
                <a:latin typeface="Times New Roman" panose="02020603050405020304" pitchFamily="18" charset="0"/>
                <a:ea typeface="宋体" panose="02010600030101010101" pitchFamily="2" charset="-122"/>
              </a:rPr>
              <a:t>31</a:t>
            </a:r>
            <a:r>
              <a:rPr lang="en-US" altLang="zh-CN" sz="1200" kern="100" dirty="0">
                <a:effectLst/>
                <a:latin typeface="Times New Roman" panose="02020603050405020304" pitchFamily="18" charset="0"/>
                <a:ea typeface="宋体" panose="02010600030101010101" pitchFamily="2" charset="-122"/>
              </a:rPr>
              <a:t>(128M×</a:t>
            </a:r>
            <a:r>
              <a:rPr lang="en-US" altLang="zh-CN" sz="1400" kern="100" dirty="0">
                <a:effectLst/>
                <a:latin typeface="Times New Roman" panose="02020603050405020304" pitchFamily="18" charset="0"/>
                <a:ea typeface="宋体" panose="02010600030101010101" pitchFamily="2" charset="-122"/>
              </a:rPr>
              <a:t>16bit=2</a:t>
            </a:r>
            <a:r>
              <a:rPr lang="en-US" altLang="zh-CN" sz="1400" kern="100" baseline="30000" dirty="0">
                <a:effectLst/>
                <a:latin typeface="Times New Roman" panose="02020603050405020304" pitchFamily="18" charset="0"/>
                <a:ea typeface="宋体" panose="02010600030101010101" pitchFamily="2" charset="-122"/>
              </a:rPr>
              <a:t>27+4</a:t>
            </a:r>
            <a:r>
              <a:rPr lang="en-US" altLang="zh-CN" sz="1400" kern="100" dirty="0">
                <a:effectLst/>
                <a:latin typeface="Times New Roman" panose="02020603050405020304" pitchFamily="18" charset="0"/>
                <a:ea typeface="宋体" panose="02010600030101010101" pitchFamily="2" charset="-122"/>
              </a:rPr>
              <a:t>bit</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个存储单元</a:t>
            </a:r>
            <a:r>
              <a:rPr lang="en-US" altLang="zh-CN" sz="1200" kern="100" dirty="0">
                <a:effectLst/>
                <a:latin typeface="Times New Roman" panose="02020603050405020304" pitchFamily="18" charset="0"/>
                <a:ea typeface="宋体" panose="02010600030101010101" pitchFamily="2" charset="-122"/>
              </a:rPr>
              <a:t>(Cell)</a:t>
            </a:r>
            <a:r>
              <a:rPr lang="zh-CN" altLang="zh-CN" sz="1200" kern="100" dirty="0">
                <a:effectLst/>
                <a:latin typeface="Times New Roman" panose="02020603050405020304" pitchFamily="18" charset="0"/>
                <a:ea typeface="宋体" panose="02010600030101010101" pitchFamily="2" charset="-122"/>
              </a:rPr>
              <a:t>，分成</a:t>
            </a:r>
            <a:r>
              <a:rPr lang="en-US" altLang="zh-CN" sz="1200" kern="100" dirty="0">
                <a:effectLst/>
                <a:latin typeface="Times New Roman" panose="02020603050405020304" pitchFamily="18" charset="0"/>
                <a:ea typeface="宋体" panose="02010600030101010101" pitchFamily="2" charset="-122"/>
              </a:rPr>
              <a:t>8</a:t>
            </a:r>
            <a:r>
              <a:rPr lang="zh-CN" altLang="zh-CN" sz="1200" kern="100" dirty="0">
                <a:effectLst/>
                <a:latin typeface="Times New Roman" panose="02020603050405020304" pitchFamily="18" charset="0"/>
                <a:ea typeface="宋体" panose="02010600030101010101" pitchFamily="2" charset="-122"/>
              </a:rPr>
              <a:t>个</a:t>
            </a:r>
            <a:r>
              <a:rPr lang="en-US" altLang="zh-CN" sz="1200" kern="100" dirty="0">
                <a:effectLst/>
                <a:latin typeface="Times New Roman" panose="02020603050405020304" pitchFamily="18" charset="0"/>
                <a:ea typeface="宋体" panose="02010600030101010101" pitchFamily="2" charset="-122"/>
              </a:rPr>
              <a:t>BANK</a:t>
            </a:r>
            <a:r>
              <a:rPr lang="zh-CN" altLang="zh-CN" sz="1200" kern="100" dirty="0">
                <a:effectLst/>
                <a:latin typeface="Times New Roman" panose="02020603050405020304" pitchFamily="18" charset="0"/>
                <a:ea typeface="宋体" panose="02010600030101010101" pitchFamily="2" charset="-122"/>
              </a:rPr>
              <a:t>，共有</a:t>
            </a:r>
            <a:r>
              <a:rPr lang="en-US" altLang="zh-CN" sz="1200" kern="100" dirty="0">
                <a:effectLst/>
                <a:latin typeface="Times New Roman" panose="02020603050405020304" pitchFamily="18" charset="0"/>
                <a:ea typeface="宋体" panose="02010600030101010101" pitchFamily="2" charset="-122"/>
              </a:rPr>
              <a:t>17</a:t>
            </a:r>
            <a:r>
              <a:rPr lang="zh-CN" altLang="zh-CN" sz="1200" kern="100" dirty="0">
                <a:effectLst/>
                <a:latin typeface="Times New Roman" panose="02020603050405020304" pitchFamily="18" charset="0"/>
                <a:ea typeface="宋体" panose="02010600030101010101" pitchFamily="2" charset="-122"/>
              </a:rPr>
              <a:t>根地址线。地址线作为</a:t>
            </a:r>
            <a:r>
              <a:rPr lang="zh-CN" altLang="zh-CN" sz="1200" b="1" kern="100" dirty="0">
                <a:effectLst/>
                <a:latin typeface="Times New Roman" panose="02020603050405020304" pitchFamily="18" charset="0"/>
                <a:ea typeface="宋体" panose="02010600030101010101" pitchFamily="2" charset="-122"/>
              </a:rPr>
              <a:t>行</a:t>
            </a:r>
            <a:r>
              <a:rPr lang="zh-CN" altLang="zh-CN" sz="1200" kern="100" dirty="0">
                <a:effectLst/>
                <a:latin typeface="Times New Roman" panose="02020603050405020304" pitchFamily="18" charset="0"/>
                <a:ea typeface="宋体" panose="02010600030101010101" pitchFamily="2" charset="-122"/>
              </a:rPr>
              <a:t>地址输入时分为二组，其中</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13</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0</a:t>
            </a:r>
            <a:r>
              <a:rPr lang="zh-CN" altLang="zh-CN" sz="1200" kern="100" dirty="0">
                <a:effectLst/>
                <a:latin typeface="Times New Roman" panose="02020603050405020304" pitchFamily="18" charset="0"/>
                <a:ea typeface="宋体" panose="02010600030101010101" pitchFamily="2" charset="-122"/>
              </a:rPr>
              <a:t>控制行阵列选择</a:t>
            </a:r>
            <a:r>
              <a:rPr lang="en-US" altLang="zh-CN" sz="1200" kern="100" dirty="0">
                <a:effectLst/>
                <a:latin typeface="Times New Roman" panose="02020603050405020304" pitchFamily="18" charset="0"/>
                <a:ea typeface="宋体" panose="02010600030101010101" pitchFamily="2" charset="-122"/>
              </a:rPr>
              <a:t>(8</a:t>
            </a:r>
            <a:r>
              <a:rPr lang="zh-CN" altLang="zh-CN" sz="1200" kern="100" dirty="0">
                <a:effectLst/>
                <a:latin typeface="Times New Roman" panose="02020603050405020304" pitchFamily="18" charset="0"/>
                <a:ea typeface="宋体" panose="02010600030101010101" pitchFamily="2" charset="-122"/>
              </a:rPr>
              <a:t>个</a:t>
            </a:r>
            <a:r>
              <a:rPr lang="en-US" altLang="zh-CN" sz="1200" kern="100" dirty="0">
                <a:effectLst/>
                <a:latin typeface="Times New Roman" panose="02020603050405020304" pitchFamily="18" charset="0"/>
                <a:ea typeface="宋体" panose="02010600030101010101" pitchFamily="2" charset="-122"/>
              </a:rPr>
              <a:t>128×128</a:t>
            </a:r>
            <a:r>
              <a:rPr lang="zh-CN" altLang="zh-CN" sz="1200" kern="100" dirty="0">
                <a:effectLst/>
                <a:latin typeface="Times New Roman" panose="02020603050405020304" pitchFamily="18" charset="0"/>
                <a:ea typeface="宋体" panose="02010600030101010101" pitchFamily="2" charset="-122"/>
              </a:rPr>
              <a:t>二维单元</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和</a:t>
            </a:r>
            <a:r>
              <a:rPr lang="en-US" altLang="zh-CN" sz="1200" kern="100" dirty="0">
                <a:effectLst/>
                <a:latin typeface="Times New Roman" panose="02020603050405020304" pitchFamily="18" charset="0"/>
                <a:ea typeface="宋体" panose="02010600030101010101" pitchFamily="2" charset="-122"/>
              </a:rPr>
              <a:t>BA</a:t>
            </a:r>
            <a:r>
              <a:rPr lang="en-US" altLang="zh-CN" sz="1200" kern="100" baseline="-25000" dirty="0">
                <a:effectLst/>
                <a:latin typeface="Times New Roman" panose="02020603050405020304" pitchFamily="18" charset="0"/>
                <a:ea typeface="宋体" panose="02010600030101010101" pitchFamily="2" charset="-122"/>
              </a:rPr>
              <a:t>2</a:t>
            </a:r>
            <a:r>
              <a:rPr lang="en-US" altLang="zh-CN" sz="1200" kern="100" dirty="0">
                <a:effectLst/>
                <a:latin typeface="Times New Roman" panose="02020603050405020304" pitchFamily="18" charset="0"/>
                <a:ea typeface="宋体" panose="02010600030101010101" pitchFamily="2" charset="-122"/>
              </a:rPr>
              <a:t>~BA</a:t>
            </a:r>
            <a:r>
              <a:rPr lang="en-US" altLang="zh-CN" sz="1200" kern="100" baseline="-25000" dirty="0">
                <a:effectLst/>
                <a:latin typeface="Times New Roman" panose="02020603050405020304" pitchFamily="18" charset="0"/>
                <a:ea typeface="宋体" panose="02010600030101010101" pitchFamily="2" charset="-122"/>
              </a:rPr>
              <a:t>0</a:t>
            </a:r>
            <a:r>
              <a:rPr lang="zh-CN" altLang="zh-CN" sz="1200" kern="100" dirty="0">
                <a:effectLst/>
                <a:latin typeface="Times New Roman" panose="02020603050405020304" pitchFamily="18" charset="0"/>
                <a:ea typeface="宋体" panose="02010600030101010101" pitchFamily="2" charset="-122"/>
              </a:rPr>
              <a:t>控制</a:t>
            </a:r>
            <a:r>
              <a:rPr lang="en-US" altLang="zh-CN" sz="1200" kern="100" dirty="0">
                <a:effectLst/>
                <a:latin typeface="Times New Roman" panose="02020603050405020304" pitchFamily="18" charset="0"/>
                <a:ea typeface="宋体" panose="02010600030101010101" pitchFamily="2" charset="-122"/>
              </a:rPr>
              <a:t>BANK</a:t>
            </a:r>
            <a:r>
              <a:rPr lang="zh-CN" altLang="zh-CN" sz="1200" kern="100" dirty="0">
                <a:effectLst/>
                <a:latin typeface="Times New Roman" panose="02020603050405020304" pitchFamily="18" charset="0"/>
                <a:ea typeface="宋体" panose="02010600030101010101" pitchFamily="2" charset="-122"/>
              </a:rPr>
              <a:t>选择，由</a:t>
            </a:r>
            <a:r>
              <a:rPr lang="en-US" altLang="zh-CN" sz="1200" kern="100" dirty="0">
                <a:effectLst/>
                <a:latin typeface="Times New Roman" panose="02020603050405020304" pitchFamily="18" charset="0"/>
                <a:ea typeface="宋体" panose="02010600030101010101" pitchFamily="2" charset="-122"/>
              </a:rPr>
              <a:t>RAS</a:t>
            </a:r>
            <a:r>
              <a:rPr lang="zh-CN" altLang="zh-CN" sz="1200" kern="100" dirty="0">
                <a:effectLst/>
                <a:latin typeface="Times New Roman" panose="02020603050405020304" pitchFamily="18" charset="0"/>
                <a:ea typeface="宋体" panose="02010600030101010101" pitchFamily="2" charset="-122"/>
              </a:rPr>
              <a:t>控制信号锁存；地址线作为列地址时只用了</a:t>
            </a:r>
            <a:r>
              <a:rPr lang="en-US" altLang="zh-CN" sz="1200" kern="100" dirty="0">
                <a:effectLst/>
                <a:latin typeface="Times New Roman" panose="02020603050405020304" pitchFamily="18" charset="0"/>
                <a:ea typeface="宋体" panose="02010600030101010101" pitchFamily="2" charset="-122"/>
              </a:rPr>
              <a:t>10</a:t>
            </a:r>
            <a:r>
              <a:rPr lang="zh-CN" altLang="zh-CN" sz="1200" kern="100" dirty="0">
                <a:effectLst/>
                <a:latin typeface="Times New Roman" panose="02020603050405020304" pitchFamily="18" charset="0"/>
                <a:ea typeface="宋体" panose="02010600030101010101" pitchFamily="2" charset="-122"/>
              </a:rPr>
              <a:t>根列地址线</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9</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0</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，也分为二组，由</a:t>
            </a:r>
            <a:r>
              <a:rPr lang="en-US" altLang="zh-CN" sz="1200" kern="100" dirty="0">
                <a:effectLst/>
                <a:latin typeface="Times New Roman" panose="02020603050405020304" pitchFamily="18" charset="0"/>
                <a:ea typeface="宋体" panose="02010600030101010101" pitchFamily="2" charset="-122"/>
              </a:rPr>
              <a:t>CAS</a:t>
            </a:r>
            <a:r>
              <a:rPr lang="zh-CN" altLang="zh-CN" sz="1200" kern="100" dirty="0">
                <a:effectLst/>
                <a:latin typeface="Times New Roman" panose="02020603050405020304" pitchFamily="18" charset="0"/>
                <a:ea typeface="宋体" panose="02010600030101010101" pitchFamily="2" charset="-122"/>
              </a:rPr>
              <a:t>信号控制锁存</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每一个</a:t>
            </a:r>
            <a:r>
              <a:rPr lang="en-US" altLang="zh-CN" sz="1200" kern="100" dirty="0">
                <a:effectLst/>
                <a:latin typeface="Times New Roman" panose="02020603050405020304" pitchFamily="18" charset="0"/>
                <a:ea typeface="宋体" panose="02010600030101010101" pitchFamily="2" charset="-122"/>
              </a:rPr>
              <a:t>BANK</a:t>
            </a:r>
            <a:r>
              <a:rPr lang="zh-CN" altLang="zh-CN" sz="1200" kern="100" dirty="0">
                <a:effectLst/>
                <a:latin typeface="Times New Roman" panose="02020603050405020304" pitchFamily="18" charset="0"/>
                <a:ea typeface="宋体" panose="02010600030101010101" pitchFamily="2" charset="-122"/>
              </a:rPr>
              <a:t>由</a:t>
            </a:r>
            <a:r>
              <a:rPr lang="en-US" altLang="zh-CN" sz="1200" kern="100" dirty="0">
                <a:effectLst/>
                <a:latin typeface="Times New Roman" panose="02020603050405020304" pitchFamily="18" charset="0"/>
                <a:ea typeface="宋体" panose="02010600030101010101" pitchFamily="2" charset="-122"/>
              </a:rPr>
              <a:t>16384(2</a:t>
            </a:r>
            <a:r>
              <a:rPr lang="en-US" altLang="zh-CN" sz="1200" kern="100" baseline="30000" dirty="0">
                <a:effectLst/>
                <a:latin typeface="Times New Roman" panose="02020603050405020304" pitchFamily="18" charset="0"/>
                <a:ea typeface="宋体" panose="02010600030101010101" pitchFamily="2" charset="-122"/>
              </a:rPr>
              <a:t>14</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个</a:t>
            </a:r>
            <a:r>
              <a:rPr lang="en-US" altLang="zh-CN" sz="1200" kern="100" dirty="0">
                <a:effectLst/>
                <a:latin typeface="Times New Roman" panose="02020603050405020304" pitchFamily="18" charset="0"/>
                <a:ea typeface="宋体" panose="02010600030101010101" pitchFamily="2" charset="-122"/>
              </a:rPr>
              <a:t>128×128</a:t>
            </a:r>
            <a:r>
              <a:rPr lang="zh-CN" altLang="zh-CN" sz="1200" kern="100" dirty="0">
                <a:effectLst/>
                <a:latin typeface="Times New Roman" panose="02020603050405020304" pitchFamily="18" charset="0"/>
                <a:ea typeface="宋体" panose="02010600030101010101" pitchFamily="2" charset="-122"/>
              </a:rPr>
              <a:t>的二维</a:t>
            </a:r>
            <a:r>
              <a:rPr lang="en-US" altLang="zh-CN" sz="1200" kern="100" dirty="0">
                <a:effectLst/>
                <a:latin typeface="Times New Roman" panose="02020603050405020304" pitchFamily="18" charset="0"/>
                <a:ea typeface="宋体" panose="02010600030101010101" pitchFamily="2" charset="-122"/>
              </a:rPr>
              <a:t>Cell</a:t>
            </a:r>
            <a:r>
              <a:rPr lang="zh-CN" altLang="zh-CN" sz="1200" kern="100" dirty="0">
                <a:effectLst/>
                <a:latin typeface="Times New Roman" panose="02020603050405020304" pitchFamily="18" charset="0"/>
                <a:ea typeface="宋体" panose="02010600030101010101" pitchFamily="2" charset="-122"/>
              </a:rPr>
              <a:t>阵列构成，由</a:t>
            </a:r>
            <a:r>
              <a:rPr lang="en-US" altLang="zh-CN" sz="1200" kern="100" dirty="0">
                <a:effectLst/>
                <a:latin typeface="Times New Roman" panose="02020603050405020304" pitchFamily="18" charset="0"/>
                <a:ea typeface="宋体" panose="02010600030101010101" pitchFamily="2" charset="-122"/>
              </a:rPr>
              <a:t>14</a:t>
            </a:r>
            <a:r>
              <a:rPr lang="zh-CN" altLang="zh-CN" sz="1200" kern="100" dirty="0">
                <a:effectLst/>
                <a:latin typeface="Times New Roman" panose="02020603050405020304" pitchFamily="18" charset="0"/>
                <a:ea typeface="宋体" panose="02010600030101010101" pitchFamily="2" charset="-122"/>
              </a:rPr>
              <a:t>根行地址线</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13</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0</a:t>
            </a:r>
            <a:r>
              <a:rPr lang="zh-CN" altLang="zh-CN" sz="1200" kern="100" dirty="0">
                <a:effectLst/>
                <a:latin typeface="Times New Roman" panose="02020603050405020304" pitchFamily="18" charset="0"/>
                <a:ea typeface="宋体" panose="02010600030101010101" pitchFamily="2" charset="-122"/>
              </a:rPr>
              <a:t>选择，形成由</a:t>
            </a:r>
            <a:r>
              <a:rPr lang="en-US" altLang="zh-CN" sz="1200" kern="100" dirty="0">
                <a:effectLst/>
                <a:latin typeface="Times New Roman" panose="02020603050405020304" pitchFamily="18" charset="0"/>
                <a:ea typeface="宋体" panose="02010600030101010101" pitchFamily="2" charset="-122"/>
              </a:rPr>
              <a:t>2</a:t>
            </a:r>
            <a:r>
              <a:rPr lang="en-US" altLang="zh-CN" sz="1200" kern="100" baseline="30000" dirty="0">
                <a:effectLst/>
                <a:latin typeface="Times New Roman" panose="02020603050405020304" pitchFamily="18" charset="0"/>
                <a:ea typeface="宋体" panose="02010600030101010101" pitchFamily="2" charset="-122"/>
              </a:rPr>
              <a:t>28</a:t>
            </a:r>
            <a:r>
              <a:rPr lang="zh-CN" altLang="zh-CN" sz="1200" kern="100" dirty="0">
                <a:effectLst/>
                <a:latin typeface="Times New Roman" panose="02020603050405020304" pitchFamily="18" charset="0"/>
                <a:ea typeface="宋体" panose="02010600030101010101" pitchFamily="2" charset="-122"/>
              </a:rPr>
              <a:t>个</a:t>
            </a:r>
            <a:r>
              <a:rPr lang="en-US" altLang="zh-CN" sz="1200" kern="100" dirty="0">
                <a:effectLst/>
                <a:latin typeface="Times New Roman" panose="02020603050405020304" pitchFamily="18" charset="0"/>
                <a:ea typeface="宋体" panose="02010600030101010101" pitchFamily="2" charset="-122"/>
              </a:rPr>
              <a:t>Cell</a:t>
            </a:r>
            <a:r>
              <a:rPr lang="zh-CN" altLang="zh-CN" sz="1200" kern="100" dirty="0">
                <a:effectLst/>
                <a:latin typeface="Times New Roman" panose="02020603050405020304" pitchFamily="18" charset="0"/>
                <a:ea typeface="宋体" panose="02010600030101010101" pitchFamily="2" charset="-122"/>
              </a:rPr>
              <a:t>组成的三维立体阵列（</a:t>
            </a:r>
            <a:r>
              <a:rPr lang="en-US" altLang="zh-CN" sz="1200" kern="100" dirty="0">
                <a:effectLst/>
                <a:latin typeface="Times New Roman" panose="02020603050405020304" pitchFamily="18" charset="0"/>
                <a:ea typeface="宋体" panose="02010600030101010101" pitchFamily="2" charset="-122"/>
              </a:rPr>
              <a:t>16384×128×128</a:t>
            </a:r>
            <a:r>
              <a:rPr lang="zh-CN" altLang="zh-CN" sz="1200" kern="100" dirty="0">
                <a:effectLst/>
                <a:latin typeface="Times New Roman" panose="02020603050405020304" pitchFamily="18" charset="0"/>
                <a:ea typeface="宋体" panose="02010600030101010101" pitchFamily="2" charset="-122"/>
              </a:rPr>
              <a:t>），共有</a:t>
            </a:r>
            <a:r>
              <a:rPr lang="en-US" altLang="zh-CN" sz="1200" kern="100" dirty="0">
                <a:effectLst/>
                <a:latin typeface="Times New Roman" panose="02020603050405020304" pitchFamily="18" charset="0"/>
                <a:ea typeface="宋体" panose="02010600030101010101" pitchFamily="2" charset="-122"/>
              </a:rPr>
              <a:t>8</a:t>
            </a:r>
            <a:r>
              <a:rPr lang="zh-CN" altLang="zh-CN" sz="1200" kern="100" dirty="0">
                <a:effectLst/>
                <a:latin typeface="Times New Roman" panose="02020603050405020304" pitchFamily="18" charset="0"/>
                <a:ea typeface="宋体" panose="02010600030101010101" pitchFamily="2" charset="-122"/>
              </a:rPr>
              <a:t>个三维立体阵列</a:t>
            </a:r>
            <a:r>
              <a:rPr lang="en-US" altLang="zh-CN" sz="1200" kern="100" dirty="0">
                <a:effectLst/>
                <a:latin typeface="Times New Roman" panose="02020603050405020304" pitchFamily="18" charset="0"/>
                <a:ea typeface="宋体" panose="02010600030101010101" pitchFamily="2" charset="-122"/>
              </a:rPr>
              <a:t>(BANK)</a:t>
            </a:r>
            <a:r>
              <a:rPr lang="zh-CN" altLang="zh-CN" sz="1200" kern="100" dirty="0">
                <a:effectLst/>
                <a:latin typeface="Times New Roman" panose="02020603050405020304" pitchFamily="18" charset="0"/>
                <a:ea typeface="宋体" panose="02010600030101010101" pitchFamily="2" charset="-122"/>
              </a:rPr>
              <a:t>，由行地址线</a:t>
            </a:r>
            <a:r>
              <a:rPr lang="en-US" altLang="zh-CN" sz="1200" kern="100" dirty="0">
                <a:effectLst/>
                <a:latin typeface="Times New Roman" panose="02020603050405020304" pitchFamily="18" charset="0"/>
                <a:ea typeface="宋体" panose="02010600030101010101" pitchFamily="2" charset="-122"/>
              </a:rPr>
              <a:t>BA</a:t>
            </a:r>
            <a:r>
              <a:rPr lang="en-US" altLang="zh-CN" sz="1200" kern="100" baseline="-25000" dirty="0">
                <a:effectLst/>
                <a:latin typeface="Times New Roman" panose="02020603050405020304" pitchFamily="18" charset="0"/>
                <a:ea typeface="宋体" panose="02010600030101010101" pitchFamily="2" charset="-122"/>
              </a:rPr>
              <a:t>2</a:t>
            </a:r>
            <a:r>
              <a:rPr lang="en-US" altLang="zh-CN" sz="1200" kern="100" dirty="0">
                <a:effectLst/>
                <a:latin typeface="Times New Roman" panose="02020603050405020304" pitchFamily="18" charset="0"/>
                <a:ea typeface="宋体" panose="02010600030101010101" pitchFamily="2" charset="-122"/>
              </a:rPr>
              <a:t>~BA</a:t>
            </a:r>
            <a:r>
              <a:rPr lang="en-US" altLang="zh-CN" sz="1200" kern="100" baseline="-25000" dirty="0">
                <a:effectLst/>
                <a:latin typeface="Times New Roman" panose="02020603050405020304" pitchFamily="18" charset="0"/>
                <a:ea typeface="宋体" panose="02010600030101010101" pitchFamily="2" charset="-122"/>
              </a:rPr>
              <a:t>0</a:t>
            </a:r>
            <a:r>
              <a:rPr lang="zh-CN" altLang="zh-CN" sz="1200" kern="100" dirty="0">
                <a:effectLst/>
                <a:latin typeface="Times New Roman" panose="02020603050405020304" pitchFamily="18" charset="0"/>
                <a:ea typeface="宋体" panose="02010600030101010101" pitchFamily="2" charset="-122"/>
              </a:rPr>
              <a:t>选择，芯片内部阵列总计</a:t>
            </a:r>
            <a:r>
              <a:rPr lang="en-US" altLang="zh-CN" sz="1200" kern="100" dirty="0">
                <a:effectLst/>
                <a:latin typeface="Times New Roman" panose="02020603050405020304" pitchFamily="18" charset="0"/>
                <a:ea typeface="宋体" panose="02010600030101010101" pitchFamily="2" charset="-122"/>
              </a:rPr>
              <a:t>2</a:t>
            </a:r>
            <a:r>
              <a:rPr lang="en-US" altLang="zh-CN" sz="1200" kern="100" baseline="30000" dirty="0">
                <a:effectLst/>
                <a:latin typeface="Times New Roman" panose="02020603050405020304" pitchFamily="18" charset="0"/>
                <a:ea typeface="宋体" panose="02010600030101010101" pitchFamily="2" charset="-122"/>
              </a:rPr>
              <a:t>31</a:t>
            </a:r>
            <a:r>
              <a:rPr lang="zh-CN" altLang="zh-CN" sz="1200" kern="100" dirty="0">
                <a:effectLst/>
                <a:latin typeface="Times New Roman" panose="02020603050405020304" pitchFamily="18" charset="0"/>
                <a:ea typeface="宋体" panose="02010600030101010101" pitchFamily="2" charset="-122"/>
              </a:rPr>
              <a:t>个</a:t>
            </a:r>
            <a:r>
              <a:rPr lang="en-US" altLang="zh-CN" sz="1200" kern="100" dirty="0">
                <a:effectLst/>
                <a:latin typeface="Times New Roman" panose="02020603050405020304" pitchFamily="18" charset="0"/>
                <a:ea typeface="宋体" panose="02010600030101010101" pitchFamily="2" charset="-122"/>
              </a:rPr>
              <a:t>Cell</a:t>
            </a:r>
            <a:r>
              <a:rPr lang="zh-CN" altLang="zh-CN" sz="12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2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行地址</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13</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0</a:t>
            </a:r>
            <a:r>
              <a:rPr lang="zh-CN" altLang="zh-CN" sz="1400" kern="100" dirty="0">
                <a:effectLst/>
                <a:latin typeface="Times New Roman" panose="02020603050405020304" pitchFamily="18" charset="0"/>
                <a:ea typeface="宋体" panose="02010600030101010101" pitchFamily="2" charset="-122"/>
              </a:rPr>
              <a:t>每次选中所有</a:t>
            </a:r>
            <a:r>
              <a:rPr lang="en-US" altLang="zh-CN" sz="1400" kern="100" dirty="0">
                <a:effectLst/>
                <a:latin typeface="Times New Roman" panose="02020603050405020304" pitchFamily="18" charset="0"/>
                <a:ea typeface="宋体" panose="02010600030101010101" pitchFamily="2" charset="-122"/>
              </a:rPr>
              <a:t>BANK</a:t>
            </a:r>
            <a:r>
              <a:rPr lang="zh-CN" altLang="zh-CN" sz="1400" kern="100" dirty="0">
                <a:effectLst/>
                <a:latin typeface="Times New Roman" panose="02020603050405020304" pitchFamily="18" charset="0"/>
                <a:ea typeface="宋体" panose="02010600030101010101" pitchFamily="2" charset="-122"/>
              </a:rPr>
              <a:t>中的一个</a:t>
            </a:r>
            <a:r>
              <a:rPr lang="zh-CN" altLang="zh-CN" sz="1200" kern="100" dirty="0">
                <a:effectLst/>
                <a:latin typeface="Times New Roman" panose="02020603050405020304" pitchFamily="18" charset="0"/>
                <a:ea typeface="宋体" panose="02010600030101010101" pitchFamily="2" charset="-122"/>
              </a:rPr>
              <a:t>二维</a:t>
            </a:r>
            <a:r>
              <a:rPr lang="en-US" altLang="zh-CN" sz="1200" kern="100" dirty="0">
                <a:effectLst/>
                <a:latin typeface="Times New Roman" panose="02020603050405020304" pitchFamily="18" charset="0"/>
                <a:ea typeface="宋体" panose="02010600030101010101" pitchFamily="2" charset="-122"/>
              </a:rPr>
              <a:t>Cell</a:t>
            </a:r>
            <a:r>
              <a:rPr lang="zh-CN" altLang="zh-CN" sz="1200" kern="100" dirty="0">
                <a:effectLst/>
                <a:latin typeface="Times New Roman" panose="02020603050405020304" pitchFamily="18" charset="0"/>
                <a:ea typeface="宋体" panose="02010600030101010101" pitchFamily="2" charset="-122"/>
              </a:rPr>
              <a:t>阵列</a:t>
            </a:r>
            <a:r>
              <a:rPr lang="en-US" altLang="zh-CN" sz="1200" kern="100" dirty="0">
                <a:effectLst/>
                <a:latin typeface="Times New Roman" panose="02020603050405020304" pitchFamily="18" charset="0"/>
                <a:ea typeface="宋体" panose="02010600030101010101" pitchFamily="2" charset="-122"/>
              </a:rPr>
              <a:t>(128×128)</a:t>
            </a:r>
            <a:r>
              <a:rPr lang="zh-CN" altLang="zh-CN" sz="1200" kern="100" dirty="0">
                <a:effectLst/>
                <a:latin typeface="Times New Roman" panose="02020603050405020304" pitchFamily="18" charset="0"/>
                <a:ea typeface="宋体" panose="02010600030101010101" pitchFamily="2" charset="-122"/>
              </a:rPr>
              <a:t>，并由</a:t>
            </a:r>
            <a:r>
              <a:rPr lang="en-US" altLang="zh-CN" sz="1200" kern="100" dirty="0">
                <a:effectLst/>
                <a:latin typeface="Times New Roman" panose="02020603050405020304" pitchFamily="18" charset="0"/>
                <a:ea typeface="宋体" panose="02010600030101010101" pitchFamily="2" charset="-122"/>
              </a:rPr>
              <a:t>BA</a:t>
            </a:r>
            <a:r>
              <a:rPr lang="en-US" altLang="zh-CN" sz="1200" kern="100" baseline="-25000" dirty="0">
                <a:effectLst/>
                <a:latin typeface="Times New Roman" panose="02020603050405020304" pitchFamily="18" charset="0"/>
                <a:ea typeface="宋体" panose="02010600030101010101" pitchFamily="2" charset="-122"/>
              </a:rPr>
              <a:t>2</a:t>
            </a:r>
            <a:r>
              <a:rPr lang="en-US" altLang="zh-CN" sz="1200" kern="100" dirty="0">
                <a:effectLst/>
                <a:latin typeface="Times New Roman" panose="02020603050405020304" pitchFamily="18" charset="0"/>
                <a:ea typeface="宋体" panose="02010600030101010101" pitchFamily="2" charset="-122"/>
              </a:rPr>
              <a:t>~BA</a:t>
            </a:r>
            <a:r>
              <a:rPr lang="en-US" altLang="zh-CN" sz="1200" kern="100" baseline="-25000" dirty="0">
                <a:effectLst/>
                <a:latin typeface="Times New Roman" panose="02020603050405020304" pitchFamily="18" charset="0"/>
                <a:ea typeface="宋体" panose="02010600030101010101" pitchFamily="2" charset="-122"/>
              </a:rPr>
              <a:t>0</a:t>
            </a:r>
            <a:r>
              <a:rPr lang="zh-CN" altLang="zh-CN" sz="1200" kern="100" dirty="0">
                <a:effectLst/>
                <a:latin typeface="Times New Roman" panose="02020603050405020304" pitchFamily="18" charset="0"/>
                <a:ea typeface="宋体" panose="02010600030101010101" pitchFamily="2" charset="-122"/>
              </a:rPr>
              <a:t>选用其中的一个</a:t>
            </a:r>
            <a:r>
              <a:rPr lang="en-US" altLang="zh-CN" sz="1200" kern="100" dirty="0">
                <a:effectLst/>
                <a:latin typeface="Times New Roman" panose="02020603050405020304" pitchFamily="18" charset="0"/>
                <a:ea typeface="宋体" panose="02010600030101010101" pitchFamily="2" charset="-122"/>
              </a:rPr>
              <a:t>128×128Cell</a:t>
            </a:r>
            <a:r>
              <a:rPr lang="zh-CN" altLang="zh-CN" sz="1200" kern="100" dirty="0">
                <a:effectLst/>
                <a:latin typeface="Times New Roman" panose="02020603050405020304" pitchFamily="18" charset="0"/>
                <a:ea typeface="宋体" panose="02010600030101010101" pitchFamily="2" charset="-122"/>
              </a:rPr>
              <a:t>阵列。选中的二维阵列由列地址</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9</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3</a:t>
            </a:r>
            <a:r>
              <a:rPr lang="zh-CN" altLang="zh-CN" sz="1200" kern="100" dirty="0">
                <a:effectLst/>
                <a:latin typeface="Times New Roman" panose="02020603050405020304" pitchFamily="18" charset="0"/>
                <a:ea typeface="宋体" panose="02010600030101010101" pitchFamily="2" charset="-122"/>
              </a:rPr>
              <a:t>选中其中的一列</a:t>
            </a:r>
            <a:r>
              <a:rPr lang="en-US" altLang="zh-CN" sz="1200" kern="100" dirty="0">
                <a:effectLst/>
                <a:latin typeface="Times New Roman" panose="02020603050405020304" pitchFamily="18" charset="0"/>
                <a:ea typeface="宋体" panose="02010600030101010101" pitchFamily="2" charset="-122"/>
              </a:rPr>
              <a:t>(128Cell)</a:t>
            </a:r>
            <a:r>
              <a:rPr lang="zh-CN" altLang="zh-CN" sz="1200" kern="100" dirty="0">
                <a:effectLst/>
                <a:latin typeface="Times New Roman" panose="02020603050405020304" pitchFamily="18" charset="0"/>
                <a:ea typeface="宋体" panose="02010600030101010101" pitchFamily="2" charset="-122"/>
              </a:rPr>
              <a:t>，与</a:t>
            </a:r>
            <a:r>
              <a:rPr lang="en-US" altLang="zh-CN" sz="1200" kern="100" dirty="0">
                <a:effectLst/>
                <a:latin typeface="Times New Roman" panose="02020603050405020304" pitchFamily="18" charset="0"/>
                <a:ea typeface="宋体" panose="02010600030101010101" pitchFamily="2" charset="-122"/>
              </a:rPr>
              <a:t>FIFO</a:t>
            </a:r>
            <a:r>
              <a:rPr lang="zh-CN" altLang="zh-CN" sz="1200" kern="100" dirty="0">
                <a:effectLst/>
                <a:latin typeface="Times New Roman" panose="02020603050405020304" pitchFamily="18" charset="0"/>
                <a:ea typeface="宋体" panose="02010600030101010101" pitchFamily="2" charset="-122"/>
              </a:rPr>
              <a:t>读缓冲器或数据接口模块连接。若是读操作，读出到</a:t>
            </a:r>
            <a:r>
              <a:rPr lang="en-US" altLang="zh-CN" sz="1200" kern="100" dirty="0">
                <a:effectLst/>
                <a:latin typeface="Times New Roman" panose="02020603050405020304" pitchFamily="18" charset="0"/>
                <a:ea typeface="宋体" panose="02010600030101010101" pitchFamily="2" charset="-122"/>
              </a:rPr>
              <a:t>FIFO</a:t>
            </a:r>
            <a:r>
              <a:rPr lang="zh-CN" altLang="zh-CN" sz="1200" kern="100" dirty="0">
                <a:effectLst/>
                <a:latin typeface="Times New Roman" panose="02020603050405020304" pitchFamily="18" charset="0"/>
                <a:ea typeface="宋体" panose="02010600030101010101" pitchFamily="2" charset="-122"/>
              </a:rPr>
              <a:t>读缓冲器，再由列地址</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2</a:t>
            </a:r>
            <a:r>
              <a:rPr lang="en-US" altLang="zh-CN" sz="1200" kern="100" dirty="0">
                <a:effectLst/>
                <a:latin typeface="Times New Roman" panose="02020603050405020304" pitchFamily="18" charset="0"/>
                <a:ea typeface="宋体" panose="02010600030101010101" pitchFamily="2" charset="-122"/>
              </a:rPr>
              <a:t>~A</a:t>
            </a:r>
            <a:r>
              <a:rPr lang="en-US" altLang="zh-CN" sz="1200" kern="100" baseline="-25000" dirty="0">
                <a:effectLst/>
                <a:latin typeface="Times New Roman" panose="02020603050405020304" pitchFamily="18" charset="0"/>
                <a:ea typeface="宋体" panose="02010600030101010101" pitchFamily="2" charset="-122"/>
              </a:rPr>
              <a:t>0</a:t>
            </a:r>
            <a:r>
              <a:rPr lang="zh-CN" altLang="zh-CN" sz="1200" kern="100" dirty="0">
                <a:effectLst/>
                <a:latin typeface="Times New Roman" panose="02020603050405020304" pitchFamily="18" charset="0"/>
                <a:ea typeface="宋体" panose="02010600030101010101" pitchFamily="2" charset="-122"/>
              </a:rPr>
              <a:t>控制每次输出</a:t>
            </a:r>
            <a:r>
              <a:rPr lang="en-US" altLang="zh-CN" sz="1200" kern="100" dirty="0">
                <a:effectLst/>
                <a:latin typeface="Times New Roman" panose="02020603050405020304" pitchFamily="18" charset="0"/>
                <a:ea typeface="宋体" panose="02010600030101010101" pitchFamily="2" charset="-122"/>
              </a:rPr>
              <a:t>16</a:t>
            </a:r>
            <a:r>
              <a:rPr lang="zh-CN" altLang="zh-CN" sz="1200" kern="100" dirty="0">
                <a:effectLst/>
                <a:latin typeface="Times New Roman" panose="02020603050405020304" pitchFamily="18" charset="0"/>
                <a:ea typeface="宋体" panose="02010600030101010101" pitchFamily="2" charset="-122"/>
              </a:rPr>
              <a:t>位；若是写操作，从</a:t>
            </a:r>
            <a:r>
              <a:rPr lang="en-US" altLang="zh-CN" sz="1200" kern="100" dirty="0">
                <a:effectLst/>
                <a:latin typeface="Times New Roman" panose="02020603050405020304" pitchFamily="18" charset="0"/>
                <a:ea typeface="宋体" panose="02010600030101010101" pitchFamily="2" charset="-122"/>
              </a:rPr>
              <a:t>128</a:t>
            </a:r>
            <a:r>
              <a:rPr lang="zh-CN" altLang="zh-CN" sz="1200" kern="100" dirty="0">
                <a:effectLst/>
                <a:latin typeface="Times New Roman" panose="02020603050405020304" pitchFamily="18" charset="0"/>
                <a:ea typeface="宋体" panose="02010600030101010101" pitchFamily="2" charset="-122"/>
              </a:rPr>
              <a:t>位输入接口模块选择</a:t>
            </a:r>
            <a:r>
              <a:rPr lang="en-US" altLang="zh-CN" sz="1200" kern="100" dirty="0">
                <a:effectLst/>
                <a:latin typeface="Times New Roman" panose="02020603050405020304" pitchFamily="18" charset="0"/>
                <a:ea typeface="宋体" panose="02010600030101010101" pitchFamily="2" charset="-122"/>
              </a:rPr>
              <a:t>16</a:t>
            </a:r>
            <a:r>
              <a:rPr lang="zh-CN" altLang="zh-CN" sz="1200" kern="100" dirty="0">
                <a:effectLst/>
                <a:latin typeface="Times New Roman" panose="02020603050405020304" pitchFamily="18" charset="0"/>
                <a:ea typeface="宋体" panose="02010600030101010101" pitchFamily="2" charset="-122"/>
              </a:rPr>
              <a:t>位写入。</a:t>
            </a:r>
            <a:endParaRPr lang="zh-CN" altLang="zh-CN" sz="1400" kern="100" dirty="0">
              <a:effectLst/>
              <a:latin typeface="Times New Roman" panose="02020603050405020304" pitchFamily="18" charset="0"/>
              <a:ea typeface="宋体" panose="02010600030101010101" pitchFamily="2" charset="-122"/>
            </a:endParaRPr>
          </a:p>
          <a:p>
            <a:endParaRPr lang="zh-CN" altLang="en-US" dirty="0"/>
          </a:p>
        </p:txBody>
      </p:sp>
    </p:spTree>
    <p:extLst>
      <p:ext uri="{BB962C8B-B14F-4D97-AF65-F5344CB8AC3E}">
        <p14:creationId xmlns:p14="http://schemas.microsoft.com/office/powerpoint/2010/main" val="2731511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p:spPr>
        <p:txBody>
          <a:bodyPr/>
          <a:lstStyle/>
          <a:p>
            <a:r>
              <a:rPr lang="en-US" altLang="zh-CN" dirty="0"/>
              <a:t>PDP-8</a:t>
            </a:r>
            <a:r>
              <a:rPr lang="zh-CN" altLang="en-US" dirty="0"/>
              <a:t>：</a:t>
            </a:r>
            <a:r>
              <a:rPr lang="en-US" altLang="zh-CN" dirty="0"/>
              <a:t>1964</a:t>
            </a:r>
            <a:r>
              <a:rPr lang="zh-CN" altLang="en-US" dirty="0"/>
              <a:t>年生产，是第一台大规模生产的微处理机</a:t>
            </a:r>
          </a:p>
          <a:p>
            <a:r>
              <a:rPr lang="en-US" altLang="zh-CN" dirty="0"/>
              <a:t>Intel 8080</a:t>
            </a:r>
            <a:r>
              <a:rPr lang="zh-CN" altLang="en-US" dirty="0"/>
              <a:t>：</a:t>
            </a:r>
            <a:r>
              <a:rPr lang="en-US" altLang="zh-CN" dirty="0"/>
              <a:t>1974</a:t>
            </a:r>
            <a:r>
              <a:rPr lang="zh-CN" altLang="en-US" dirty="0"/>
              <a:t>年</a:t>
            </a:r>
            <a:r>
              <a:rPr lang="en-US" altLang="zh-CN" dirty="0"/>
              <a:t>4</a:t>
            </a:r>
            <a:r>
              <a:rPr lang="zh-CN" altLang="en-US" dirty="0"/>
              <a:t>月，包含</a:t>
            </a:r>
            <a:r>
              <a:rPr lang="en-US" altLang="zh-CN" dirty="0"/>
              <a:t>6000</a:t>
            </a:r>
            <a:r>
              <a:rPr lang="zh-CN" altLang="en-US" dirty="0"/>
              <a:t>多个晶体管</a:t>
            </a:r>
          </a:p>
        </p:txBody>
      </p:sp>
      <p:sp>
        <p:nvSpPr>
          <p:cNvPr id="21508" name="灯片编号占位符 3"/>
          <p:cNvSpPr>
            <a:spLocks noGrp="1"/>
          </p:cNvSpPr>
          <p:nvPr>
            <p:ph type="sldNum" sz="quarter" idx="5"/>
          </p:nvPr>
        </p:nvSpPr>
        <p:spPr>
          <a:noFill/>
        </p:spPr>
        <p:txBody>
          <a:bodyPr/>
          <a:lstStyle>
            <a:lvl1pPr defTabSz="1020763">
              <a:defRPr sz="3600" b="1" u="sng" baseline="-25000">
                <a:solidFill>
                  <a:schemeClr val="tx1"/>
                </a:solidFill>
                <a:latin typeface="Times New Roman" panose="02020603050405020304" pitchFamily="18" charset="0"/>
              </a:defRPr>
            </a:lvl1pPr>
            <a:lvl2pPr marL="742950" indent="-285750" defTabSz="1020763">
              <a:defRPr sz="3600" b="1" u="sng" baseline="-25000">
                <a:solidFill>
                  <a:schemeClr val="tx1"/>
                </a:solidFill>
                <a:latin typeface="Times New Roman" panose="02020603050405020304" pitchFamily="18" charset="0"/>
              </a:defRPr>
            </a:lvl2pPr>
            <a:lvl3pPr marL="1143000" indent="-228600" defTabSz="1020763">
              <a:defRPr sz="3600" b="1" u="sng" baseline="-25000">
                <a:solidFill>
                  <a:schemeClr val="tx1"/>
                </a:solidFill>
                <a:latin typeface="Times New Roman" panose="02020603050405020304" pitchFamily="18" charset="0"/>
              </a:defRPr>
            </a:lvl3pPr>
            <a:lvl4pPr marL="1600200" indent="-228600" defTabSz="1020763">
              <a:defRPr sz="3600" b="1" u="sng" baseline="-25000">
                <a:solidFill>
                  <a:schemeClr val="tx1"/>
                </a:solidFill>
                <a:latin typeface="Times New Roman" panose="02020603050405020304" pitchFamily="18" charset="0"/>
              </a:defRPr>
            </a:lvl4pPr>
            <a:lvl5pPr marL="2057400" indent="-228600" defTabSz="1020763">
              <a:defRPr sz="3600" b="1" u="sng" baseline="-25000">
                <a:solidFill>
                  <a:schemeClr val="tx1"/>
                </a:solidFill>
                <a:latin typeface="Times New Roman" panose="02020603050405020304" pitchFamily="18" charset="0"/>
              </a:defRPr>
            </a:lvl5pPr>
            <a:lvl6pPr marL="25146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defTabSz="1020763"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fld id="{E71664A1-4B4D-4CD5-B963-2E9417AC4B8F}" type="slidenum">
              <a:rPr lang="en-US" altLang="zh-CN" sz="1400" b="0" u="none" baseline="0"/>
              <a:pPr/>
              <a:t>5</a:t>
            </a:fld>
            <a:endParaRPr lang="en-US" altLang="zh-CN" sz="1400" b="0" u="none" baseline="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7</a:t>
            </a:fld>
            <a:endParaRPr lang="en-US" altLang="zh-CN"/>
          </a:p>
        </p:txBody>
      </p:sp>
    </p:spTree>
    <p:extLst>
      <p:ext uri="{BB962C8B-B14F-4D97-AF65-F5344CB8AC3E}">
        <p14:creationId xmlns:p14="http://schemas.microsoft.com/office/powerpoint/2010/main" val="566048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10</a:t>
            </a:fld>
            <a:endParaRPr lang="en-US" altLang="zh-CN"/>
          </a:p>
        </p:txBody>
      </p:sp>
    </p:spTree>
    <p:extLst>
      <p:ext uri="{BB962C8B-B14F-4D97-AF65-F5344CB8AC3E}">
        <p14:creationId xmlns:p14="http://schemas.microsoft.com/office/powerpoint/2010/main" val="405647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控制</a:t>
            </a:r>
            <a:r>
              <a:rPr lang="en-US" altLang="zh-CN" dirty="0"/>
              <a:t>Read/Write</a:t>
            </a:r>
          </a:p>
          <a:p>
            <a:r>
              <a:rPr lang="en-US" altLang="zh-CN" dirty="0"/>
              <a:t>CPU</a:t>
            </a:r>
            <a:r>
              <a:rPr lang="zh-CN" altLang="en-US" dirty="0"/>
              <a:t>提供数据到</a:t>
            </a:r>
            <a:r>
              <a:rPr lang="en-US" altLang="zh-CN" dirty="0"/>
              <a:t>Data input</a:t>
            </a:r>
          </a:p>
          <a:p>
            <a:r>
              <a:rPr lang="en-US" altLang="zh-CN" dirty="0"/>
              <a:t>Read/Write</a:t>
            </a:r>
            <a:r>
              <a:rPr lang="zh-CN" altLang="en-US" dirty="0"/>
              <a:t>拉高表示读取完成，</a:t>
            </a:r>
            <a:r>
              <a:rPr lang="en-US" altLang="zh-CN" dirty="0"/>
              <a:t>Data</a:t>
            </a:r>
            <a:r>
              <a:rPr lang="zh-CN" altLang="en-US" dirty="0"/>
              <a:t>在</a:t>
            </a:r>
            <a:r>
              <a:rPr lang="en-US" altLang="zh-CN" dirty="0"/>
              <a:t>input</a:t>
            </a:r>
            <a:r>
              <a:rPr lang="zh-CN" altLang="en-US" dirty="0"/>
              <a:t>上多保持一会，防止没读上</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11</a:t>
            </a:fld>
            <a:endParaRPr lang="en-US" altLang="zh-CN"/>
          </a:p>
        </p:txBody>
      </p:sp>
    </p:spTree>
    <p:extLst>
      <p:ext uri="{BB962C8B-B14F-4D97-AF65-F5344CB8AC3E}">
        <p14:creationId xmlns:p14="http://schemas.microsoft.com/office/powerpoint/2010/main" val="1870142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SRAM</a:t>
            </a:r>
            <a:r>
              <a:rPr lang="zh-CN" altLang="en-US" dirty="0"/>
              <a:t>静态存储器，信息保持在</a:t>
            </a:r>
            <a:r>
              <a:rPr lang="en-US" altLang="zh-CN" dirty="0"/>
              <a:t>Latch</a:t>
            </a:r>
            <a:r>
              <a:rPr lang="zh-CN" altLang="en-US" dirty="0"/>
              <a:t>中，每一位对应一套</a:t>
            </a:r>
            <a:r>
              <a:rPr lang="en-US" altLang="zh-CN" dirty="0"/>
              <a:t>Latch</a:t>
            </a:r>
          </a:p>
          <a:p>
            <a:r>
              <a:rPr lang="zh-CN" altLang="en-US" dirty="0"/>
              <a:t>优点是由于</a:t>
            </a:r>
            <a:r>
              <a:rPr lang="en-US" altLang="zh-CN" dirty="0"/>
              <a:t>Latch</a:t>
            </a:r>
            <a:r>
              <a:rPr lang="zh-CN" altLang="en-US" dirty="0"/>
              <a:t>用门存储，所以速度快，但是一个</a:t>
            </a:r>
            <a:r>
              <a:rPr lang="en-US" altLang="zh-CN" dirty="0"/>
              <a:t>bit</a:t>
            </a:r>
            <a:r>
              <a:rPr lang="zh-CN" altLang="en-US" dirty="0"/>
              <a:t>存储需要</a:t>
            </a:r>
            <a:r>
              <a:rPr lang="en-US" altLang="zh-CN" dirty="0"/>
              <a:t>8</a:t>
            </a:r>
            <a:r>
              <a:rPr lang="zh-CN" altLang="en-US" dirty="0"/>
              <a:t>个以上晶体管，成本较大，存储密度低，集成度低，面积大</a:t>
            </a:r>
            <a:endParaRPr lang="en-US" altLang="zh-CN" dirty="0"/>
          </a:p>
          <a:p>
            <a:r>
              <a:rPr lang="en-US" altLang="zh-CN" dirty="0"/>
              <a:t>DRAM</a:t>
            </a:r>
            <a:r>
              <a:rPr lang="zh-CN" altLang="en-US" dirty="0"/>
              <a:t>使用电容存储，但是一段时间后电容放电会导致数据消失，所以需要定时刷新</a:t>
            </a:r>
            <a:endParaRPr lang="en-US" altLang="zh-CN" dirty="0"/>
          </a:p>
          <a:p>
            <a:r>
              <a:rPr lang="zh-CN" altLang="en-US" dirty="0"/>
              <a:t>集成密度高，成本低</a:t>
            </a:r>
            <a:endParaRPr lang="en-US" altLang="zh-CN" dirty="0"/>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12</a:t>
            </a:fld>
            <a:endParaRPr lang="en-US" altLang="zh-CN"/>
          </a:p>
        </p:txBody>
      </p:sp>
    </p:spTree>
    <p:extLst>
      <p:ext uri="{BB962C8B-B14F-4D97-AF65-F5344CB8AC3E}">
        <p14:creationId xmlns:p14="http://schemas.microsoft.com/office/powerpoint/2010/main" val="843334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13</a:t>
            </a:fld>
            <a:endParaRPr lang="en-US" altLang="zh-CN"/>
          </a:p>
        </p:txBody>
      </p:sp>
    </p:spTree>
    <p:extLst>
      <p:ext uri="{BB962C8B-B14F-4D97-AF65-F5344CB8AC3E}">
        <p14:creationId xmlns:p14="http://schemas.microsoft.com/office/powerpoint/2010/main" val="485879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Read/Write </a:t>
            </a:r>
            <a:r>
              <a:rPr lang="zh-CN" altLang="en-US" dirty="0"/>
              <a:t>为</a:t>
            </a:r>
            <a:r>
              <a:rPr lang="en-US" altLang="zh-CN" dirty="0"/>
              <a:t>0</a:t>
            </a:r>
            <a:r>
              <a:rPr lang="zh-CN" altLang="en-US" dirty="0"/>
              <a:t>是写入，为</a:t>
            </a:r>
            <a:r>
              <a:rPr lang="en-US" altLang="zh-CN" dirty="0"/>
              <a:t>1</a:t>
            </a:r>
            <a:r>
              <a:rPr lang="zh-CN" altLang="en-US" dirty="0"/>
              <a:t>是读取</a:t>
            </a:r>
            <a:endParaRPr lang="en-US" altLang="zh-CN" dirty="0"/>
          </a:p>
          <a:p>
            <a:r>
              <a:rPr lang="zh-CN" altLang="en-US" dirty="0"/>
              <a:t>在任何时刻最多只有一个</a:t>
            </a:r>
            <a:r>
              <a:rPr lang="en-US" altLang="zh-CN" dirty="0"/>
              <a:t>word select</a:t>
            </a:r>
            <a:r>
              <a:rPr lang="zh-CN" altLang="en-US" dirty="0"/>
              <a:t>是</a:t>
            </a:r>
            <a:r>
              <a:rPr lang="en-US" altLang="zh-CN" dirty="0"/>
              <a:t>1</a:t>
            </a:r>
            <a:r>
              <a:rPr lang="zh-CN" altLang="en-US" dirty="0"/>
              <a:t>，其他都是</a:t>
            </a:r>
            <a:r>
              <a:rPr lang="en-US" altLang="zh-CN" dirty="0"/>
              <a:t>0</a:t>
            </a:r>
            <a:r>
              <a:rPr lang="zh-CN" altLang="en-US" dirty="0"/>
              <a:t>，需要使用</a:t>
            </a:r>
            <a:r>
              <a:rPr lang="en-US" altLang="zh-CN" dirty="0"/>
              <a:t>decoder</a:t>
            </a:r>
            <a:r>
              <a:rPr lang="zh-CN" altLang="en-US" dirty="0"/>
              <a:t>来控制</a:t>
            </a:r>
            <a:r>
              <a:rPr lang="en-US" altLang="zh-CN" dirty="0"/>
              <a:t>word select</a:t>
            </a:r>
          </a:p>
        </p:txBody>
      </p:sp>
      <p:sp>
        <p:nvSpPr>
          <p:cNvPr id="4" name="灯片编号占位符 3"/>
          <p:cNvSpPr>
            <a:spLocks noGrp="1"/>
          </p:cNvSpPr>
          <p:nvPr>
            <p:ph type="sldNum" sz="quarter" idx="5"/>
          </p:nvPr>
        </p:nvSpPr>
        <p:spPr/>
        <p:txBody>
          <a:bodyPr/>
          <a:lstStyle/>
          <a:p>
            <a:pPr>
              <a:defRPr/>
            </a:pPr>
            <a:fld id="{EE488142-39E8-45DF-8F36-BFE83C97C04F}" type="slidenum">
              <a:rPr lang="en-US" altLang="zh-CN" smtClean="0"/>
              <a:pPr>
                <a:defRPr/>
              </a:pPr>
              <a:t>14</a:t>
            </a:fld>
            <a:endParaRPr lang="en-US" altLang="zh-CN"/>
          </a:p>
        </p:txBody>
      </p:sp>
    </p:spTree>
    <p:extLst>
      <p:ext uri="{BB962C8B-B14F-4D97-AF65-F5344CB8AC3E}">
        <p14:creationId xmlns:p14="http://schemas.microsoft.com/office/powerpoint/2010/main" val="273679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ext Box 1052"/>
          <p:cNvSpPr txBox="1">
            <a:spLocks noChangeArrowheads="1"/>
          </p:cNvSpPr>
          <p:nvPr userDrawn="1"/>
        </p:nvSpPr>
        <p:spPr bwMode="auto">
          <a:xfrm>
            <a:off x="1301750" y="2847975"/>
            <a:ext cx="6978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b="1" u="sng" baseline="-25000">
                <a:solidFill>
                  <a:schemeClr val="tx1"/>
                </a:solidFill>
                <a:latin typeface="Times New Roman" pitchFamily="18" charset="0"/>
              </a:defRPr>
            </a:lvl1pPr>
            <a:lvl2pPr marL="742950" indent="-285750">
              <a:defRPr sz="3600" b="1" u="sng" baseline="-25000">
                <a:solidFill>
                  <a:schemeClr val="tx1"/>
                </a:solidFill>
                <a:latin typeface="Times New Roman" pitchFamily="18" charset="0"/>
              </a:defRPr>
            </a:lvl2pPr>
            <a:lvl3pPr marL="1143000" indent="-228600">
              <a:defRPr sz="3600" b="1" u="sng" baseline="-25000">
                <a:solidFill>
                  <a:schemeClr val="tx1"/>
                </a:solidFill>
                <a:latin typeface="Times New Roman" pitchFamily="18" charset="0"/>
              </a:defRPr>
            </a:lvl3pPr>
            <a:lvl4pPr marL="1600200" indent="-228600">
              <a:defRPr sz="3600" b="1" u="sng" baseline="-25000">
                <a:solidFill>
                  <a:schemeClr val="tx1"/>
                </a:solidFill>
                <a:latin typeface="Times New Roman" pitchFamily="18" charset="0"/>
              </a:defRPr>
            </a:lvl4pPr>
            <a:lvl5pPr marL="2057400" indent="-228600">
              <a:defRPr sz="3600" b="1" u="sng" baseline="-25000">
                <a:solidFill>
                  <a:schemeClr val="tx1"/>
                </a:solidFill>
                <a:latin typeface="Times New Roman" pitchFamily="18" charset="0"/>
              </a:defRPr>
            </a:lvl5pPr>
            <a:lvl6pPr marL="2514600" indent="-228600" eaLnBrk="0" fontAlgn="base" hangingPunct="0">
              <a:spcBef>
                <a:spcPct val="0"/>
              </a:spcBef>
              <a:spcAft>
                <a:spcPct val="0"/>
              </a:spcAft>
              <a:defRPr sz="3600" b="1" u="sng" baseline="-25000">
                <a:solidFill>
                  <a:schemeClr val="tx1"/>
                </a:solidFill>
                <a:latin typeface="Times New Roman" pitchFamily="18" charset="0"/>
              </a:defRPr>
            </a:lvl6pPr>
            <a:lvl7pPr marL="2971800" indent="-228600" eaLnBrk="0" fontAlgn="base" hangingPunct="0">
              <a:spcBef>
                <a:spcPct val="0"/>
              </a:spcBef>
              <a:spcAft>
                <a:spcPct val="0"/>
              </a:spcAft>
              <a:defRPr sz="3600" b="1" u="sng" baseline="-25000">
                <a:solidFill>
                  <a:schemeClr val="tx1"/>
                </a:solidFill>
                <a:latin typeface="Times New Roman" pitchFamily="18" charset="0"/>
              </a:defRPr>
            </a:lvl7pPr>
            <a:lvl8pPr marL="3429000" indent="-228600" eaLnBrk="0" fontAlgn="base" hangingPunct="0">
              <a:spcBef>
                <a:spcPct val="0"/>
              </a:spcBef>
              <a:spcAft>
                <a:spcPct val="0"/>
              </a:spcAft>
              <a:defRPr sz="3600" b="1" u="sng" baseline="-25000">
                <a:solidFill>
                  <a:schemeClr val="tx1"/>
                </a:solidFill>
                <a:latin typeface="Times New Roman" pitchFamily="18" charset="0"/>
              </a:defRPr>
            </a:lvl8pPr>
            <a:lvl9pPr marL="3886200" indent="-228600" eaLnBrk="0" fontAlgn="base" hangingPunct="0">
              <a:spcBef>
                <a:spcPct val="0"/>
              </a:spcBef>
              <a:spcAft>
                <a:spcPct val="0"/>
              </a:spcAft>
              <a:defRPr sz="3600" b="1" u="sng" baseline="-25000">
                <a:solidFill>
                  <a:schemeClr val="tx1"/>
                </a:solidFill>
                <a:latin typeface="Times New Roman" pitchFamily="18" charset="0"/>
              </a:defRPr>
            </a:lvl9pPr>
          </a:lstStyle>
          <a:p>
            <a:pPr algn="ctr">
              <a:spcBef>
                <a:spcPct val="50000"/>
              </a:spcBef>
              <a:buFont typeface="Wingdings" pitchFamily="2" charset="2"/>
              <a:buNone/>
              <a:defRPr/>
            </a:pPr>
            <a:r>
              <a:rPr lang="en-US" altLang="zh-CN" sz="4000" u="none" baseline="0" dirty="0">
                <a:solidFill>
                  <a:srgbClr val="3333FF"/>
                </a:solidFill>
                <a:latin typeface="Helvetica" pitchFamily="34" charset="0"/>
                <a:ea typeface="宋体" pitchFamily="2" charset="-122"/>
              </a:rPr>
              <a:t>Chapter 7 – Memory Basics</a:t>
            </a:r>
          </a:p>
        </p:txBody>
      </p:sp>
      <p:sp>
        <p:nvSpPr>
          <p:cNvPr id="3" name="Text Box 1053"/>
          <p:cNvSpPr txBox="1">
            <a:spLocks noChangeArrowheads="1"/>
          </p:cNvSpPr>
          <p:nvPr userDrawn="1"/>
        </p:nvSpPr>
        <p:spPr bwMode="auto">
          <a:xfrm>
            <a:off x="904875" y="2179638"/>
            <a:ext cx="7772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b="1" u="sng" baseline="-25000">
                <a:solidFill>
                  <a:schemeClr val="tx1"/>
                </a:solidFill>
                <a:latin typeface="Times New Roman" pitchFamily="18" charset="0"/>
              </a:defRPr>
            </a:lvl1pPr>
            <a:lvl2pPr marL="742950" indent="-285750">
              <a:defRPr sz="3600" b="1" u="sng" baseline="-25000">
                <a:solidFill>
                  <a:schemeClr val="tx1"/>
                </a:solidFill>
                <a:latin typeface="Times New Roman" pitchFamily="18" charset="0"/>
              </a:defRPr>
            </a:lvl2pPr>
            <a:lvl3pPr marL="1143000" indent="-228600">
              <a:defRPr sz="3600" b="1" u="sng" baseline="-25000">
                <a:solidFill>
                  <a:schemeClr val="tx1"/>
                </a:solidFill>
                <a:latin typeface="Times New Roman" pitchFamily="18" charset="0"/>
              </a:defRPr>
            </a:lvl3pPr>
            <a:lvl4pPr marL="1600200" indent="-228600">
              <a:defRPr sz="3600" b="1" u="sng" baseline="-25000">
                <a:solidFill>
                  <a:schemeClr val="tx1"/>
                </a:solidFill>
                <a:latin typeface="Times New Roman" pitchFamily="18" charset="0"/>
              </a:defRPr>
            </a:lvl4pPr>
            <a:lvl5pPr marL="2057400" indent="-228600">
              <a:defRPr sz="3600" b="1" u="sng" baseline="-25000">
                <a:solidFill>
                  <a:schemeClr val="tx1"/>
                </a:solidFill>
                <a:latin typeface="Times New Roman" pitchFamily="18" charset="0"/>
              </a:defRPr>
            </a:lvl5pPr>
            <a:lvl6pPr marL="2514600" indent="-228600" eaLnBrk="0" fontAlgn="base" hangingPunct="0">
              <a:spcBef>
                <a:spcPct val="0"/>
              </a:spcBef>
              <a:spcAft>
                <a:spcPct val="0"/>
              </a:spcAft>
              <a:defRPr sz="3600" b="1" u="sng" baseline="-25000">
                <a:solidFill>
                  <a:schemeClr val="tx1"/>
                </a:solidFill>
                <a:latin typeface="Times New Roman" pitchFamily="18" charset="0"/>
              </a:defRPr>
            </a:lvl6pPr>
            <a:lvl7pPr marL="2971800" indent="-228600" eaLnBrk="0" fontAlgn="base" hangingPunct="0">
              <a:spcBef>
                <a:spcPct val="0"/>
              </a:spcBef>
              <a:spcAft>
                <a:spcPct val="0"/>
              </a:spcAft>
              <a:defRPr sz="3600" b="1" u="sng" baseline="-25000">
                <a:solidFill>
                  <a:schemeClr val="tx1"/>
                </a:solidFill>
                <a:latin typeface="Times New Roman" pitchFamily="18" charset="0"/>
              </a:defRPr>
            </a:lvl7pPr>
            <a:lvl8pPr marL="3429000" indent="-228600" eaLnBrk="0" fontAlgn="base" hangingPunct="0">
              <a:spcBef>
                <a:spcPct val="0"/>
              </a:spcBef>
              <a:spcAft>
                <a:spcPct val="0"/>
              </a:spcAft>
              <a:defRPr sz="3600" b="1" u="sng" baseline="-25000">
                <a:solidFill>
                  <a:schemeClr val="tx1"/>
                </a:solidFill>
                <a:latin typeface="Times New Roman" pitchFamily="18" charset="0"/>
              </a:defRPr>
            </a:lvl8pPr>
            <a:lvl9pPr marL="3886200" indent="-228600" eaLnBrk="0" fontAlgn="base" hangingPunct="0">
              <a:spcBef>
                <a:spcPct val="0"/>
              </a:spcBef>
              <a:spcAft>
                <a:spcPct val="0"/>
              </a:spcAft>
              <a:defRPr sz="3600" b="1" u="sng" baseline="-25000">
                <a:solidFill>
                  <a:schemeClr val="tx1"/>
                </a:solidFill>
                <a:latin typeface="Times New Roman" pitchFamily="18" charset="0"/>
              </a:defRPr>
            </a:lvl9pPr>
          </a:lstStyle>
          <a:p>
            <a:pPr algn="ctr">
              <a:spcBef>
                <a:spcPct val="50000"/>
              </a:spcBef>
              <a:buFont typeface="Wingdings" pitchFamily="2" charset="2"/>
              <a:buNone/>
              <a:defRPr/>
            </a:pPr>
            <a:r>
              <a:rPr lang="en-US" altLang="zh-CN" sz="3200" u="none" baseline="0" dirty="0">
                <a:ea typeface="宋体" pitchFamily="2" charset="-122"/>
              </a:rPr>
              <a:t>Computer Logic Design Fundamentals</a:t>
            </a:r>
          </a:p>
        </p:txBody>
      </p:sp>
      <p:sp>
        <p:nvSpPr>
          <p:cNvPr id="4" name="Line 1054"/>
          <p:cNvSpPr>
            <a:spLocks noChangeShapeType="1"/>
          </p:cNvSpPr>
          <p:nvPr userDrawn="1"/>
        </p:nvSpPr>
        <p:spPr bwMode="auto">
          <a:xfrm>
            <a:off x="579438" y="1935163"/>
            <a:ext cx="8015287" cy="0"/>
          </a:xfrm>
          <a:prstGeom prst="line">
            <a:avLst/>
          </a:prstGeom>
          <a:noFill/>
          <a:ln w="762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59314836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smtClean="0"/>
            </a:lvl1pPr>
          </a:lstStyle>
          <a:p>
            <a:pPr>
              <a:defRPr/>
            </a:pPr>
            <a:r>
              <a:rPr lang="en-US" altLang="zh-CN"/>
              <a:t>chapter 7   </a:t>
            </a:r>
            <a:fld id="{AB85F96B-BF72-474F-942A-4A1EB3A8F9D0}" type="slidenum">
              <a:rPr lang="en-US" altLang="zh-CN"/>
              <a:pPr>
                <a:defRPr/>
              </a:pPr>
              <a:t>‹#›</a:t>
            </a:fld>
            <a:endParaRPr lang="en-US" altLang="zh-CN"/>
          </a:p>
        </p:txBody>
      </p:sp>
    </p:spTree>
    <p:extLst>
      <p:ext uri="{BB962C8B-B14F-4D97-AF65-F5344CB8AC3E}">
        <p14:creationId xmlns:p14="http://schemas.microsoft.com/office/powerpoint/2010/main" val="222748238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8438" y="0"/>
            <a:ext cx="1943100" cy="63420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15963" y="0"/>
            <a:ext cx="5680075" cy="63420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smtClean="0"/>
            </a:lvl1pPr>
          </a:lstStyle>
          <a:p>
            <a:pPr>
              <a:defRPr/>
            </a:pPr>
            <a:r>
              <a:rPr lang="en-US" altLang="zh-CN"/>
              <a:t>chapter 7   </a:t>
            </a:r>
            <a:fld id="{F78A6933-E9AE-41D2-BD87-E3558ADBA92E}" type="slidenum">
              <a:rPr lang="en-US" altLang="zh-CN"/>
              <a:pPr>
                <a:defRPr/>
              </a:pPr>
              <a:t>‹#›</a:t>
            </a:fld>
            <a:endParaRPr lang="en-US" altLang="zh-CN"/>
          </a:p>
        </p:txBody>
      </p:sp>
    </p:spTree>
    <p:extLst>
      <p:ext uri="{BB962C8B-B14F-4D97-AF65-F5344CB8AC3E}">
        <p14:creationId xmlns:p14="http://schemas.microsoft.com/office/powerpoint/2010/main" val="394111187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smtClean="0"/>
            </a:lvl1pPr>
          </a:lstStyle>
          <a:p>
            <a:pPr>
              <a:defRPr/>
            </a:pPr>
            <a:r>
              <a:rPr lang="en-US" altLang="zh-CN"/>
              <a:t>chapter 7   </a:t>
            </a:r>
            <a:fld id="{23A6BBBA-6356-4EF2-BF34-E85DA4734B2D}" type="slidenum">
              <a:rPr lang="en-US" altLang="zh-CN"/>
              <a:pPr>
                <a:defRPr/>
              </a:pPr>
              <a:t>‹#›</a:t>
            </a:fld>
            <a:endParaRPr lang="en-US" altLang="zh-CN"/>
          </a:p>
        </p:txBody>
      </p:sp>
    </p:spTree>
    <p:extLst>
      <p:ext uri="{BB962C8B-B14F-4D97-AF65-F5344CB8AC3E}">
        <p14:creationId xmlns:p14="http://schemas.microsoft.com/office/powerpoint/2010/main" val="67060211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smtClean="0"/>
            </a:lvl1pPr>
          </a:lstStyle>
          <a:p>
            <a:pPr>
              <a:defRPr/>
            </a:pPr>
            <a:r>
              <a:rPr lang="en-US" altLang="zh-CN"/>
              <a:t>chapter 7   </a:t>
            </a:r>
            <a:fld id="{5E6E50A8-26A9-48BD-B3ED-41ADEF369191}" type="slidenum">
              <a:rPr lang="en-US" altLang="zh-CN"/>
              <a:pPr>
                <a:defRPr/>
              </a:pPr>
              <a:t>‹#›</a:t>
            </a:fld>
            <a:endParaRPr lang="en-US" altLang="zh-CN"/>
          </a:p>
        </p:txBody>
      </p:sp>
    </p:spTree>
    <p:extLst>
      <p:ext uri="{BB962C8B-B14F-4D97-AF65-F5344CB8AC3E}">
        <p14:creationId xmlns:p14="http://schemas.microsoft.com/office/powerpoint/2010/main" val="21466345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19138" y="1314450"/>
            <a:ext cx="381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1538" y="1314450"/>
            <a:ext cx="381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smtClean="0"/>
            </a:lvl1pPr>
          </a:lstStyle>
          <a:p>
            <a:pPr>
              <a:defRPr/>
            </a:pPr>
            <a:r>
              <a:rPr lang="en-US" altLang="zh-CN"/>
              <a:t>chapter 7   </a:t>
            </a:r>
            <a:fld id="{47B0DBE3-B50E-4C1D-9310-7DDF7B6DE979}" type="slidenum">
              <a:rPr lang="en-US" altLang="zh-CN"/>
              <a:pPr>
                <a:defRPr/>
              </a:pPr>
              <a:t>‹#›</a:t>
            </a:fld>
            <a:endParaRPr lang="en-US" altLang="zh-CN"/>
          </a:p>
        </p:txBody>
      </p:sp>
    </p:spTree>
    <p:extLst>
      <p:ext uri="{BB962C8B-B14F-4D97-AF65-F5344CB8AC3E}">
        <p14:creationId xmlns:p14="http://schemas.microsoft.com/office/powerpoint/2010/main" val="285002974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smtClean="0"/>
            </a:lvl1pPr>
          </a:lstStyle>
          <a:p>
            <a:pPr>
              <a:defRPr/>
            </a:pPr>
            <a:r>
              <a:rPr lang="en-US" altLang="zh-CN"/>
              <a:t>chapter 7   </a:t>
            </a:r>
            <a:fld id="{A58FB843-400D-4731-AF84-CF69F347A0A2}" type="slidenum">
              <a:rPr lang="en-US" altLang="zh-CN"/>
              <a:pPr>
                <a:defRPr/>
              </a:pPr>
              <a:t>‹#›</a:t>
            </a:fld>
            <a:endParaRPr lang="en-US" altLang="zh-CN"/>
          </a:p>
        </p:txBody>
      </p:sp>
    </p:spTree>
    <p:extLst>
      <p:ext uri="{BB962C8B-B14F-4D97-AF65-F5344CB8AC3E}">
        <p14:creationId xmlns:p14="http://schemas.microsoft.com/office/powerpoint/2010/main" val="279188344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smtClean="0"/>
            </a:lvl1pPr>
          </a:lstStyle>
          <a:p>
            <a:pPr>
              <a:defRPr/>
            </a:pPr>
            <a:r>
              <a:rPr lang="en-US" altLang="zh-CN"/>
              <a:t>chapter 7   </a:t>
            </a:r>
            <a:fld id="{C6FFE6DF-5BE7-4841-8F18-4F03AD789293}" type="slidenum">
              <a:rPr lang="en-US" altLang="zh-CN"/>
              <a:pPr>
                <a:defRPr/>
              </a:pPr>
              <a:t>‹#›</a:t>
            </a:fld>
            <a:endParaRPr lang="en-US" altLang="zh-CN"/>
          </a:p>
        </p:txBody>
      </p:sp>
    </p:spTree>
    <p:extLst>
      <p:ext uri="{BB962C8B-B14F-4D97-AF65-F5344CB8AC3E}">
        <p14:creationId xmlns:p14="http://schemas.microsoft.com/office/powerpoint/2010/main" val="175921148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smtClean="0"/>
            </a:lvl1pPr>
          </a:lstStyle>
          <a:p>
            <a:pPr>
              <a:defRPr/>
            </a:pPr>
            <a:r>
              <a:rPr lang="en-US" altLang="zh-CN"/>
              <a:t>chapter 7   </a:t>
            </a:r>
            <a:fld id="{28D7D7C4-4D75-4ECD-85CB-DA5669CE34AF}" type="slidenum">
              <a:rPr lang="en-US" altLang="zh-CN"/>
              <a:pPr>
                <a:defRPr/>
              </a:pPr>
              <a:t>‹#›</a:t>
            </a:fld>
            <a:endParaRPr lang="en-US" altLang="zh-CN"/>
          </a:p>
        </p:txBody>
      </p:sp>
    </p:spTree>
    <p:extLst>
      <p:ext uri="{BB962C8B-B14F-4D97-AF65-F5344CB8AC3E}">
        <p14:creationId xmlns:p14="http://schemas.microsoft.com/office/powerpoint/2010/main" val="14326892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smtClean="0"/>
            </a:lvl1pPr>
          </a:lstStyle>
          <a:p>
            <a:pPr>
              <a:defRPr/>
            </a:pPr>
            <a:r>
              <a:rPr lang="en-US" altLang="zh-CN"/>
              <a:t>chapter 7   </a:t>
            </a:r>
            <a:fld id="{63F12C09-6080-4E2F-A4BB-21D5EDE4BB1F}" type="slidenum">
              <a:rPr lang="en-US" altLang="zh-CN"/>
              <a:pPr>
                <a:defRPr/>
              </a:pPr>
              <a:t>‹#›</a:t>
            </a:fld>
            <a:endParaRPr lang="en-US" altLang="zh-CN"/>
          </a:p>
        </p:txBody>
      </p:sp>
    </p:spTree>
    <p:extLst>
      <p:ext uri="{BB962C8B-B14F-4D97-AF65-F5344CB8AC3E}">
        <p14:creationId xmlns:p14="http://schemas.microsoft.com/office/powerpoint/2010/main" val="140396696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smtClean="0"/>
            </a:lvl1pPr>
          </a:lstStyle>
          <a:p>
            <a:pPr>
              <a:defRPr/>
            </a:pPr>
            <a:r>
              <a:rPr lang="en-US" altLang="zh-CN"/>
              <a:t>chapter 7   </a:t>
            </a:r>
            <a:fld id="{394606BE-ACD5-4676-BD90-88AEC2228EBF}" type="slidenum">
              <a:rPr lang="en-US" altLang="zh-CN"/>
              <a:pPr>
                <a:defRPr/>
              </a:pPr>
              <a:t>‹#›</a:t>
            </a:fld>
            <a:endParaRPr lang="en-US" altLang="zh-CN"/>
          </a:p>
        </p:txBody>
      </p:sp>
    </p:spTree>
    <p:extLst>
      <p:ext uri="{BB962C8B-B14F-4D97-AF65-F5344CB8AC3E}">
        <p14:creationId xmlns:p14="http://schemas.microsoft.com/office/powerpoint/2010/main" val="136528144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55"/>
          <p:cNvSpPr txBox="1">
            <a:spLocks noChangeArrowheads="1"/>
          </p:cNvSpPr>
          <p:nvPr userDrawn="1"/>
        </p:nvSpPr>
        <p:spPr bwMode="auto">
          <a:xfrm>
            <a:off x="696913" y="6338888"/>
            <a:ext cx="27289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8">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3600" b="1" u="sng" baseline="-25000">
                <a:solidFill>
                  <a:schemeClr val="tx1"/>
                </a:solidFill>
                <a:latin typeface="Times New Roman" pitchFamily="18" charset="0"/>
              </a:defRPr>
            </a:lvl1pPr>
            <a:lvl2pPr marL="742950" indent="-285750">
              <a:defRPr sz="3600" b="1" u="sng" baseline="-25000">
                <a:solidFill>
                  <a:schemeClr val="tx1"/>
                </a:solidFill>
                <a:latin typeface="Times New Roman" pitchFamily="18" charset="0"/>
              </a:defRPr>
            </a:lvl2pPr>
            <a:lvl3pPr marL="1143000" indent="-228600">
              <a:defRPr sz="3600" b="1" u="sng" baseline="-25000">
                <a:solidFill>
                  <a:schemeClr val="tx1"/>
                </a:solidFill>
                <a:latin typeface="Times New Roman" pitchFamily="18" charset="0"/>
              </a:defRPr>
            </a:lvl3pPr>
            <a:lvl4pPr marL="1600200" indent="-228600">
              <a:defRPr sz="3600" b="1" u="sng" baseline="-25000">
                <a:solidFill>
                  <a:schemeClr val="tx1"/>
                </a:solidFill>
                <a:latin typeface="Times New Roman" pitchFamily="18" charset="0"/>
              </a:defRPr>
            </a:lvl4pPr>
            <a:lvl5pPr marL="2057400" indent="-228600">
              <a:defRPr sz="3600" b="1" u="sng" baseline="-25000">
                <a:solidFill>
                  <a:schemeClr val="tx1"/>
                </a:solidFill>
                <a:latin typeface="Times New Roman" pitchFamily="18" charset="0"/>
              </a:defRPr>
            </a:lvl5pPr>
            <a:lvl6pPr marL="2514600" indent="-228600" eaLnBrk="0" fontAlgn="base" hangingPunct="0">
              <a:spcBef>
                <a:spcPct val="0"/>
              </a:spcBef>
              <a:spcAft>
                <a:spcPct val="0"/>
              </a:spcAft>
              <a:defRPr sz="3600" b="1" u="sng" baseline="-25000">
                <a:solidFill>
                  <a:schemeClr val="tx1"/>
                </a:solidFill>
                <a:latin typeface="Times New Roman" pitchFamily="18" charset="0"/>
              </a:defRPr>
            </a:lvl6pPr>
            <a:lvl7pPr marL="2971800" indent="-228600" eaLnBrk="0" fontAlgn="base" hangingPunct="0">
              <a:spcBef>
                <a:spcPct val="0"/>
              </a:spcBef>
              <a:spcAft>
                <a:spcPct val="0"/>
              </a:spcAft>
              <a:defRPr sz="3600" b="1" u="sng" baseline="-25000">
                <a:solidFill>
                  <a:schemeClr val="tx1"/>
                </a:solidFill>
                <a:latin typeface="Times New Roman" pitchFamily="18" charset="0"/>
              </a:defRPr>
            </a:lvl7pPr>
            <a:lvl8pPr marL="3429000" indent="-228600" eaLnBrk="0" fontAlgn="base" hangingPunct="0">
              <a:spcBef>
                <a:spcPct val="0"/>
              </a:spcBef>
              <a:spcAft>
                <a:spcPct val="0"/>
              </a:spcAft>
              <a:defRPr sz="3600" b="1" u="sng" baseline="-25000">
                <a:solidFill>
                  <a:schemeClr val="tx1"/>
                </a:solidFill>
                <a:latin typeface="Times New Roman" pitchFamily="18" charset="0"/>
              </a:defRPr>
            </a:lvl8pPr>
            <a:lvl9pPr marL="3886200" indent="-228600" eaLnBrk="0" fontAlgn="base" hangingPunct="0">
              <a:spcBef>
                <a:spcPct val="0"/>
              </a:spcBef>
              <a:spcAft>
                <a:spcPct val="0"/>
              </a:spcAft>
              <a:defRPr sz="3600" b="1" u="sng" baseline="-25000">
                <a:solidFill>
                  <a:schemeClr val="tx1"/>
                </a:solidFill>
                <a:latin typeface="Times New Roman" pitchFamily="18" charset="0"/>
              </a:defRPr>
            </a:lvl9pPr>
          </a:lstStyle>
          <a:p>
            <a:pPr>
              <a:spcBef>
                <a:spcPct val="50000"/>
              </a:spcBef>
              <a:buFont typeface="Wingdings" pitchFamily="2" charset="2"/>
              <a:buNone/>
              <a:defRPr/>
            </a:pPr>
            <a:endParaRPr lang="zh-CN" altLang="zh-CN" sz="2800" u="none" baseline="0">
              <a:solidFill>
                <a:schemeClr val="accent2"/>
              </a:solidFill>
              <a:ea typeface="宋体" pitchFamily="2" charset="-122"/>
            </a:endParaRPr>
          </a:p>
        </p:txBody>
      </p:sp>
      <p:sp>
        <p:nvSpPr>
          <p:cNvPr id="1080" name="Rectangle 56"/>
          <p:cNvSpPr>
            <a:spLocks noGrp="1" noChangeArrowheads="1"/>
          </p:cNvSpPr>
          <p:nvPr>
            <p:ph type="sldNum" sz="quarter" idx="4"/>
          </p:nvPr>
        </p:nvSpPr>
        <p:spPr bwMode="auto">
          <a:xfrm>
            <a:off x="7504113" y="6515100"/>
            <a:ext cx="16287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600" b="0" u="none" baseline="0" smtClean="0">
                <a:ea typeface="宋体" panose="02010600030101010101" pitchFamily="2" charset="-122"/>
                <a:cs typeface="Times New Roman" panose="02020603050405020304" pitchFamily="18" charset="0"/>
              </a:defRPr>
            </a:lvl1pPr>
          </a:lstStyle>
          <a:p>
            <a:pPr>
              <a:defRPr/>
            </a:pPr>
            <a:r>
              <a:rPr lang="en-US" altLang="zh-CN"/>
              <a:t>chapter 7   </a:t>
            </a:r>
            <a:fld id="{DD0D3152-A9A4-4782-8670-811106530D24}" type="slidenum">
              <a:rPr lang="en-US" altLang="zh-CN"/>
              <a:pPr>
                <a:defRPr/>
              </a:pPr>
              <a:t>‹#›</a:t>
            </a:fld>
            <a:endParaRPr lang="en-US" altLang="zh-CN"/>
          </a:p>
        </p:txBody>
      </p:sp>
      <p:sp>
        <p:nvSpPr>
          <p:cNvPr id="1028" name="Line 57"/>
          <p:cNvSpPr>
            <a:spLocks noChangeShapeType="1"/>
          </p:cNvSpPr>
          <p:nvPr userDrawn="1"/>
        </p:nvSpPr>
        <p:spPr bwMode="auto">
          <a:xfrm>
            <a:off x="581025" y="1173163"/>
            <a:ext cx="8015288" cy="0"/>
          </a:xfrm>
          <a:prstGeom prst="line">
            <a:avLst/>
          </a:prstGeom>
          <a:noFill/>
          <a:ln w="762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9" name="Rectangle 58"/>
          <p:cNvSpPr>
            <a:spLocks noGrp="1" noChangeArrowheads="1"/>
          </p:cNvSpPr>
          <p:nvPr>
            <p:ph type="title"/>
          </p:nvPr>
        </p:nvSpPr>
        <p:spPr bwMode="auto">
          <a:xfrm>
            <a:off x="715963" y="0"/>
            <a:ext cx="7772400"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59"/>
          <p:cNvSpPr>
            <a:spLocks noGrp="1" noChangeArrowheads="1"/>
          </p:cNvSpPr>
          <p:nvPr>
            <p:ph type="body" idx="1"/>
          </p:nvPr>
        </p:nvSpPr>
        <p:spPr bwMode="auto">
          <a:xfrm>
            <a:off x="719138" y="1314450"/>
            <a:ext cx="7772400" cy="502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Times New Roman" pitchFamily="18" charset="0"/>
        </a:defRPr>
      </a:lvl2pPr>
      <a:lvl3pPr algn="l" rtl="0" eaLnBrk="0" fontAlgn="base" hangingPunct="0">
        <a:spcBef>
          <a:spcPct val="0"/>
        </a:spcBef>
        <a:spcAft>
          <a:spcPct val="0"/>
        </a:spcAft>
        <a:defRPr sz="3600" b="1">
          <a:solidFill>
            <a:schemeClr val="tx2"/>
          </a:solidFill>
          <a:latin typeface="Times New Roman" pitchFamily="18" charset="0"/>
        </a:defRPr>
      </a:lvl3pPr>
      <a:lvl4pPr algn="l" rtl="0" eaLnBrk="0" fontAlgn="base" hangingPunct="0">
        <a:spcBef>
          <a:spcPct val="0"/>
        </a:spcBef>
        <a:spcAft>
          <a:spcPct val="0"/>
        </a:spcAft>
        <a:defRPr sz="3600" b="1">
          <a:solidFill>
            <a:schemeClr val="tx2"/>
          </a:solidFill>
          <a:latin typeface="Times New Roman" pitchFamily="18" charset="0"/>
        </a:defRPr>
      </a:lvl4pPr>
      <a:lvl5pPr algn="l" rtl="0" eaLnBrk="0" fontAlgn="base" hangingPunct="0">
        <a:spcBef>
          <a:spcPct val="0"/>
        </a:spcBef>
        <a:spcAft>
          <a:spcPct val="0"/>
        </a:spcAft>
        <a:defRPr sz="3600" b="1">
          <a:solidFill>
            <a:schemeClr val="tx2"/>
          </a:solidFill>
          <a:latin typeface="Times New Roman" pitchFamily="18" charset="0"/>
        </a:defRPr>
      </a:lvl5pPr>
      <a:lvl6pPr marL="457200" algn="l" rtl="0" eaLnBrk="0" fontAlgn="base" hangingPunct="0">
        <a:spcBef>
          <a:spcPct val="0"/>
        </a:spcBef>
        <a:spcAft>
          <a:spcPct val="0"/>
        </a:spcAft>
        <a:defRPr sz="3600" b="1">
          <a:solidFill>
            <a:schemeClr val="tx2"/>
          </a:solidFill>
          <a:latin typeface="Times New Roman" pitchFamily="18" charset="0"/>
        </a:defRPr>
      </a:lvl6pPr>
      <a:lvl7pPr marL="914400" algn="l" rtl="0" eaLnBrk="0" fontAlgn="base" hangingPunct="0">
        <a:spcBef>
          <a:spcPct val="0"/>
        </a:spcBef>
        <a:spcAft>
          <a:spcPct val="0"/>
        </a:spcAft>
        <a:defRPr sz="3600" b="1">
          <a:solidFill>
            <a:schemeClr val="tx2"/>
          </a:solidFill>
          <a:latin typeface="Times New Roman" pitchFamily="18" charset="0"/>
        </a:defRPr>
      </a:lvl7pPr>
      <a:lvl8pPr marL="1371600" algn="l" rtl="0" eaLnBrk="0" fontAlgn="base" hangingPunct="0">
        <a:spcBef>
          <a:spcPct val="0"/>
        </a:spcBef>
        <a:spcAft>
          <a:spcPct val="0"/>
        </a:spcAft>
        <a:defRPr sz="3600" b="1">
          <a:solidFill>
            <a:schemeClr val="tx2"/>
          </a:solidFill>
          <a:latin typeface="Times New Roman" pitchFamily="18" charset="0"/>
        </a:defRPr>
      </a:lvl8pPr>
      <a:lvl9pPr marL="1828800" algn="l" rtl="0" eaLnBrk="0" fontAlgn="base" hangingPunct="0">
        <a:spcBef>
          <a:spcPct val="0"/>
        </a:spcBef>
        <a:spcAft>
          <a:spcPct val="0"/>
        </a:spcAft>
        <a:defRPr sz="3600" b="1">
          <a:solidFill>
            <a:schemeClr val="tx2"/>
          </a:solidFill>
          <a:latin typeface="Times New Roman" pitchFamily="18" charset="0"/>
        </a:defRPr>
      </a:lvl9pPr>
    </p:titleStyle>
    <p:bodyStyle>
      <a:lvl1pPr marL="288925" indent="-288925" algn="l" rtl="0" eaLnBrk="0" fontAlgn="base" hangingPunct="0">
        <a:spcBef>
          <a:spcPct val="20000"/>
        </a:spcBef>
        <a:spcAft>
          <a:spcPct val="0"/>
        </a:spcAft>
        <a:buClr>
          <a:srgbClr val="3333FF"/>
        </a:buClr>
        <a:buFont typeface="Wingdings" panose="05000000000000000000" pitchFamily="2" charset="2"/>
        <a:buChar char="§"/>
        <a:defRPr sz="3200" b="1">
          <a:solidFill>
            <a:schemeClr val="tx1"/>
          </a:solidFill>
          <a:latin typeface="+mn-lt"/>
          <a:ea typeface="+mn-ea"/>
          <a:cs typeface="+mn-cs"/>
        </a:defRPr>
      </a:lvl1pPr>
      <a:lvl2pPr marL="692150" indent="-234950" algn="l" rtl="0" eaLnBrk="0" fontAlgn="base" hangingPunct="0">
        <a:spcBef>
          <a:spcPct val="20000"/>
        </a:spcBef>
        <a:spcAft>
          <a:spcPct val="0"/>
        </a:spcAft>
        <a:buClr>
          <a:srgbClr val="3333FF"/>
        </a:buClr>
        <a:buChar char="•"/>
        <a:defRPr sz="2800" b="1">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anose="05000000000000000000" pitchFamily="2" charset="2"/>
        <a:buChar char="§"/>
        <a:defRPr sz="2400" b="1">
          <a:solidFill>
            <a:schemeClr val="tx1"/>
          </a:solidFill>
          <a:latin typeface="+mn-lt"/>
        </a:defRPr>
      </a:lvl3pPr>
      <a:lvl4pPr marL="1544638" indent="-173038" algn="l" rtl="0" eaLnBrk="0" fontAlgn="base" hangingPunct="0">
        <a:spcBef>
          <a:spcPct val="20000"/>
        </a:spcBef>
        <a:spcAft>
          <a:spcPct val="0"/>
        </a:spcAft>
        <a:buClr>
          <a:srgbClr val="3333FF"/>
        </a:buClr>
        <a:buChar char="•"/>
        <a:defRPr sz="2000" b="1">
          <a:solidFill>
            <a:schemeClr val="tx1"/>
          </a:solidFill>
          <a:latin typeface="+mn-lt"/>
        </a:defRPr>
      </a:lvl4pPr>
      <a:lvl5pPr marL="2006600" indent="-177800" algn="l" rtl="0" eaLnBrk="0" fontAlgn="base" hangingPunct="0">
        <a:spcBef>
          <a:spcPct val="20000"/>
        </a:spcBef>
        <a:spcAft>
          <a:spcPct val="0"/>
        </a:spcAft>
        <a:buClr>
          <a:srgbClr val="3333FF"/>
        </a:buClr>
        <a:buFont typeface="Wingdings" panose="05000000000000000000" pitchFamily="2" charset="2"/>
        <a:buChar char="§"/>
        <a:defRPr sz="2000" b="1">
          <a:solidFill>
            <a:schemeClr val="tx1"/>
          </a:solidFill>
          <a:latin typeface="+mn-lt"/>
        </a:defRPr>
      </a:lvl5pPr>
      <a:lvl6pPr marL="2463800" indent="-177800" algn="l" rtl="0" eaLnBrk="0" fontAlgn="base" hangingPunct="0">
        <a:spcBef>
          <a:spcPct val="20000"/>
        </a:spcBef>
        <a:spcAft>
          <a:spcPct val="0"/>
        </a:spcAft>
        <a:buClr>
          <a:srgbClr val="3333FF"/>
        </a:buClr>
        <a:buFont typeface="Wingdings" pitchFamily="2" charset="2"/>
        <a:buChar char="§"/>
        <a:defRPr sz="2000" b="1">
          <a:solidFill>
            <a:schemeClr val="tx1"/>
          </a:solidFill>
          <a:latin typeface="+mn-lt"/>
        </a:defRPr>
      </a:lvl6pPr>
      <a:lvl7pPr marL="2921000" indent="-177800" algn="l" rtl="0" eaLnBrk="0" fontAlgn="base" hangingPunct="0">
        <a:spcBef>
          <a:spcPct val="20000"/>
        </a:spcBef>
        <a:spcAft>
          <a:spcPct val="0"/>
        </a:spcAft>
        <a:buClr>
          <a:srgbClr val="3333FF"/>
        </a:buClr>
        <a:buFont typeface="Wingdings" pitchFamily="2" charset="2"/>
        <a:buChar char="§"/>
        <a:defRPr sz="2000" b="1">
          <a:solidFill>
            <a:schemeClr val="tx1"/>
          </a:solidFill>
          <a:latin typeface="+mn-lt"/>
        </a:defRPr>
      </a:lvl7pPr>
      <a:lvl8pPr marL="3378200" indent="-177800" algn="l" rtl="0" eaLnBrk="0" fontAlgn="base" hangingPunct="0">
        <a:spcBef>
          <a:spcPct val="20000"/>
        </a:spcBef>
        <a:spcAft>
          <a:spcPct val="0"/>
        </a:spcAft>
        <a:buClr>
          <a:srgbClr val="3333FF"/>
        </a:buClr>
        <a:buFont typeface="Wingdings" pitchFamily="2" charset="2"/>
        <a:buChar char="§"/>
        <a:defRPr sz="2000" b="1">
          <a:solidFill>
            <a:schemeClr val="tx1"/>
          </a:solidFill>
          <a:latin typeface="+mn-lt"/>
        </a:defRPr>
      </a:lvl8pPr>
      <a:lvl9pPr marL="3835400" indent="-177800" algn="l" rtl="0" eaLnBrk="0" fontAlgn="base" hangingPunct="0">
        <a:spcBef>
          <a:spcPct val="20000"/>
        </a:spcBef>
        <a:spcAft>
          <a:spcPct val="0"/>
        </a:spcAft>
        <a:buClr>
          <a:srgbClr val="3333FF"/>
        </a:buClr>
        <a:buFont typeface="Wingdings" pitchFamily="2" charset="2"/>
        <a:buChar char="§"/>
        <a:defRPr sz="2000" b="1">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1"/>
          <p:cNvSpPr txBox="1">
            <a:spLocks noChangeArrowheads="1"/>
          </p:cNvSpPr>
          <p:nvPr/>
        </p:nvSpPr>
        <p:spPr bwMode="auto">
          <a:xfrm>
            <a:off x="1847850" y="5057775"/>
            <a:ext cx="59134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pPr algn="ctr" eaLnBrk="1" hangingPunct="1">
              <a:buFont typeface="Wingdings" panose="05000000000000000000" pitchFamily="2" charset="2"/>
              <a:buNone/>
            </a:pPr>
            <a:r>
              <a:rPr lang="en-US" altLang="zh-CN" sz="2200" b="0" u="none" baseline="0" dirty="0" err="1">
                <a:solidFill>
                  <a:srgbClr val="000000"/>
                </a:solidFill>
                <a:ea typeface="宋体" panose="02010600030101010101" pitchFamily="2" charset="-122"/>
              </a:rPr>
              <a:t>Asso</a:t>
            </a:r>
            <a:r>
              <a:rPr lang="en-US" altLang="zh-CN" sz="2200" b="0" u="none" baseline="0" dirty="0">
                <a:solidFill>
                  <a:srgbClr val="000000"/>
                </a:solidFill>
                <a:ea typeface="宋体" panose="02010600030101010101" pitchFamily="2" charset="-122"/>
              </a:rPr>
              <a:t>. Prof. Dong </a:t>
            </a:r>
            <a:r>
              <a:rPr lang="en-US" altLang="zh-CN" sz="2200" b="0" u="none" baseline="0" dirty="0" err="1">
                <a:solidFill>
                  <a:srgbClr val="000000"/>
                </a:solidFill>
                <a:ea typeface="宋体" panose="02010600030101010101" pitchFamily="2" charset="-122"/>
              </a:rPr>
              <a:t>Yabo</a:t>
            </a:r>
            <a:endParaRPr lang="en-US" altLang="zh-CN" sz="2200" b="0" u="none" baseline="0" dirty="0">
              <a:solidFill>
                <a:srgbClr val="000000"/>
              </a:solidFill>
              <a:ea typeface="宋体" panose="02010600030101010101" pitchFamily="2" charset="-122"/>
            </a:endParaRPr>
          </a:p>
          <a:p>
            <a:pPr algn="ctr" eaLnBrk="1" hangingPunct="1">
              <a:buFont typeface="Wingdings" panose="05000000000000000000" pitchFamily="2" charset="2"/>
              <a:buNone/>
            </a:pPr>
            <a:r>
              <a:rPr lang="en-US" altLang="zh-CN" sz="2200" b="0" u="none" baseline="0" dirty="0">
                <a:solidFill>
                  <a:srgbClr val="000000"/>
                </a:solidFill>
                <a:ea typeface="宋体" panose="02010600030101010101" pitchFamily="2" charset="-122"/>
              </a:rPr>
              <a:t>dongyb@zju.edu.cn</a:t>
            </a:r>
          </a:p>
          <a:p>
            <a:pPr algn="ctr" eaLnBrk="1" hangingPunct="1">
              <a:buFont typeface="Wingdings" panose="05000000000000000000" pitchFamily="2" charset="2"/>
              <a:buNone/>
            </a:pPr>
            <a:r>
              <a:rPr lang="en-US" altLang="zh-CN" sz="2200" b="0" u="none" baseline="0" dirty="0">
                <a:solidFill>
                  <a:srgbClr val="000000"/>
                </a:solidFill>
                <a:ea typeface="宋体" panose="02010600030101010101" pitchFamily="2" charset="-122"/>
                <a:cs typeface="Times New Roman" panose="02020603050405020304" pitchFamily="18" charset="0"/>
              </a:rPr>
              <a:t>College of Computer Science and Technology, Zhejiang University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125160D5-2DC2-411C-AE70-4F6E8D6CCC0F}" type="slidenum">
              <a:rPr lang="en-US" altLang="zh-CN" sz="1600" b="0" u="none" baseline="0"/>
              <a:pPr/>
              <a:t>10</a:t>
            </a:fld>
            <a:endParaRPr lang="en-US" altLang="zh-CN" sz="1600" b="0" u="none" baseline="0"/>
          </a:p>
        </p:txBody>
      </p:sp>
      <p:sp>
        <p:nvSpPr>
          <p:cNvPr id="26627" name="Rectangle 2"/>
          <p:cNvSpPr>
            <a:spLocks noGrp="1" noChangeArrowheads="1"/>
          </p:cNvSpPr>
          <p:nvPr>
            <p:ph type="title"/>
          </p:nvPr>
        </p:nvSpPr>
        <p:spPr/>
        <p:txBody>
          <a:bodyPr/>
          <a:lstStyle/>
          <a:p>
            <a:r>
              <a:rPr lang="en-US" altLang="zh-CN">
                <a:ea typeface="宋体" panose="02010600030101010101" pitchFamily="2" charset="-122"/>
              </a:rPr>
              <a:t>Memory Operation Timing</a:t>
            </a:r>
          </a:p>
        </p:txBody>
      </p:sp>
      <p:sp>
        <p:nvSpPr>
          <p:cNvPr id="26628" name="Rectangle 3"/>
          <p:cNvSpPr>
            <a:spLocks noGrp="1" noChangeArrowheads="1"/>
          </p:cNvSpPr>
          <p:nvPr>
            <p:ph type="body" idx="1"/>
          </p:nvPr>
        </p:nvSpPr>
        <p:spPr>
          <a:xfrm>
            <a:off x="674688" y="1238250"/>
            <a:ext cx="8153400" cy="4724400"/>
          </a:xfrm>
        </p:spPr>
        <p:txBody>
          <a:bodyPr/>
          <a:lstStyle/>
          <a:p>
            <a:pPr marL="342900" indent="-342900">
              <a:lnSpc>
                <a:spcPct val="90000"/>
              </a:lnSpc>
            </a:pPr>
            <a:r>
              <a:rPr lang="en-US" altLang="zh-CN" sz="2000">
                <a:ea typeface="宋体" panose="02010600030101010101" pitchFamily="2" charset="-122"/>
              </a:rPr>
              <a:t>Most basic memories are asynchronous</a:t>
            </a:r>
          </a:p>
          <a:p>
            <a:pPr marL="742950" lvl="1" indent="-285750">
              <a:lnSpc>
                <a:spcPct val="90000"/>
              </a:lnSpc>
            </a:pPr>
            <a:r>
              <a:rPr lang="en-US" altLang="zh-CN" sz="1800">
                <a:ea typeface="宋体" panose="02010600030101010101" pitchFamily="2" charset="-122"/>
              </a:rPr>
              <a:t>Storage in latches or storage of electrical charge</a:t>
            </a:r>
          </a:p>
          <a:p>
            <a:pPr marL="742950" lvl="1" indent="-285750">
              <a:lnSpc>
                <a:spcPct val="90000"/>
              </a:lnSpc>
            </a:pPr>
            <a:r>
              <a:rPr lang="en-US" altLang="zh-CN" sz="1800">
                <a:ea typeface="宋体" panose="02010600030101010101" pitchFamily="2" charset="-122"/>
              </a:rPr>
              <a:t>No clock</a:t>
            </a:r>
          </a:p>
          <a:p>
            <a:pPr marL="342900" indent="-342900">
              <a:lnSpc>
                <a:spcPct val="90000"/>
              </a:lnSpc>
            </a:pPr>
            <a:r>
              <a:rPr lang="en-US" altLang="zh-CN" sz="2000">
                <a:ea typeface="宋体" panose="02010600030101010101" pitchFamily="2" charset="-122"/>
              </a:rPr>
              <a:t>Controlled by control inputs and address</a:t>
            </a:r>
          </a:p>
          <a:p>
            <a:pPr marL="342900" indent="-342900">
              <a:lnSpc>
                <a:spcPct val="90000"/>
              </a:lnSpc>
            </a:pPr>
            <a:r>
              <a:rPr lang="en-US" altLang="zh-CN" sz="2000">
                <a:ea typeface="宋体" panose="02010600030101010101" pitchFamily="2" charset="-122"/>
              </a:rPr>
              <a:t>Timing of signal changes and data observation is critical to the operation</a:t>
            </a:r>
          </a:p>
          <a:p>
            <a:pPr marL="342900" indent="-342900">
              <a:lnSpc>
                <a:spcPct val="90000"/>
              </a:lnSpc>
            </a:pPr>
            <a:r>
              <a:rPr lang="en-US" altLang="zh-CN" sz="2000">
                <a:ea typeface="宋体" panose="02010600030101010101" pitchFamily="2" charset="-122"/>
              </a:rPr>
              <a:t>Read timing:</a:t>
            </a:r>
          </a:p>
        </p:txBody>
      </p:sp>
      <p:sp>
        <p:nvSpPr>
          <p:cNvPr id="26629" name="Rectangle 12"/>
          <p:cNvSpPr>
            <a:spLocks noChangeArrowheads="1"/>
          </p:cNvSpPr>
          <p:nvPr/>
        </p:nvSpPr>
        <p:spPr bwMode="auto">
          <a:xfrm>
            <a:off x="4192588" y="6316663"/>
            <a:ext cx="15869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dirty="0">
                <a:solidFill>
                  <a:srgbClr val="000000"/>
                </a:solidFill>
                <a:latin typeface="TimesTen" pitchFamily="18" charset="0"/>
                <a:ea typeface="宋体" panose="02010600030101010101" pitchFamily="2" charset="-122"/>
              </a:rPr>
              <a:t>Read cycle </a:t>
            </a:r>
            <a:r>
              <a:rPr lang="zh-CN" altLang="en-US" sz="1400" u="none" baseline="0" dirty="0">
                <a:solidFill>
                  <a:srgbClr val="000000"/>
                </a:solidFill>
                <a:latin typeface="TimesTen" pitchFamily="18" charset="0"/>
                <a:ea typeface="宋体" panose="02010600030101010101" pitchFamily="2" charset="-122"/>
              </a:rPr>
              <a:t>读取延迟</a:t>
            </a:r>
            <a:endParaRPr lang="en-US" altLang="zh-CN" dirty="0">
              <a:ea typeface="宋体" panose="02010600030101010101" pitchFamily="2" charset="-122"/>
            </a:endParaRPr>
          </a:p>
        </p:txBody>
      </p:sp>
      <p:sp>
        <p:nvSpPr>
          <p:cNvPr id="26630" name="Rectangle 13"/>
          <p:cNvSpPr>
            <a:spLocks noChangeArrowheads="1"/>
          </p:cNvSpPr>
          <p:nvPr/>
        </p:nvSpPr>
        <p:spPr bwMode="auto">
          <a:xfrm>
            <a:off x="1563688" y="3698875"/>
            <a:ext cx="5524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Clock</a:t>
            </a:r>
            <a:endParaRPr lang="en-US" altLang="zh-CN">
              <a:ea typeface="宋体" panose="02010600030101010101" pitchFamily="2" charset="-122"/>
            </a:endParaRPr>
          </a:p>
        </p:txBody>
      </p:sp>
      <p:sp>
        <p:nvSpPr>
          <p:cNvPr id="26631" name="Rectangle 14"/>
          <p:cNvSpPr>
            <a:spLocks noChangeArrowheads="1"/>
          </p:cNvSpPr>
          <p:nvPr/>
        </p:nvSpPr>
        <p:spPr bwMode="auto">
          <a:xfrm>
            <a:off x="1373188" y="4189413"/>
            <a:ext cx="7429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Address</a:t>
            </a:r>
            <a:endParaRPr lang="en-US" altLang="zh-CN">
              <a:ea typeface="宋体" panose="02010600030101010101" pitchFamily="2" charset="-122"/>
            </a:endParaRPr>
          </a:p>
        </p:txBody>
      </p:sp>
      <p:sp>
        <p:nvSpPr>
          <p:cNvPr id="26632" name="Rectangle 15"/>
          <p:cNvSpPr>
            <a:spLocks noChangeArrowheads="1"/>
          </p:cNvSpPr>
          <p:nvPr/>
        </p:nvSpPr>
        <p:spPr bwMode="auto">
          <a:xfrm>
            <a:off x="1347788" y="4600575"/>
            <a:ext cx="7620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Memory</a:t>
            </a:r>
            <a:endParaRPr lang="en-US" altLang="zh-CN">
              <a:ea typeface="宋体" panose="02010600030101010101" pitchFamily="2" charset="-122"/>
            </a:endParaRPr>
          </a:p>
        </p:txBody>
      </p:sp>
      <p:sp>
        <p:nvSpPr>
          <p:cNvPr id="26633" name="Rectangle 16"/>
          <p:cNvSpPr>
            <a:spLocks noChangeArrowheads="1"/>
          </p:cNvSpPr>
          <p:nvPr/>
        </p:nvSpPr>
        <p:spPr bwMode="auto">
          <a:xfrm>
            <a:off x="1347788" y="4757738"/>
            <a:ext cx="612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enable</a:t>
            </a:r>
            <a:endParaRPr lang="en-US" altLang="zh-CN">
              <a:ea typeface="宋体" panose="02010600030101010101" pitchFamily="2" charset="-122"/>
            </a:endParaRPr>
          </a:p>
        </p:txBody>
      </p:sp>
      <p:sp>
        <p:nvSpPr>
          <p:cNvPr id="26634" name="Line 17"/>
          <p:cNvSpPr>
            <a:spLocks noChangeShapeType="1"/>
          </p:cNvSpPr>
          <p:nvPr/>
        </p:nvSpPr>
        <p:spPr bwMode="auto">
          <a:xfrm>
            <a:off x="1590675" y="5294313"/>
            <a:ext cx="336550" cy="1587"/>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5" name="Rectangle 18"/>
          <p:cNvSpPr>
            <a:spLocks noChangeArrowheads="1"/>
          </p:cNvSpPr>
          <p:nvPr/>
        </p:nvSpPr>
        <p:spPr bwMode="auto">
          <a:xfrm>
            <a:off x="1525588" y="5097463"/>
            <a:ext cx="5619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Read/</a:t>
            </a:r>
            <a:endParaRPr lang="en-US" altLang="zh-CN">
              <a:ea typeface="宋体" panose="02010600030101010101" pitchFamily="2" charset="-122"/>
            </a:endParaRPr>
          </a:p>
        </p:txBody>
      </p:sp>
      <p:sp>
        <p:nvSpPr>
          <p:cNvPr id="26636" name="Rectangle 19"/>
          <p:cNvSpPr>
            <a:spLocks noChangeArrowheads="1"/>
          </p:cNvSpPr>
          <p:nvPr/>
        </p:nvSpPr>
        <p:spPr bwMode="auto">
          <a:xfrm>
            <a:off x="1536700" y="5256213"/>
            <a:ext cx="5429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Write</a:t>
            </a:r>
            <a:endParaRPr lang="en-US" altLang="zh-CN">
              <a:ea typeface="宋体" panose="02010600030101010101" pitchFamily="2" charset="-122"/>
            </a:endParaRPr>
          </a:p>
        </p:txBody>
      </p:sp>
      <p:sp>
        <p:nvSpPr>
          <p:cNvPr id="26637" name="Rectangle 20"/>
          <p:cNvSpPr>
            <a:spLocks noChangeArrowheads="1"/>
          </p:cNvSpPr>
          <p:nvPr/>
        </p:nvSpPr>
        <p:spPr bwMode="auto">
          <a:xfrm>
            <a:off x="1462088" y="5611813"/>
            <a:ext cx="4826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Data</a:t>
            </a:r>
            <a:endParaRPr lang="en-US" altLang="zh-CN">
              <a:ea typeface="宋体" panose="02010600030101010101" pitchFamily="2" charset="-122"/>
            </a:endParaRPr>
          </a:p>
        </p:txBody>
      </p:sp>
      <p:sp>
        <p:nvSpPr>
          <p:cNvPr id="26638" name="Rectangle 21"/>
          <p:cNvSpPr>
            <a:spLocks noChangeArrowheads="1"/>
          </p:cNvSpPr>
          <p:nvPr/>
        </p:nvSpPr>
        <p:spPr bwMode="auto">
          <a:xfrm>
            <a:off x="1462088" y="5768975"/>
            <a:ext cx="6096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output</a:t>
            </a:r>
            <a:endParaRPr lang="en-US" altLang="zh-CN">
              <a:ea typeface="宋体" panose="02010600030101010101" pitchFamily="2" charset="-122"/>
            </a:endParaRPr>
          </a:p>
        </p:txBody>
      </p:sp>
      <p:sp>
        <p:nvSpPr>
          <p:cNvPr id="26639" name="Freeform 22"/>
          <p:cNvSpPr>
            <a:spLocks/>
          </p:cNvSpPr>
          <p:nvPr/>
        </p:nvSpPr>
        <p:spPr bwMode="auto">
          <a:xfrm>
            <a:off x="2101850" y="3744913"/>
            <a:ext cx="5689600" cy="254000"/>
          </a:xfrm>
          <a:custGeom>
            <a:avLst/>
            <a:gdLst>
              <a:gd name="T0" fmla="*/ 0 w 3584"/>
              <a:gd name="T1" fmla="*/ 2147483646 h 160"/>
              <a:gd name="T2" fmla="*/ 2147483646 w 3584"/>
              <a:gd name="T3" fmla="*/ 2147483646 h 160"/>
              <a:gd name="T4" fmla="*/ 2147483646 w 3584"/>
              <a:gd name="T5" fmla="*/ 0 h 160"/>
              <a:gd name="T6" fmla="*/ 2147483646 w 3584"/>
              <a:gd name="T7" fmla="*/ 0 h 160"/>
              <a:gd name="T8" fmla="*/ 2147483646 w 3584"/>
              <a:gd name="T9" fmla="*/ 2147483646 h 160"/>
              <a:gd name="T10" fmla="*/ 2147483646 w 3584"/>
              <a:gd name="T11" fmla="*/ 2147483646 h 160"/>
              <a:gd name="T12" fmla="*/ 2147483646 w 3584"/>
              <a:gd name="T13" fmla="*/ 0 h 160"/>
              <a:gd name="T14" fmla="*/ 2147483646 w 3584"/>
              <a:gd name="T15" fmla="*/ 0 h 160"/>
              <a:gd name="T16" fmla="*/ 2147483646 w 3584"/>
              <a:gd name="T17" fmla="*/ 2147483646 h 160"/>
              <a:gd name="T18" fmla="*/ 2147483646 w 3584"/>
              <a:gd name="T19" fmla="*/ 2147483646 h 160"/>
              <a:gd name="T20" fmla="*/ 2147483646 w 3584"/>
              <a:gd name="T21" fmla="*/ 0 h 160"/>
              <a:gd name="T22" fmla="*/ 2147483646 w 3584"/>
              <a:gd name="T23" fmla="*/ 0 h 160"/>
              <a:gd name="T24" fmla="*/ 2147483646 w 3584"/>
              <a:gd name="T25" fmla="*/ 2147483646 h 160"/>
              <a:gd name="T26" fmla="*/ 2147483646 w 3584"/>
              <a:gd name="T27" fmla="*/ 2147483646 h 160"/>
              <a:gd name="T28" fmla="*/ 2147483646 w 3584"/>
              <a:gd name="T29" fmla="*/ 0 h 160"/>
              <a:gd name="T30" fmla="*/ 2147483646 w 3584"/>
              <a:gd name="T31" fmla="*/ 0 h 160"/>
              <a:gd name="T32" fmla="*/ 2147483646 w 3584"/>
              <a:gd name="T33" fmla="*/ 2147483646 h 160"/>
              <a:gd name="T34" fmla="*/ 2147483646 w 3584"/>
              <a:gd name="T35" fmla="*/ 2147483646 h 160"/>
              <a:gd name="T36" fmla="*/ 2147483646 w 3584"/>
              <a:gd name="T37" fmla="*/ 0 h 160"/>
              <a:gd name="T38" fmla="*/ 2147483646 w 3584"/>
              <a:gd name="T39" fmla="*/ 0 h 160"/>
              <a:gd name="T40" fmla="*/ 2147483646 w 3584"/>
              <a:gd name="T41" fmla="*/ 2147483646 h 1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84" h="160">
                <a:moveTo>
                  <a:pt x="0" y="160"/>
                </a:moveTo>
                <a:lnTo>
                  <a:pt x="120" y="160"/>
                </a:lnTo>
                <a:lnTo>
                  <a:pt x="208" y="0"/>
                </a:lnTo>
                <a:lnTo>
                  <a:pt x="510" y="0"/>
                </a:lnTo>
                <a:lnTo>
                  <a:pt x="598" y="160"/>
                </a:lnTo>
                <a:lnTo>
                  <a:pt x="864" y="160"/>
                </a:lnTo>
                <a:lnTo>
                  <a:pt x="952" y="0"/>
                </a:lnTo>
                <a:lnTo>
                  <a:pt x="1252" y="0"/>
                </a:lnTo>
                <a:lnTo>
                  <a:pt x="1340" y="160"/>
                </a:lnTo>
                <a:lnTo>
                  <a:pt x="1606" y="160"/>
                </a:lnTo>
                <a:lnTo>
                  <a:pt x="1700" y="0"/>
                </a:lnTo>
                <a:lnTo>
                  <a:pt x="2000" y="0"/>
                </a:lnTo>
                <a:lnTo>
                  <a:pt x="2088" y="160"/>
                </a:lnTo>
                <a:lnTo>
                  <a:pt x="2354" y="160"/>
                </a:lnTo>
                <a:lnTo>
                  <a:pt x="2446" y="0"/>
                </a:lnTo>
                <a:lnTo>
                  <a:pt x="2746" y="0"/>
                </a:lnTo>
                <a:lnTo>
                  <a:pt x="2836" y="160"/>
                </a:lnTo>
                <a:lnTo>
                  <a:pt x="3102" y="160"/>
                </a:lnTo>
                <a:lnTo>
                  <a:pt x="3194" y="0"/>
                </a:lnTo>
                <a:lnTo>
                  <a:pt x="3494" y="0"/>
                </a:lnTo>
                <a:lnTo>
                  <a:pt x="3584" y="160"/>
                </a:ln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0" name="Freeform 23"/>
          <p:cNvSpPr>
            <a:spLocks/>
          </p:cNvSpPr>
          <p:nvPr/>
        </p:nvSpPr>
        <p:spPr bwMode="auto">
          <a:xfrm>
            <a:off x="2101850" y="4675188"/>
            <a:ext cx="5661025" cy="254000"/>
          </a:xfrm>
          <a:custGeom>
            <a:avLst/>
            <a:gdLst>
              <a:gd name="T0" fmla="*/ 0 w 3566"/>
              <a:gd name="T1" fmla="*/ 2147483646 h 160"/>
              <a:gd name="T2" fmla="*/ 2147483646 w 3566"/>
              <a:gd name="T3" fmla="*/ 2147483646 h 160"/>
              <a:gd name="T4" fmla="*/ 2147483646 w 3566"/>
              <a:gd name="T5" fmla="*/ 0 h 160"/>
              <a:gd name="T6" fmla="*/ 2147483646 w 3566"/>
              <a:gd name="T7" fmla="*/ 0 h 160"/>
              <a:gd name="T8" fmla="*/ 2147483646 w 3566"/>
              <a:gd name="T9" fmla="*/ 2147483646 h 160"/>
              <a:gd name="T10" fmla="*/ 2147483646 w 3566"/>
              <a:gd name="T11" fmla="*/ 2147483646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6" h="160">
                <a:moveTo>
                  <a:pt x="0" y="160"/>
                </a:moveTo>
                <a:lnTo>
                  <a:pt x="120" y="160"/>
                </a:lnTo>
                <a:lnTo>
                  <a:pt x="208" y="0"/>
                </a:lnTo>
                <a:lnTo>
                  <a:pt x="3068" y="0"/>
                </a:lnTo>
                <a:lnTo>
                  <a:pt x="3156" y="160"/>
                </a:lnTo>
                <a:lnTo>
                  <a:pt x="3566" y="160"/>
                </a:ln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1" name="Line 24"/>
          <p:cNvSpPr>
            <a:spLocks noChangeShapeType="1"/>
          </p:cNvSpPr>
          <p:nvPr/>
        </p:nvSpPr>
        <p:spPr bwMode="auto">
          <a:xfrm>
            <a:off x="2101850" y="5189538"/>
            <a:ext cx="5661025" cy="1587"/>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2" name="Line 25"/>
          <p:cNvSpPr>
            <a:spLocks noChangeShapeType="1"/>
          </p:cNvSpPr>
          <p:nvPr/>
        </p:nvSpPr>
        <p:spPr bwMode="auto">
          <a:xfrm>
            <a:off x="2406650" y="3595688"/>
            <a:ext cx="1025525" cy="1587"/>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3" name="Freeform 26"/>
          <p:cNvSpPr>
            <a:spLocks/>
          </p:cNvSpPr>
          <p:nvPr/>
        </p:nvSpPr>
        <p:spPr bwMode="auto">
          <a:xfrm>
            <a:off x="3406775" y="3563938"/>
            <a:ext cx="101600" cy="63500"/>
          </a:xfrm>
          <a:custGeom>
            <a:avLst/>
            <a:gdLst>
              <a:gd name="T0" fmla="*/ 2147483646 w 32"/>
              <a:gd name="T1" fmla="*/ 2147483646 h 20"/>
              <a:gd name="T2" fmla="*/ 0 w 32"/>
              <a:gd name="T3" fmla="*/ 2147483646 h 20"/>
              <a:gd name="T4" fmla="*/ 0 w 32"/>
              <a:gd name="T5" fmla="*/ 0 h 20"/>
              <a:gd name="T6" fmla="*/ 2147483646 w 32"/>
              <a:gd name="T7" fmla="*/ 2147483646 h 20"/>
              <a:gd name="T8" fmla="*/ 2147483646 w 32"/>
              <a:gd name="T9" fmla="*/ 2147483646 h 20"/>
              <a:gd name="T10" fmla="*/ 2147483646 w 32"/>
              <a:gd name="T11" fmla="*/ 2147483646 h 20"/>
              <a:gd name="T12" fmla="*/ 0 w 32"/>
              <a:gd name="T13" fmla="*/ 2147483646 h 20"/>
              <a:gd name="T14" fmla="*/ 0 w 32"/>
              <a:gd name="T15" fmla="*/ 2147483646 h 20"/>
              <a:gd name="T16" fmla="*/ 2147483646 w 32"/>
              <a:gd name="T17" fmla="*/ 2147483646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0">
                <a:moveTo>
                  <a:pt x="6" y="10"/>
                </a:moveTo>
                <a:cubicBezTo>
                  <a:pt x="0" y="1"/>
                  <a:pt x="0" y="1"/>
                  <a:pt x="0" y="1"/>
                </a:cubicBezTo>
                <a:cubicBezTo>
                  <a:pt x="0" y="0"/>
                  <a:pt x="0" y="0"/>
                  <a:pt x="0" y="0"/>
                </a:cubicBezTo>
                <a:cubicBezTo>
                  <a:pt x="16" y="6"/>
                  <a:pt x="16" y="6"/>
                  <a:pt x="16" y="6"/>
                </a:cubicBezTo>
                <a:cubicBezTo>
                  <a:pt x="21" y="8"/>
                  <a:pt x="26" y="9"/>
                  <a:pt x="32" y="10"/>
                </a:cubicBezTo>
                <a:cubicBezTo>
                  <a:pt x="26" y="11"/>
                  <a:pt x="21" y="12"/>
                  <a:pt x="16" y="14"/>
                </a:cubicBezTo>
                <a:cubicBezTo>
                  <a:pt x="0" y="20"/>
                  <a:pt x="0" y="20"/>
                  <a:pt x="0" y="20"/>
                </a:cubicBezTo>
                <a:cubicBezTo>
                  <a:pt x="0" y="19"/>
                  <a:pt x="0" y="19"/>
                  <a:pt x="0" y="19"/>
                </a:cubicBezTo>
                <a:lnTo>
                  <a:pt x="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4" name="Freeform 27"/>
          <p:cNvSpPr>
            <a:spLocks/>
          </p:cNvSpPr>
          <p:nvPr/>
        </p:nvSpPr>
        <p:spPr bwMode="auto">
          <a:xfrm>
            <a:off x="2330450" y="3563938"/>
            <a:ext cx="101600" cy="63500"/>
          </a:xfrm>
          <a:custGeom>
            <a:avLst/>
            <a:gdLst>
              <a:gd name="T0" fmla="*/ 2147483646 w 32"/>
              <a:gd name="T1" fmla="*/ 2147483646 h 20"/>
              <a:gd name="T2" fmla="*/ 2147483646 w 32"/>
              <a:gd name="T3" fmla="*/ 2147483646 h 20"/>
              <a:gd name="T4" fmla="*/ 2147483646 w 32"/>
              <a:gd name="T5" fmla="*/ 2147483646 h 20"/>
              <a:gd name="T6" fmla="*/ 2147483646 w 32"/>
              <a:gd name="T7" fmla="*/ 2147483646 h 20"/>
              <a:gd name="T8" fmla="*/ 0 w 32"/>
              <a:gd name="T9" fmla="*/ 2147483646 h 20"/>
              <a:gd name="T10" fmla="*/ 2147483646 w 32"/>
              <a:gd name="T11" fmla="*/ 2147483646 h 20"/>
              <a:gd name="T12" fmla="*/ 2147483646 w 32"/>
              <a:gd name="T13" fmla="*/ 0 h 20"/>
              <a:gd name="T14" fmla="*/ 2147483646 w 32"/>
              <a:gd name="T15" fmla="*/ 0 h 20"/>
              <a:gd name="T16" fmla="*/ 2147483646 w 32"/>
              <a:gd name="T17" fmla="*/ 2147483646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0">
                <a:moveTo>
                  <a:pt x="26" y="10"/>
                </a:moveTo>
                <a:cubicBezTo>
                  <a:pt x="32" y="19"/>
                  <a:pt x="32" y="19"/>
                  <a:pt x="32" y="19"/>
                </a:cubicBezTo>
                <a:cubicBezTo>
                  <a:pt x="32" y="20"/>
                  <a:pt x="32" y="20"/>
                  <a:pt x="32" y="20"/>
                </a:cubicBezTo>
                <a:cubicBezTo>
                  <a:pt x="16" y="14"/>
                  <a:pt x="16" y="14"/>
                  <a:pt x="16" y="14"/>
                </a:cubicBezTo>
                <a:cubicBezTo>
                  <a:pt x="11" y="12"/>
                  <a:pt x="6" y="11"/>
                  <a:pt x="0" y="10"/>
                </a:cubicBezTo>
                <a:cubicBezTo>
                  <a:pt x="6" y="9"/>
                  <a:pt x="11" y="8"/>
                  <a:pt x="16" y="6"/>
                </a:cubicBezTo>
                <a:cubicBezTo>
                  <a:pt x="32" y="0"/>
                  <a:pt x="32" y="0"/>
                  <a:pt x="32" y="0"/>
                </a:cubicBezTo>
                <a:cubicBezTo>
                  <a:pt x="32" y="0"/>
                  <a:pt x="32" y="0"/>
                  <a:pt x="32" y="0"/>
                </a:cubicBezTo>
                <a:lnTo>
                  <a:pt x="2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5" name="Freeform 28"/>
          <p:cNvSpPr>
            <a:spLocks/>
          </p:cNvSpPr>
          <p:nvPr/>
        </p:nvSpPr>
        <p:spPr bwMode="auto">
          <a:xfrm>
            <a:off x="2743200" y="3522663"/>
            <a:ext cx="352425" cy="146050"/>
          </a:xfrm>
          <a:custGeom>
            <a:avLst/>
            <a:gdLst>
              <a:gd name="T0" fmla="*/ 2147483646 w 222"/>
              <a:gd name="T1" fmla="*/ 0 h 92"/>
              <a:gd name="T2" fmla="*/ 0 w 222"/>
              <a:gd name="T3" fmla="*/ 0 h 92"/>
              <a:gd name="T4" fmla="*/ 0 w 222"/>
              <a:gd name="T5" fmla="*/ 2147483646 h 92"/>
              <a:gd name="T6" fmla="*/ 2147483646 w 222"/>
              <a:gd name="T7" fmla="*/ 2147483646 h 92"/>
              <a:gd name="T8" fmla="*/ 2147483646 w 222"/>
              <a:gd name="T9" fmla="*/ 0 h 92"/>
              <a:gd name="T10" fmla="*/ 2147483646 w 222"/>
              <a:gd name="T11" fmla="*/ 0 h 92"/>
              <a:gd name="T12" fmla="*/ 2147483646 w 222"/>
              <a:gd name="T13" fmla="*/ 0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2" h="92">
                <a:moveTo>
                  <a:pt x="222" y="0"/>
                </a:moveTo>
                <a:lnTo>
                  <a:pt x="0" y="0"/>
                </a:lnTo>
                <a:lnTo>
                  <a:pt x="0" y="92"/>
                </a:lnTo>
                <a:lnTo>
                  <a:pt x="222" y="92"/>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6" name="Rectangle 29"/>
          <p:cNvSpPr>
            <a:spLocks noChangeArrowheads="1"/>
          </p:cNvSpPr>
          <p:nvPr/>
        </p:nvSpPr>
        <p:spPr bwMode="auto">
          <a:xfrm>
            <a:off x="2724150" y="3473450"/>
            <a:ext cx="4889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20 ns</a:t>
            </a:r>
            <a:endParaRPr lang="en-US" altLang="zh-CN">
              <a:ea typeface="宋体" panose="02010600030101010101" pitchFamily="2" charset="-122"/>
            </a:endParaRPr>
          </a:p>
        </p:txBody>
      </p:sp>
      <p:sp>
        <p:nvSpPr>
          <p:cNvPr id="26647" name="Rectangle 30"/>
          <p:cNvSpPr>
            <a:spLocks noChangeArrowheads="1"/>
          </p:cNvSpPr>
          <p:nvPr/>
        </p:nvSpPr>
        <p:spPr bwMode="auto">
          <a:xfrm>
            <a:off x="2568575" y="3721100"/>
            <a:ext cx="3079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T1</a:t>
            </a:r>
            <a:endParaRPr lang="en-US" altLang="zh-CN">
              <a:ea typeface="宋体" panose="02010600030101010101" pitchFamily="2" charset="-122"/>
            </a:endParaRPr>
          </a:p>
        </p:txBody>
      </p:sp>
      <p:sp>
        <p:nvSpPr>
          <p:cNvPr id="26648" name="Rectangle 31"/>
          <p:cNvSpPr>
            <a:spLocks noChangeArrowheads="1"/>
          </p:cNvSpPr>
          <p:nvPr/>
        </p:nvSpPr>
        <p:spPr bwMode="auto">
          <a:xfrm>
            <a:off x="3740150" y="3721100"/>
            <a:ext cx="3079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T2</a:t>
            </a:r>
            <a:endParaRPr lang="en-US" altLang="zh-CN">
              <a:ea typeface="宋体" panose="02010600030101010101" pitchFamily="2" charset="-122"/>
            </a:endParaRPr>
          </a:p>
        </p:txBody>
      </p:sp>
      <p:sp>
        <p:nvSpPr>
          <p:cNvPr id="26649" name="Rectangle 32"/>
          <p:cNvSpPr>
            <a:spLocks noChangeArrowheads="1"/>
          </p:cNvSpPr>
          <p:nvPr/>
        </p:nvSpPr>
        <p:spPr bwMode="auto">
          <a:xfrm>
            <a:off x="4932363" y="3721100"/>
            <a:ext cx="3079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T3</a:t>
            </a:r>
            <a:endParaRPr lang="en-US" altLang="zh-CN">
              <a:ea typeface="宋体" panose="02010600030101010101" pitchFamily="2" charset="-122"/>
            </a:endParaRPr>
          </a:p>
        </p:txBody>
      </p:sp>
      <p:sp>
        <p:nvSpPr>
          <p:cNvPr id="26650" name="Rectangle 33"/>
          <p:cNvSpPr>
            <a:spLocks noChangeArrowheads="1"/>
          </p:cNvSpPr>
          <p:nvPr/>
        </p:nvSpPr>
        <p:spPr bwMode="auto">
          <a:xfrm>
            <a:off x="6119813" y="3721100"/>
            <a:ext cx="3079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T4</a:t>
            </a:r>
            <a:endParaRPr lang="en-US" altLang="zh-CN">
              <a:ea typeface="宋体" panose="02010600030101010101" pitchFamily="2" charset="-122"/>
            </a:endParaRPr>
          </a:p>
        </p:txBody>
      </p:sp>
      <p:sp>
        <p:nvSpPr>
          <p:cNvPr id="26651" name="Rectangle 34"/>
          <p:cNvSpPr>
            <a:spLocks noChangeArrowheads="1"/>
          </p:cNvSpPr>
          <p:nvPr/>
        </p:nvSpPr>
        <p:spPr bwMode="auto">
          <a:xfrm>
            <a:off x="7307263" y="3721100"/>
            <a:ext cx="3079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T1</a:t>
            </a:r>
            <a:endParaRPr lang="en-US" altLang="zh-CN">
              <a:ea typeface="宋体" panose="02010600030101010101" pitchFamily="2" charset="-122"/>
            </a:endParaRPr>
          </a:p>
        </p:txBody>
      </p:sp>
      <p:sp>
        <p:nvSpPr>
          <p:cNvPr id="26652" name="Rectangle 35"/>
          <p:cNvSpPr>
            <a:spLocks noChangeArrowheads="1"/>
          </p:cNvSpPr>
          <p:nvPr/>
        </p:nvSpPr>
        <p:spPr bwMode="auto">
          <a:xfrm>
            <a:off x="4159250" y="4214813"/>
            <a:ext cx="1162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Address valid</a:t>
            </a:r>
            <a:endParaRPr lang="en-US" altLang="zh-CN">
              <a:ea typeface="宋体" panose="02010600030101010101" pitchFamily="2" charset="-122"/>
            </a:endParaRPr>
          </a:p>
        </p:txBody>
      </p:sp>
      <p:sp>
        <p:nvSpPr>
          <p:cNvPr id="26653" name="Line 36"/>
          <p:cNvSpPr>
            <a:spLocks noChangeShapeType="1"/>
          </p:cNvSpPr>
          <p:nvPr/>
        </p:nvSpPr>
        <p:spPr bwMode="auto">
          <a:xfrm>
            <a:off x="2387600" y="6145213"/>
            <a:ext cx="3736975" cy="1587"/>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4" name="Freeform 37"/>
          <p:cNvSpPr>
            <a:spLocks/>
          </p:cNvSpPr>
          <p:nvPr/>
        </p:nvSpPr>
        <p:spPr bwMode="auto">
          <a:xfrm>
            <a:off x="6096000" y="6113463"/>
            <a:ext cx="101600" cy="63500"/>
          </a:xfrm>
          <a:custGeom>
            <a:avLst/>
            <a:gdLst>
              <a:gd name="T0" fmla="*/ 2147483646 w 32"/>
              <a:gd name="T1" fmla="*/ 2147483646 h 20"/>
              <a:gd name="T2" fmla="*/ 0 w 32"/>
              <a:gd name="T3" fmla="*/ 0 h 20"/>
              <a:gd name="T4" fmla="*/ 2147483646 w 32"/>
              <a:gd name="T5" fmla="*/ 0 h 20"/>
              <a:gd name="T6" fmla="*/ 2147483646 w 32"/>
              <a:gd name="T7" fmla="*/ 2147483646 h 20"/>
              <a:gd name="T8" fmla="*/ 2147483646 w 32"/>
              <a:gd name="T9" fmla="*/ 2147483646 h 20"/>
              <a:gd name="T10" fmla="*/ 2147483646 w 32"/>
              <a:gd name="T11" fmla="*/ 2147483646 h 20"/>
              <a:gd name="T12" fmla="*/ 2147483646 w 32"/>
              <a:gd name="T13" fmla="*/ 2147483646 h 20"/>
              <a:gd name="T14" fmla="*/ 0 w 32"/>
              <a:gd name="T15" fmla="*/ 2147483646 h 20"/>
              <a:gd name="T16" fmla="*/ 2147483646 w 32"/>
              <a:gd name="T17" fmla="*/ 2147483646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0">
                <a:moveTo>
                  <a:pt x="6" y="10"/>
                </a:moveTo>
                <a:cubicBezTo>
                  <a:pt x="0" y="0"/>
                  <a:pt x="0" y="0"/>
                  <a:pt x="0" y="0"/>
                </a:cubicBezTo>
                <a:cubicBezTo>
                  <a:pt x="1" y="0"/>
                  <a:pt x="1" y="0"/>
                  <a:pt x="1" y="0"/>
                </a:cubicBezTo>
                <a:cubicBezTo>
                  <a:pt x="16" y="6"/>
                  <a:pt x="16" y="6"/>
                  <a:pt x="16" y="6"/>
                </a:cubicBezTo>
                <a:cubicBezTo>
                  <a:pt x="21" y="8"/>
                  <a:pt x="27" y="9"/>
                  <a:pt x="32" y="10"/>
                </a:cubicBezTo>
                <a:cubicBezTo>
                  <a:pt x="27" y="11"/>
                  <a:pt x="21" y="12"/>
                  <a:pt x="16" y="13"/>
                </a:cubicBezTo>
                <a:cubicBezTo>
                  <a:pt x="1" y="20"/>
                  <a:pt x="1" y="20"/>
                  <a:pt x="1" y="20"/>
                </a:cubicBezTo>
                <a:cubicBezTo>
                  <a:pt x="0" y="19"/>
                  <a:pt x="0" y="19"/>
                  <a:pt x="0" y="19"/>
                </a:cubicBezTo>
                <a:lnTo>
                  <a:pt x="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5" name="Freeform 38"/>
          <p:cNvSpPr>
            <a:spLocks/>
          </p:cNvSpPr>
          <p:nvPr/>
        </p:nvSpPr>
        <p:spPr bwMode="auto">
          <a:xfrm>
            <a:off x="2311400" y="6113463"/>
            <a:ext cx="101600" cy="63500"/>
          </a:xfrm>
          <a:custGeom>
            <a:avLst/>
            <a:gdLst>
              <a:gd name="T0" fmla="*/ 2147483646 w 32"/>
              <a:gd name="T1" fmla="*/ 2147483646 h 20"/>
              <a:gd name="T2" fmla="*/ 2147483646 w 32"/>
              <a:gd name="T3" fmla="*/ 2147483646 h 20"/>
              <a:gd name="T4" fmla="*/ 2147483646 w 32"/>
              <a:gd name="T5" fmla="*/ 2147483646 h 20"/>
              <a:gd name="T6" fmla="*/ 2147483646 w 32"/>
              <a:gd name="T7" fmla="*/ 2147483646 h 20"/>
              <a:gd name="T8" fmla="*/ 0 w 32"/>
              <a:gd name="T9" fmla="*/ 2147483646 h 20"/>
              <a:gd name="T10" fmla="*/ 2147483646 w 32"/>
              <a:gd name="T11" fmla="*/ 2147483646 h 20"/>
              <a:gd name="T12" fmla="*/ 2147483646 w 32"/>
              <a:gd name="T13" fmla="*/ 0 h 20"/>
              <a:gd name="T14" fmla="*/ 2147483646 w 32"/>
              <a:gd name="T15" fmla="*/ 0 h 20"/>
              <a:gd name="T16" fmla="*/ 2147483646 w 32"/>
              <a:gd name="T17" fmla="*/ 2147483646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0">
                <a:moveTo>
                  <a:pt x="26" y="10"/>
                </a:moveTo>
                <a:cubicBezTo>
                  <a:pt x="32" y="19"/>
                  <a:pt x="32" y="19"/>
                  <a:pt x="32" y="19"/>
                </a:cubicBezTo>
                <a:cubicBezTo>
                  <a:pt x="32" y="20"/>
                  <a:pt x="32" y="20"/>
                  <a:pt x="32" y="20"/>
                </a:cubicBezTo>
                <a:cubicBezTo>
                  <a:pt x="16" y="13"/>
                  <a:pt x="16" y="13"/>
                  <a:pt x="16" y="13"/>
                </a:cubicBezTo>
                <a:cubicBezTo>
                  <a:pt x="11" y="12"/>
                  <a:pt x="6" y="11"/>
                  <a:pt x="0" y="10"/>
                </a:cubicBezTo>
                <a:cubicBezTo>
                  <a:pt x="6" y="9"/>
                  <a:pt x="11" y="8"/>
                  <a:pt x="16" y="6"/>
                </a:cubicBezTo>
                <a:cubicBezTo>
                  <a:pt x="32" y="0"/>
                  <a:pt x="32" y="0"/>
                  <a:pt x="32" y="0"/>
                </a:cubicBezTo>
                <a:cubicBezTo>
                  <a:pt x="32" y="0"/>
                  <a:pt x="32" y="0"/>
                  <a:pt x="32" y="0"/>
                </a:cubicBezTo>
                <a:lnTo>
                  <a:pt x="2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6" name="Freeform 39"/>
          <p:cNvSpPr>
            <a:spLocks/>
          </p:cNvSpPr>
          <p:nvPr/>
        </p:nvSpPr>
        <p:spPr bwMode="auto">
          <a:xfrm>
            <a:off x="4079875" y="6072188"/>
            <a:ext cx="352425" cy="146050"/>
          </a:xfrm>
          <a:custGeom>
            <a:avLst/>
            <a:gdLst>
              <a:gd name="T0" fmla="*/ 2147483646 w 222"/>
              <a:gd name="T1" fmla="*/ 0 h 92"/>
              <a:gd name="T2" fmla="*/ 0 w 222"/>
              <a:gd name="T3" fmla="*/ 0 h 92"/>
              <a:gd name="T4" fmla="*/ 0 w 222"/>
              <a:gd name="T5" fmla="*/ 2147483646 h 92"/>
              <a:gd name="T6" fmla="*/ 2147483646 w 222"/>
              <a:gd name="T7" fmla="*/ 2147483646 h 92"/>
              <a:gd name="T8" fmla="*/ 2147483646 w 222"/>
              <a:gd name="T9" fmla="*/ 0 h 92"/>
              <a:gd name="T10" fmla="*/ 2147483646 w 222"/>
              <a:gd name="T11" fmla="*/ 0 h 92"/>
              <a:gd name="T12" fmla="*/ 2147483646 w 222"/>
              <a:gd name="T13" fmla="*/ 0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2" h="92">
                <a:moveTo>
                  <a:pt x="222" y="0"/>
                </a:moveTo>
                <a:lnTo>
                  <a:pt x="0" y="0"/>
                </a:lnTo>
                <a:lnTo>
                  <a:pt x="0" y="92"/>
                </a:lnTo>
                <a:lnTo>
                  <a:pt x="222" y="92"/>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7" name="Rectangle 40"/>
          <p:cNvSpPr>
            <a:spLocks noChangeArrowheads="1"/>
          </p:cNvSpPr>
          <p:nvPr/>
        </p:nvSpPr>
        <p:spPr bwMode="auto">
          <a:xfrm>
            <a:off x="4059238" y="6022975"/>
            <a:ext cx="4889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65 ns</a:t>
            </a:r>
            <a:endParaRPr lang="en-US" altLang="zh-CN">
              <a:ea typeface="宋体" panose="02010600030101010101" pitchFamily="2" charset="-122"/>
            </a:endParaRPr>
          </a:p>
        </p:txBody>
      </p:sp>
      <p:sp>
        <p:nvSpPr>
          <p:cNvPr id="26658" name="Freeform 41"/>
          <p:cNvSpPr>
            <a:spLocks/>
          </p:cNvSpPr>
          <p:nvPr/>
        </p:nvSpPr>
        <p:spPr bwMode="auto">
          <a:xfrm>
            <a:off x="2101850" y="4211638"/>
            <a:ext cx="260350" cy="254000"/>
          </a:xfrm>
          <a:custGeom>
            <a:avLst/>
            <a:gdLst>
              <a:gd name="T0" fmla="*/ 2147483646 w 164"/>
              <a:gd name="T1" fmla="*/ 2147483646 h 160"/>
              <a:gd name="T2" fmla="*/ 2147483646 w 164"/>
              <a:gd name="T3" fmla="*/ 2147483646 h 160"/>
              <a:gd name="T4" fmla="*/ 0 w 164"/>
              <a:gd name="T5" fmla="*/ 2147483646 h 160"/>
              <a:gd name="T6" fmla="*/ 0 w 164"/>
              <a:gd name="T7" fmla="*/ 0 h 160"/>
              <a:gd name="T8" fmla="*/ 2147483646 w 164"/>
              <a:gd name="T9" fmla="*/ 0 h 160"/>
              <a:gd name="T10" fmla="*/ 2147483646 w 164"/>
              <a:gd name="T11" fmla="*/ 2147483646 h 160"/>
              <a:gd name="T12" fmla="*/ 2147483646 w 164"/>
              <a:gd name="T13" fmla="*/ 2147483646 h 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4" h="160">
                <a:moveTo>
                  <a:pt x="164" y="78"/>
                </a:moveTo>
                <a:lnTo>
                  <a:pt x="120" y="160"/>
                </a:lnTo>
                <a:lnTo>
                  <a:pt x="0" y="160"/>
                </a:lnTo>
                <a:lnTo>
                  <a:pt x="0" y="0"/>
                </a:lnTo>
                <a:lnTo>
                  <a:pt x="120" y="0"/>
                </a:lnTo>
                <a:lnTo>
                  <a:pt x="164" y="78"/>
                </a:lnTo>
                <a:close/>
              </a:path>
            </a:pathLst>
          </a:custGeom>
          <a:solidFill>
            <a:srgbClr val="00CCFF"/>
          </a:solidFill>
          <a:ln w="9525" cap="flat">
            <a:solidFill>
              <a:srgbClr val="000000"/>
            </a:solidFill>
            <a:prstDash val="solid"/>
            <a:miter lim="800000"/>
            <a:headEnd/>
            <a:tailEnd/>
          </a:ln>
        </p:spPr>
        <p:txBody>
          <a:bodyPr/>
          <a:lstStyle/>
          <a:p>
            <a:endParaRPr lang="zh-CN" altLang="en-US"/>
          </a:p>
        </p:txBody>
      </p:sp>
      <p:sp>
        <p:nvSpPr>
          <p:cNvPr id="26659" name="Freeform 42"/>
          <p:cNvSpPr>
            <a:spLocks/>
          </p:cNvSpPr>
          <p:nvPr/>
        </p:nvSpPr>
        <p:spPr bwMode="auto">
          <a:xfrm>
            <a:off x="7083425" y="4214813"/>
            <a:ext cx="679450" cy="254000"/>
          </a:xfrm>
          <a:custGeom>
            <a:avLst/>
            <a:gdLst>
              <a:gd name="T0" fmla="*/ 2147483646 w 428"/>
              <a:gd name="T1" fmla="*/ 0 h 160"/>
              <a:gd name="T2" fmla="*/ 2147483646 w 428"/>
              <a:gd name="T3" fmla="*/ 2147483646 h 160"/>
              <a:gd name="T4" fmla="*/ 2147483646 w 428"/>
              <a:gd name="T5" fmla="*/ 2147483646 h 160"/>
              <a:gd name="T6" fmla="*/ 0 w 428"/>
              <a:gd name="T7" fmla="*/ 2147483646 h 160"/>
              <a:gd name="T8" fmla="*/ 2147483646 w 428"/>
              <a:gd name="T9" fmla="*/ 2147483646 h 160"/>
              <a:gd name="T10" fmla="*/ 2147483646 w 428"/>
              <a:gd name="T11" fmla="*/ 2147483646 h 160"/>
              <a:gd name="T12" fmla="*/ 2147483646 w 428"/>
              <a:gd name="T13" fmla="*/ 0 h 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8" h="160">
                <a:moveTo>
                  <a:pt x="428" y="0"/>
                </a:moveTo>
                <a:lnTo>
                  <a:pt x="426" y="158"/>
                </a:lnTo>
                <a:lnTo>
                  <a:pt x="46" y="160"/>
                </a:lnTo>
                <a:lnTo>
                  <a:pt x="0" y="72"/>
                </a:lnTo>
                <a:lnTo>
                  <a:pt x="42" y="2"/>
                </a:lnTo>
                <a:lnTo>
                  <a:pt x="428" y="2"/>
                </a:lnTo>
                <a:lnTo>
                  <a:pt x="428"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0" name="Freeform 43"/>
          <p:cNvSpPr>
            <a:spLocks/>
          </p:cNvSpPr>
          <p:nvPr/>
        </p:nvSpPr>
        <p:spPr bwMode="auto">
          <a:xfrm>
            <a:off x="7083425" y="4214813"/>
            <a:ext cx="679450" cy="254000"/>
          </a:xfrm>
          <a:custGeom>
            <a:avLst/>
            <a:gdLst>
              <a:gd name="T0" fmla="*/ 2147483646 w 428"/>
              <a:gd name="T1" fmla="*/ 0 h 160"/>
              <a:gd name="T2" fmla="*/ 2147483646 w 428"/>
              <a:gd name="T3" fmla="*/ 2147483646 h 160"/>
              <a:gd name="T4" fmla="*/ 2147483646 w 428"/>
              <a:gd name="T5" fmla="*/ 2147483646 h 160"/>
              <a:gd name="T6" fmla="*/ 0 w 428"/>
              <a:gd name="T7" fmla="*/ 2147483646 h 160"/>
              <a:gd name="T8" fmla="*/ 2147483646 w 428"/>
              <a:gd name="T9" fmla="*/ 2147483646 h 160"/>
              <a:gd name="T10" fmla="*/ 2147483646 w 428"/>
              <a:gd name="T11" fmla="*/ 2147483646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160">
                <a:moveTo>
                  <a:pt x="428" y="0"/>
                </a:moveTo>
                <a:lnTo>
                  <a:pt x="426" y="158"/>
                </a:lnTo>
                <a:lnTo>
                  <a:pt x="46" y="160"/>
                </a:lnTo>
                <a:lnTo>
                  <a:pt x="0" y="72"/>
                </a:lnTo>
                <a:lnTo>
                  <a:pt x="42" y="2"/>
                </a:lnTo>
                <a:lnTo>
                  <a:pt x="428" y="2"/>
                </a:ln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1" name="Freeform 44"/>
          <p:cNvSpPr>
            <a:spLocks/>
          </p:cNvSpPr>
          <p:nvPr/>
        </p:nvSpPr>
        <p:spPr bwMode="auto">
          <a:xfrm>
            <a:off x="2292350" y="4208463"/>
            <a:ext cx="4791075" cy="254000"/>
          </a:xfrm>
          <a:custGeom>
            <a:avLst/>
            <a:gdLst>
              <a:gd name="T0" fmla="*/ 0 w 3018"/>
              <a:gd name="T1" fmla="*/ 2147483646 h 160"/>
              <a:gd name="T2" fmla="*/ 2147483646 w 3018"/>
              <a:gd name="T3" fmla="*/ 0 h 160"/>
              <a:gd name="T4" fmla="*/ 2147483646 w 3018"/>
              <a:gd name="T5" fmla="*/ 0 h 160"/>
              <a:gd name="T6" fmla="*/ 2147483646 w 3018"/>
              <a:gd name="T7" fmla="*/ 2147483646 h 160"/>
              <a:gd name="T8" fmla="*/ 2147483646 w 3018"/>
              <a:gd name="T9" fmla="*/ 2147483646 h 160"/>
              <a:gd name="T10" fmla="*/ 2147483646 w 3018"/>
              <a:gd name="T11" fmla="*/ 2147483646 h 160"/>
              <a:gd name="T12" fmla="*/ 0 w 3018"/>
              <a:gd name="T13" fmla="*/ 0 h 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18" h="160">
                <a:moveTo>
                  <a:pt x="0" y="160"/>
                </a:moveTo>
                <a:lnTo>
                  <a:pt x="88" y="0"/>
                </a:lnTo>
                <a:lnTo>
                  <a:pt x="2974" y="0"/>
                </a:lnTo>
                <a:lnTo>
                  <a:pt x="3018" y="76"/>
                </a:lnTo>
                <a:lnTo>
                  <a:pt x="2974" y="160"/>
                </a:lnTo>
                <a:lnTo>
                  <a:pt x="88" y="160"/>
                </a:lnTo>
                <a:lnTo>
                  <a:pt x="0" y="0"/>
                </a:ln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2" name="Freeform 45"/>
          <p:cNvSpPr>
            <a:spLocks/>
          </p:cNvSpPr>
          <p:nvPr/>
        </p:nvSpPr>
        <p:spPr bwMode="auto">
          <a:xfrm>
            <a:off x="7092950" y="5643563"/>
            <a:ext cx="679450" cy="250825"/>
          </a:xfrm>
          <a:custGeom>
            <a:avLst/>
            <a:gdLst>
              <a:gd name="T0" fmla="*/ 2147483646 w 428"/>
              <a:gd name="T1" fmla="*/ 0 h 158"/>
              <a:gd name="T2" fmla="*/ 2147483646 w 428"/>
              <a:gd name="T3" fmla="*/ 2147483646 h 158"/>
              <a:gd name="T4" fmla="*/ 2147483646 w 428"/>
              <a:gd name="T5" fmla="*/ 2147483646 h 158"/>
              <a:gd name="T6" fmla="*/ 0 w 428"/>
              <a:gd name="T7" fmla="*/ 2147483646 h 158"/>
              <a:gd name="T8" fmla="*/ 2147483646 w 428"/>
              <a:gd name="T9" fmla="*/ 0 h 158"/>
              <a:gd name="T10" fmla="*/ 2147483646 w 428"/>
              <a:gd name="T11" fmla="*/ 0 h 158"/>
              <a:gd name="T12" fmla="*/ 2147483646 w 428"/>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8" h="158">
                <a:moveTo>
                  <a:pt x="428" y="0"/>
                </a:moveTo>
                <a:lnTo>
                  <a:pt x="428" y="158"/>
                </a:lnTo>
                <a:lnTo>
                  <a:pt x="48" y="158"/>
                </a:lnTo>
                <a:lnTo>
                  <a:pt x="0" y="70"/>
                </a:lnTo>
                <a:lnTo>
                  <a:pt x="42" y="0"/>
                </a:lnTo>
                <a:lnTo>
                  <a:pt x="428"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3" name="Freeform 46"/>
          <p:cNvSpPr>
            <a:spLocks/>
          </p:cNvSpPr>
          <p:nvPr/>
        </p:nvSpPr>
        <p:spPr bwMode="auto">
          <a:xfrm>
            <a:off x="7092950" y="5643563"/>
            <a:ext cx="679450" cy="250825"/>
          </a:xfrm>
          <a:custGeom>
            <a:avLst/>
            <a:gdLst>
              <a:gd name="T0" fmla="*/ 2147483646 w 428"/>
              <a:gd name="T1" fmla="*/ 0 h 158"/>
              <a:gd name="T2" fmla="*/ 2147483646 w 428"/>
              <a:gd name="T3" fmla="*/ 2147483646 h 158"/>
              <a:gd name="T4" fmla="*/ 2147483646 w 428"/>
              <a:gd name="T5" fmla="*/ 2147483646 h 158"/>
              <a:gd name="T6" fmla="*/ 0 w 428"/>
              <a:gd name="T7" fmla="*/ 2147483646 h 158"/>
              <a:gd name="T8" fmla="*/ 2147483646 w 428"/>
              <a:gd name="T9" fmla="*/ 0 h 158"/>
              <a:gd name="T10" fmla="*/ 2147483646 w 428"/>
              <a:gd name="T11" fmla="*/ 0 h 1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158">
                <a:moveTo>
                  <a:pt x="428" y="0"/>
                </a:moveTo>
                <a:lnTo>
                  <a:pt x="428" y="158"/>
                </a:lnTo>
                <a:lnTo>
                  <a:pt x="48" y="158"/>
                </a:lnTo>
                <a:lnTo>
                  <a:pt x="0" y="70"/>
                </a:lnTo>
                <a:lnTo>
                  <a:pt x="42" y="0"/>
                </a:lnTo>
                <a:lnTo>
                  <a:pt x="428" y="0"/>
                </a:ln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4" name="Freeform 47"/>
          <p:cNvSpPr>
            <a:spLocks/>
          </p:cNvSpPr>
          <p:nvPr/>
        </p:nvSpPr>
        <p:spPr bwMode="auto">
          <a:xfrm>
            <a:off x="2101850" y="5640388"/>
            <a:ext cx="4067175" cy="254000"/>
          </a:xfrm>
          <a:custGeom>
            <a:avLst/>
            <a:gdLst>
              <a:gd name="T0" fmla="*/ 2147483646 w 2562"/>
              <a:gd name="T1" fmla="*/ 2147483646 h 160"/>
              <a:gd name="T2" fmla="*/ 0 w 2562"/>
              <a:gd name="T3" fmla="*/ 2147483646 h 160"/>
              <a:gd name="T4" fmla="*/ 0 w 2562"/>
              <a:gd name="T5" fmla="*/ 0 h 160"/>
              <a:gd name="T6" fmla="*/ 2147483646 w 2562"/>
              <a:gd name="T7" fmla="*/ 0 h 160"/>
              <a:gd name="T8" fmla="*/ 2147483646 w 2562"/>
              <a:gd name="T9" fmla="*/ 2147483646 h 160"/>
              <a:gd name="T10" fmla="*/ 2147483646 w 2562"/>
              <a:gd name="T11" fmla="*/ 2147483646 h 160"/>
              <a:gd name="T12" fmla="*/ 2147483646 w 2562"/>
              <a:gd name="T13" fmla="*/ 2147483646 h 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62" h="160">
                <a:moveTo>
                  <a:pt x="2518" y="160"/>
                </a:moveTo>
                <a:lnTo>
                  <a:pt x="0" y="160"/>
                </a:lnTo>
                <a:lnTo>
                  <a:pt x="0" y="0"/>
                </a:lnTo>
                <a:lnTo>
                  <a:pt x="2518" y="0"/>
                </a:lnTo>
                <a:lnTo>
                  <a:pt x="2562" y="82"/>
                </a:lnTo>
                <a:lnTo>
                  <a:pt x="2518" y="160"/>
                </a:lnTo>
                <a:close/>
              </a:path>
            </a:pathLst>
          </a:custGeom>
          <a:solidFill>
            <a:srgbClr val="00CCFF"/>
          </a:solidFill>
          <a:ln w="9525" cap="flat">
            <a:solidFill>
              <a:srgbClr val="000000"/>
            </a:solidFill>
            <a:prstDash val="solid"/>
            <a:miter lim="800000"/>
            <a:headEnd/>
            <a:tailEnd/>
          </a:ln>
        </p:spPr>
        <p:txBody>
          <a:bodyPr/>
          <a:lstStyle/>
          <a:p>
            <a:endParaRPr lang="zh-CN" altLang="en-US"/>
          </a:p>
        </p:txBody>
      </p:sp>
      <p:sp>
        <p:nvSpPr>
          <p:cNvPr id="26665" name="Rectangle 48"/>
          <p:cNvSpPr>
            <a:spLocks noChangeArrowheads="1"/>
          </p:cNvSpPr>
          <p:nvPr/>
        </p:nvSpPr>
        <p:spPr bwMode="auto">
          <a:xfrm>
            <a:off x="6229350" y="5645150"/>
            <a:ext cx="9017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Data valid</a:t>
            </a:r>
            <a:endParaRPr lang="en-US" altLang="zh-CN">
              <a:ea typeface="宋体" panose="02010600030101010101" pitchFamily="2" charset="-122"/>
            </a:endParaRPr>
          </a:p>
        </p:txBody>
      </p:sp>
      <p:sp>
        <p:nvSpPr>
          <p:cNvPr id="26666" name="Freeform 49"/>
          <p:cNvSpPr>
            <a:spLocks/>
          </p:cNvSpPr>
          <p:nvPr/>
        </p:nvSpPr>
        <p:spPr bwMode="auto">
          <a:xfrm>
            <a:off x="6169025" y="5640388"/>
            <a:ext cx="923925" cy="254000"/>
          </a:xfrm>
          <a:custGeom>
            <a:avLst/>
            <a:gdLst>
              <a:gd name="T0" fmla="*/ 2147483646 w 582"/>
              <a:gd name="T1" fmla="*/ 2147483646 h 160"/>
              <a:gd name="T2" fmla="*/ 2147483646 w 582"/>
              <a:gd name="T3" fmla="*/ 2147483646 h 160"/>
              <a:gd name="T4" fmla="*/ 2147483646 w 582"/>
              <a:gd name="T5" fmla="*/ 2147483646 h 160"/>
              <a:gd name="T6" fmla="*/ 2147483646 w 582"/>
              <a:gd name="T7" fmla="*/ 0 h 160"/>
              <a:gd name="T8" fmla="*/ 2147483646 w 582"/>
              <a:gd name="T9" fmla="*/ 0 h 160"/>
              <a:gd name="T10" fmla="*/ 0 w 582"/>
              <a:gd name="T11" fmla="*/ 2147483646 h 160"/>
              <a:gd name="T12" fmla="*/ 2147483646 w 582"/>
              <a:gd name="T13" fmla="*/ 2147483646 h 160"/>
              <a:gd name="T14" fmla="*/ 2147483646 w 582"/>
              <a:gd name="T15" fmla="*/ 2147483646 h 1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82" h="160">
                <a:moveTo>
                  <a:pt x="44" y="160"/>
                </a:moveTo>
                <a:lnTo>
                  <a:pt x="532" y="160"/>
                </a:lnTo>
                <a:lnTo>
                  <a:pt x="582" y="72"/>
                </a:lnTo>
                <a:lnTo>
                  <a:pt x="532" y="0"/>
                </a:lnTo>
                <a:lnTo>
                  <a:pt x="44" y="0"/>
                </a:lnTo>
                <a:lnTo>
                  <a:pt x="0" y="82"/>
                </a:lnTo>
                <a:lnTo>
                  <a:pt x="44" y="160"/>
                </a:lnTo>
                <a:close/>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7602D1ED-C46F-45EF-8A88-601B4DEDF3E0}" type="slidenum">
              <a:rPr lang="en-US" altLang="zh-CN" sz="1600" b="0" u="none" baseline="0"/>
              <a:pPr/>
              <a:t>11</a:t>
            </a:fld>
            <a:endParaRPr lang="en-US" altLang="zh-CN" sz="1600" b="0" u="none" baseline="0"/>
          </a:p>
        </p:txBody>
      </p:sp>
      <p:sp>
        <p:nvSpPr>
          <p:cNvPr id="27651" name="Rectangle 2"/>
          <p:cNvSpPr>
            <a:spLocks noGrp="1" noChangeArrowheads="1"/>
          </p:cNvSpPr>
          <p:nvPr>
            <p:ph type="title"/>
          </p:nvPr>
        </p:nvSpPr>
        <p:spPr/>
        <p:txBody>
          <a:bodyPr/>
          <a:lstStyle/>
          <a:p>
            <a:r>
              <a:rPr lang="en-US" altLang="zh-CN">
                <a:ea typeface="宋体" panose="02010600030101010101" pitchFamily="2" charset="-122"/>
              </a:rPr>
              <a:t>Memory Operation Timing</a:t>
            </a:r>
          </a:p>
        </p:txBody>
      </p:sp>
      <p:sp>
        <p:nvSpPr>
          <p:cNvPr id="27652" name="Rectangle 3"/>
          <p:cNvSpPr>
            <a:spLocks noGrp="1" noChangeArrowheads="1"/>
          </p:cNvSpPr>
          <p:nvPr>
            <p:ph type="body" idx="1"/>
          </p:nvPr>
        </p:nvSpPr>
        <p:spPr>
          <a:xfrm>
            <a:off x="674688" y="1212850"/>
            <a:ext cx="8013700" cy="4724400"/>
          </a:xfrm>
        </p:spPr>
        <p:txBody>
          <a:bodyPr/>
          <a:lstStyle/>
          <a:p>
            <a:pPr marL="342900" indent="-342900">
              <a:lnSpc>
                <a:spcPct val="90000"/>
              </a:lnSpc>
            </a:pPr>
            <a:r>
              <a:rPr lang="en-US" altLang="zh-CN" sz="2000" dirty="0">
                <a:ea typeface="宋体" panose="02010600030101010101" pitchFamily="2" charset="-122"/>
              </a:rPr>
              <a:t>Write timing:</a:t>
            </a:r>
          </a:p>
          <a:p>
            <a:pPr marL="342900" indent="-342900">
              <a:lnSpc>
                <a:spcPct val="90000"/>
              </a:lnSpc>
            </a:pPr>
            <a:endParaRPr lang="en-US" altLang="zh-CN" sz="2000" dirty="0">
              <a:ea typeface="宋体" panose="02010600030101010101" pitchFamily="2" charset="-122"/>
            </a:endParaRPr>
          </a:p>
          <a:p>
            <a:pPr marL="342900" indent="-342900">
              <a:lnSpc>
                <a:spcPct val="90000"/>
              </a:lnSpc>
            </a:pPr>
            <a:endParaRPr lang="en-US" altLang="zh-CN" sz="2000" dirty="0">
              <a:ea typeface="宋体" panose="02010600030101010101" pitchFamily="2" charset="-122"/>
            </a:endParaRPr>
          </a:p>
          <a:p>
            <a:pPr marL="342900" indent="-342900">
              <a:lnSpc>
                <a:spcPct val="90000"/>
              </a:lnSpc>
            </a:pPr>
            <a:endParaRPr lang="en-US" altLang="zh-CN" sz="2000" dirty="0">
              <a:ea typeface="宋体" panose="02010600030101010101" pitchFamily="2" charset="-122"/>
            </a:endParaRPr>
          </a:p>
          <a:p>
            <a:pPr marL="342900" indent="-342900">
              <a:lnSpc>
                <a:spcPct val="90000"/>
              </a:lnSpc>
            </a:pPr>
            <a:endParaRPr lang="en-US" altLang="zh-CN" sz="2000" dirty="0">
              <a:ea typeface="宋体" panose="02010600030101010101" pitchFamily="2" charset="-122"/>
            </a:endParaRPr>
          </a:p>
          <a:p>
            <a:pPr marL="342900" indent="-342900">
              <a:lnSpc>
                <a:spcPct val="90000"/>
              </a:lnSpc>
            </a:pPr>
            <a:endParaRPr lang="en-US" altLang="zh-CN" sz="2000" dirty="0">
              <a:ea typeface="宋体" panose="02010600030101010101" pitchFamily="2" charset="-122"/>
            </a:endParaRPr>
          </a:p>
          <a:p>
            <a:pPr marL="342900" indent="-342900">
              <a:lnSpc>
                <a:spcPct val="90000"/>
              </a:lnSpc>
            </a:pPr>
            <a:endParaRPr lang="en-US" altLang="zh-CN" sz="2000" dirty="0">
              <a:ea typeface="宋体" panose="02010600030101010101" pitchFamily="2" charset="-122"/>
            </a:endParaRPr>
          </a:p>
          <a:p>
            <a:pPr marL="342900" indent="-342900">
              <a:lnSpc>
                <a:spcPct val="90000"/>
              </a:lnSpc>
            </a:pPr>
            <a:endParaRPr lang="en-US" altLang="zh-CN" sz="2000" dirty="0">
              <a:ea typeface="宋体" panose="02010600030101010101" pitchFamily="2" charset="-122"/>
            </a:endParaRPr>
          </a:p>
          <a:p>
            <a:pPr marL="342900" indent="-342900">
              <a:lnSpc>
                <a:spcPct val="90000"/>
              </a:lnSpc>
            </a:pPr>
            <a:endParaRPr lang="en-US" altLang="zh-CN" sz="2000" dirty="0">
              <a:ea typeface="宋体" panose="02010600030101010101" pitchFamily="2" charset="-122"/>
            </a:endParaRPr>
          </a:p>
          <a:p>
            <a:pPr marL="342900" indent="-342900">
              <a:lnSpc>
                <a:spcPct val="90000"/>
              </a:lnSpc>
            </a:pPr>
            <a:endParaRPr lang="en-US" altLang="zh-CN" sz="2000" dirty="0">
              <a:ea typeface="宋体" panose="02010600030101010101" pitchFamily="2" charset="-122"/>
            </a:endParaRPr>
          </a:p>
          <a:p>
            <a:pPr marL="342900" indent="-342900">
              <a:lnSpc>
                <a:spcPct val="90000"/>
              </a:lnSpc>
            </a:pPr>
            <a:r>
              <a:rPr lang="en-US" altLang="zh-CN" sz="2000" dirty="0">
                <a:ea typeface="宋体" panose="02010600030101010101" pitchFamily="2" charset="-122"/>
              </a:rPr>
              <a:t>Critical times measured with respect to edges of write pulse (1-0-1):</a:t>
            </a:r>
          </a:p>
          <a:p>
            <a:pPr marL="742950" lvl="1" indent="-285750">
              <a:lnSpc>
                <a:spcPct val="90000"/>
              </a:lnSpc>
            </a:pPr>
            <a:r>
              <a:rPr lang="en-US" altLang="zh-CN" sz="1800" dirty="0">
                <a:ea typeface="宋体" panose="02010600030101010101" pitchFamily="2" charset="-122"/>
              </a:rPr>
              <a:t>Address must be established at least a specified time before 1-0 and held for at least a specified time after 0-1 to avoid disturbing stored contents of other addresses</a:t>
            </a:r>
          </a:p>
          <a:p>
            <a:pPr marL="742950" lvl="1" indent="-285750">
              <a:lnSpc>
                <a:spcPct val="90000"/>
              </a:lnSpc>
            </a:pPr>
            <a:r>
              <a:rPr lang="en-US" altLang="zh-CN" sz="1800" dirty="0">
                <a:ea typeface="宋体" panose="02010600030101010101" pitchFamily="2" charset="-122"/>
              </a:rPr>
              <a:t>Data must be established at least a specified time before 0-1 and held for at least a specified time after 0-1 to write correctly</a:t>
            </a:r>
          </a:p>
          <a:p>
            <a:pPr marL="342900" indent="-342900">
              <a:lnSpc>
                <a:spcPct val="90000"/>
              </a:lnSpc>
            </a:pPr>
            <a:endParaRPr lang="en-US" altLang="zh-CN" sz="2000" dirty="0">
              <a:ea typeface="宋体" panose="02010600030101010101" pitchFamily="2" charset="-122"/>
            </a:endParaRPr>
          </a:p>
        </p:txBody>
      </p:sp>
      <p:sp>
        <p:nvSpPr>
          <p:cNvPr id="27653" name="Rectangle 6"/>
          <p:cNvSpPr>
            <a:spLocks noChangeArrowheads="1"/>
          </p:cNvSpPr>
          <p:nvPr/>
        </p:nvSpPr>
        <p:spPr bwMode="auto">
          <a:xfrm>
            <a:off x="4270375" y="4429125"/>
            <a:ext cx="9747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Write cycle</a:t>
            </a:r>
            <a:endParaRPr lang="en-US" altLang="zh-CN">
              <a:ea typeface="宋体" panose="02010600030101010101" pitchFamily="2" charset="-122"/>
            </a:endParaRPr>
          </a:p>
        </p:txBody>
      </p:sp>
      <p:sp>
        <p:nvSpPr>
          <p:cNvPr id="27654" name="Rectangle 7"/>
          <p:cNvSpPr>
            <a:spLocks noChangeArrowheads="1"/>
          </p:cNvSpPr>
          <p:nvPr/>
        </p:nvSpPr>
        <p:spPr bwMode="auto">
          <a:xfrm>
            <a:off x="1655763" y="1887538"/>
            <a:ext cx="5524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Clock</a:t>
            </a:r>
            <a:endParaRPr lang="en-US" altLang="zh-CN">
              <a:ea typeface="宋体" panose="02010600030101010101" pitchFamily="2" charset="-122"/>
            </a:endParaRPr>
          </a:p>
        </p:txBody>
      </p:sp>
      <p:sp>
        <p:nvSpPr>
          <p:cNvPr id="27655" name="Rectangle 8"/>
          <p:cNvSpPr>
            <a:spLocks noChangeArrowheads="1"/>
          </p:cNvSpPr>
          <p:nvPr/>
        </p:nvSpPr>
        <p:spPr bwMode="auto">
          <a:xfrm>
            <a:off x="1452563" y="2378075"/>
            <a:ext cx="742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Address</a:t>
            </a:r>
            <a:endParaRPr lang="en-US" altLang="zh-CN">
              <a:ea typeface="宋体" panose="02010600030101010101" pitchFamily="2" charset="-122"/>
            </a:endParaRPr>
          </a:p>
        </p:txBody>
      </p:sp>
      <p:sp>
        <p:nvSpPr>
          <p:cNvPr id="27656" name="Rectangle 9"/>
          <p:cNvSpPr>
            <a:spLocks noChangeArrowheads="1"/>
          </p:cNvSpPr>
          <p:nvPr/>
        </p:nvSpPr>
        <p:spPr bwMode="auto">
          <a:xfrm>
            <a:off x="1452563" y="2776538"/>
            <a:ext cx="76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Memory</a:t>
            </a:r>
            <a:endParaRPr lang="en-US" altLang="zh-CN">
              <a:ea typeface="宋体" panose="02010600030101010101" pitchFamily="2" charset="-122"/>
            </a:endParaRPr>
          </a:p>
        </p:txBody>
      </p:sp>
      <p:sp>
        <p:nvSpPr>
          <p:cNvPr id="27657" name="Rectangle 10"/>
          <p:cNvSpPr>
            <a:spLocks noChangeArrowheads="1"/>
          </p:cNvSpPr>
          <p:nvPr/>
        </p:nvSpPr>
        <p:spPr bwMode="auto">
          <a:xfrm>
            <a:off x="1452563" y="2933700"/>
            <a:ext cx="612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enable</a:t>
            </a:r>
            <a:endParaRPr lang="en-US" altLang="zh-CN">
              <a:ea typeface="宋体" panose="02010600030101010101" pitchFamily="2" charset="-122"/>
            </a:endParaRPr>
          </a:p>
        </p:txBody>
      </p:sp>
      <p:sp>
        <p:nvSpPr>
          <p:cNvPr id="27658" name="Line 11"/>
          <p:cNvSpPr>
            <a:spLocks noChangeShapeType="1"/>
          </p:cNvSpPr>
          <p:nvPr/>
        </p:nvSpPr>
        <p:spPr bwMode="auto">
          <a:xfrm>
            <a:off x="1644650" y="3486150"/>
            <a:ext cx="349250" cy="1588"/>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9" name="Rectangle 12"/>
          <p:cNvSpPr>
            <a:spLocks noChangeArrowheads="1"/>
          </p:cNvSpPr>
          <p:nvPr/>
        </p:nvSpPr>
        <p:spPr bwMode="auto">
          <a:xfrm>
            <a:off x="1643063" y="3281363"/>
            <a:ext cx="5619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Read/</a:t>
            </a:r>
            <a:endParaRPr lang="en-US" altLang="zh-CN">
              <a:ea typeface="宋体" panose="02010600030101010101" pitchFamily="2" charset="-122"/>
            </a:endParaRPr>
          </a:p>
        </p:txBody>
      </p:sp>
      <p:sp>
        <p:nvSpPr>
          <p:cNvPr id="27660" name="Rectangle 13"/>
          <p:cNvSpPr>
            <a:spLocks noChangeArrowheads="1"/>
          </p:cNvSpPr>
          <p:nvPr/>
        </p:nvSpPr>
        <p:spPr bwMode="auto">
          <a:xfrm>
            <a:off x="1603375" y="3443288"/>
            <a:ext cx="5429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dirty="0">
                <a:solidFill>
                  <a:srgbClr val="000000"/>
                </a:solidFill>
                <a:latin typeface="TimesTen" pitchFamily="18" charset="0"/>
                <a:ea typeface="宋体" panose="02010600030101010101" pitchFamily="2" charset="-122"/>
              </a:rPr>
              <a:t>Write</a:t>
            </a:r>
            <a:endParaRPr lang="en-US" altLang="zh-CN" dirty="0">
              <a:ea typeface="宋体" panose="02010600030101010101" pitchFamily="2" charset="-122"/>
            </a:endParaRPr>
          </a:p>
        </p:txBody>
      </p:sp>
      <p:sp>
        <p:nvSpPr>
          <p:cNvPr id="27661" name="Rectangle 14"/>
          <p:cNvSpPr>
            <a:spLocks noChangeArrowheads="1"/>
          </p:cNvSpPr>
          <p:nvPr/>
        </p:nvSpPr>
        <p:spPr bwMode="auto">
          <a:xfrm>
            <a:off x="1643063" y="3741738"/>
            <a:ext cx="4826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Data</a:t>
            </a:r>
            <a:endParaRPr lang="en-US" altLang="zh-CN">
              <a:ea typeface="宋体" panose="02010600030101010101" pitchFamily="2" charset="-122"/>
            </a:endParaRPr>
          </a:p>
        </p:txBody>
      </p:sp>
      <p:sp>
        <p:nvSpPr>
          <p:cNvPr id="27662" name="Rectangle 15"/>
          <p:cNvSpPr>
            <a:spLocks noChangeArrowheads="1"/>
          </p:cNvSpPr>
          <p:nvPr/>
        </p:nvSpPr>
        <p:spPr bwMode="auto">
          <a:xfrm>
            <a:off x="1643063" y="3881438"/>
            <a:ext cx="5016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input</a:t>
            </a:r>
            <a:endParaRPr lang="en-US" altLang="zh-CN">
              <a:ea typeface="宋体" panose="02010600030101010101" pitchFamily="2" charset="-122"/>
            </a:endParaRPr>
          </a:p>
        </p:txBody>
      </p:sp>
      <p:sp>
        <p:nvSpPr>
          <p:cNvPr id="27663" name="Freeform 16"/>
          <p:cNvSpPr>
            <a:spLocks/>
          </p:cNvSpPr>
          <p:nvPr/>
        </p:nvSpPr>
        <p:spPr bwMode="auto">
          <a:xfrm>
            <a:off x="2193925" y="2863850"/>
            <a:ext cx="5657850" cy="254000"/>
          </a:xfrm>
          <a:custGeom>
            <a:avLst/>
            <a:gdLst>
              <a:gd name="T0" fmla="*/ 0 w 3564"/>
              <a:gd name="T1" fmla="*/ 2147483646 h 160"/>
              <a:gd name="T2" fmla="*/ 2147483646 w 3564"/>
              <a:gd name="T3" fmla="*/ 2147483646 h 160"/>
              <a:gd name="T4" fmla="*/ 2147483646 w 3564"/>
              <a:gd name="T5" fmla="*/ 0 h 160"/>
              <a:gd name="T6" fmla="*/ 2147483646 w 3564"/>
              <a:gd name="T7" fmla="*/ 0 h 160"/>
              <a:gd name="T8" fmla="*/ 2147483646 w 3564"/>
              <a:gd name="T9" fmla="*/ 2147483646 h 160"/>
              <a:gd name="T10" fmla="*/ 2147483646 w 3564"/>
              <a:gd name="T11" fmla="*/ 2147483646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 h="160">
                <a:moveTo>
                  <a:pt x="0" y="160"/>
                </a:moveTo>
                <a:lnTo>
                  <a:pt x="120" y="160"/>
                </a:lnTo>
                <a:lnTo>
                  <a:pt x="208" y="0"/>
                </a:lnTo>
                <a:lnTo>
                  <a:pt x="3068" y="0"/>
                </a:lnTo>
                <a:lnTo>
                  <a:pt x="3156" y="160"/>
                </a:lnTo>
                <a:lnTo>
                  <a:pt x="3564" y="160"/>
                </a:ln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64" name="Freeform 17"/>
          <p:cNvSpPr>
            <a:spLocks/>
          </p:cNvSpPr>
          <p:nvPr/>
        </p:nvSpPr>
        <p:spPr bwMode="auto">
          <a:xfrm>
            <a:off x="2193925" y="3352800"/>
            <a:ext cx="5657850" cy="254000"/>
          </a:xfrm>
          <a:custGeom>
            <a:avLst/>
            <a:gdLst>
              <a:gd name="T0" fmla="*/ 0 w 3564"/>
              <a:gd name="T1" fmla="*/ 0 h 160"/>
              <a:gd name="T2" fmla="*/ 2147483646 w 3564"/>
              <a:gd name="T3" fmla="*/ 0 h 160"/>
              <a:gd name="T4" fmla="*/ 2147483646 w 3564"/>
              <a:gd name="T5" fmla="*/ 2147483646 h 160"/>
              <a:gd name="T6" fmla="*/ 2147483646 w 3564"/>
              <a:gd name="T7" fmla="*/ 2147483646 h 160"/>
              <a:gd name="T8" fmla="*/ 2147483646 w 3564"/>
              <a:gd name="T9" fmla="*/ 0 h 160"/>
              <a:gd name="T10" fmla="*/ 2147483646 w 3564"/>
              <a:gd name="T11" fmla="*/ 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 h="160">
                <a:moveTo>
                  <a:pt x="0" y="0"/>
                </a:moveTo>
                <a:lnTo>
                  <a:pt x="846" y="0"/>
                </a:lnTo>
                <a:lnTo>
                  <a:pt x="936" y="160"/>
                </a:lnTo>
                <a:lnTo>
                  <a:pt x="2764" y="160"/>
                </a:lnTo>
                <a:lnTo>
                  <a:pt x="2856" y="0"/>
                </a:lnTo>
                <a:lnTo>
                  <a:pt x="3564" y="0"/>
                </a:ln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65" name="Line 18"/>
          <p:cNvSpPr>
            <a:spLocks noChangeShapeType="1"/>
          </p:cNvSpPr>
          <p:nvPr/>
        </p:nvSpPr>
        <p:spPr bwMode="auto">
          <a:xfrm>
            <a:off x="2393950" y="1612900"/>
            <a:ext cx="1025525" cy="1588"/>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6" name="Freeform 19"/>
          <p:cNvSpPr>
            <a:spLocks/>
          </p:cNvSpPr>
          <p:nvPr/>
        </p:nvSpPr>
        <p:spPr bwMode="auto">
          <a:xfrm>
            <a:off x="3394075" y="1581150"/>
            <a:ext cx="101600" cy="63500"/>
          </a:xfrm>
          <a:custGeom>
            <a:avLst/>
            <a:gdLst>
              <a:gd name="T0" fmla="*/ 2147483646 w 32"/>
              <a:gd name="T1" fmla="*/ 2147483646 h 20"/>
              <a:gd name="T2" fmla="*/ 0 w 32"/>
              <a:gd name="T3" fmla="*/ 2147483646 h 20"/>
              <a:gd name="T4" fmla="*/ 0 w 32"/>
              <a:gd name="T5" fmla="*/ 0 h 20"/>
              <a:gd name="T6" fmla="*/ 2147483646 w 32"/>
              <a:gd name="T7" fmla="*/ 2147483646 h 20"/>
              <a:gd name="T8" fmla="*/ 2147483646 w 32"/>
              <a:gd name="T9" fmla="*/ 2147483646 h 20"/>
              <a:gd name="T10" fmla="*/ 2147483646 w 32"/>
              <a:gd name="T11" fmla="*/ 2147483646 h 20"/>
              <a:gd name="T12" fmla="*/ 0 w 32"/>
              <a:gd name="T13" fmla="*/ 2147483646 h 20"/>
              <a:gd name="T14" fmla="*/ 0 w 32"/>
              <a:gd name="T15" fmla="*/ 2147483646 h 20"/>
              <a:gd name="T16" fmla="*/ 2147483646 w 32"/>
              <a:gd name="T17" fmla="*/ 2147483646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20">
                <a:moveTo>
                  <a:pt x="6" y="10"/>
                </a:moveTo>
                <a:cubicBezTo>
                  <a:pt x="0" y="1"/>
                  <a:pt x="0" y="1"/>
                  <a:pt x="0" y="1"/>
                </a:cubicBezTo>
                <a:cubicBezTo>
                  <a:pt x="0" y="0"/>
                  <a:pt x="0" y="0"/>
                  <a:pt x="0" y="0"/>
                </a:cubicBezTo>
                <a:cubicBezTo>
                  <a:pt x="16" y="6"/>
                  <a:pt x="16" y="6"/>
                  <a:pt x="16" y="6"/>
                </a:cubicBezTo>
                <a:cubicBezTo>
                  <a:pt x="21" y="8"/>
                  <a:pt x="26" y="9"/>
                  <a:pt x="32" y="10"/>
                </a:cubicBezTo>
                <a:cubicBezTo>
                  <a:pt x="26" y="11"/>
                  <a:pt x="21" y="12"/>
                  <a:pt x="16" y="14"/>
                </a:cubicBezTo>
                <a:cubicBezTo>
                  <a:pt x="0" y="20"/>
                  <a:pt x="0" y="20"/>
                  <a:pt x="0" y="20"/>
                </a:cubicBezTo>
                <a:cubicBezTo>
                  <a:pt x="0" y="19"/>
                  <a:pt x="0" y="19"/>
                  <a:pt x="0" y="19"/>
                </a:cubicBezTo>
                <a:lnTo>
                  <a:pt x="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7" name="Freeform 20"/>
          <p:cNvSpPr>
            <a:spLocks/>
          </p:cNvSpPr>
          <p:nvPr/>
        </p:nvSpPr>
        <p:spPr bwMode="auto">
          <a:xfrm>
            <a:off x="2320925" y="1581150"/>
            <a:ext cx="98425" cy="63500"/>
          </a:xfrm>
          <a:custGeom>
            <a:avLst/>
            <a:gdLst>
              <a:gd name="T0" fmla="*/ 2147483646 w 31"/>
              <a:gd name="T1" fmla="*/ 2147483646 h 20"/>
              <a:gd name="T2" fmla="*/ 2147483646 w 31"/>
              <a:gd name="T3" fmla="*/ 2147483646 h 20"/>
              <a:gd name="T4" fmla="*/ 2147483646 w 31"/>
              <a:gd name="T5" fmla="*/ 2147483646 h 20"/>
              <a:gd name="T6" fmla="*/ 2147483646 w 31"/>
              <a:gd name="T7" fmla="*/ 2147483646 h 20"/>
              <a:gd name="T8" fmla="*/ 0 w 31"/>
              <a:gd name="T9" fmla="*/ 2147483646 h 20"/>
              <a:gd name="T10" fmla="*/ 2147483646 w 31"/>
              <a:gd name="T11" fmla="*/ 2147483646 h 20"/>
              <a:gd name="T12" fmla="*/ 2147483646 w 31"/>
              <a:gd name="T13" fmla="*/ 0 h 20"/>
              <a:gd name="T14" fmla="*/ 2147483646 w 31"/>
              <a:gd name="T15" fmla="*/ 0 h 20"/>
              <a:gd name="T16" fmla="*/ 2147483646 w 31"/>
              <a:gd name="T17" fmla="*/ 2147483646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 h="20">
                <a:moveTo>
                  <a:pt x="26" y="10"/>
                </a:moveTo>
                <a:cubicBezTo>
                  <a:pt x="31" y="19"/>
                  <a:pt x="31" y="19"/>
                  <a:pt x="31" y="19"/>
                </a:cubicBezTo>
                <a:cubicBezTo>
                  <a:pt x="31" y="20"/>
                  <a:pt x="31" y="20"/>
                  <a:pt x="31" y="20"/>
                </a:cubicBezTo>
                <a:cubicBezTo>
                  <a:pt x="16" y="14"/>
                  <a:pt x="16" y="14"/>
                  <a:pt x="16" y="14"/>
                </a:cubicBezTo>
                <a:cubicBezTo>
                  <a:pt x="10" y="12"/>
                  <a:pt x="5" y="11"/>
                  <a:pt x="0" y="10"/>
                </a:cubicBezTo>
                <a:cubicBezTo>
                  <a:pt x="5" y="9"/>
                  <a:pt x="10" y="8"/>
                  <a:pt x="16" y="6"/>
                </a:cubicBezTo>
                <a:cubicBezTo>
                  <a:pt x="31" y="0"/>
                  <a:pt x="31" y="0"/>
                  <a:pt x="31" y="0"/>
                </a:cubicBezTo>
                <a:cubicBezTo>
                  <a:pt x="31" y="0"/>
                  <a:pt x="31" y="0"/>
                  <a:pt x="31" y="0"/>
                </a:cubicBezTo>
                <a:lnTo>
                  <a:pt x="2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8" name="Freeform 21"/>
          <p:cNvSpPr>
            <a:spLocks/>
          </p:cNvSpPr>
          <p:nvPr/>
        </p:nvSpPr>
        <p:spPr bwMode="auto">
          <a:xfrm>
            <a:off x="2730500" y="1539875"/>
            <a:ext cx="352425" cy="146050"/>
          </a:xfrm>
          <a:custGeom>
            <a:avLst/>
            <a:gdLst>
              <a:gd name="T0" fmla="*/ 2147483646 w 222"/>
              <a:gd name="T1" fmla="*/ 0 h 92"/>
              <a:gd name="T2" fmla="*/ 0 w 222"/>
              <a:gd name="T3" fmla="*/ 0 h 92"/>
              <a:gd name="T4" fmla="*/ 0 w 222"/>
              <a:gd name="T5" fmla="*/ 2147483646 h 92"/>
              <a:gd name="T6" fmla="*/ 2147483646 w 222"/>
              <a:gd name="T7" fmla="*/ 2147483646 h 92"/>
              <a:gd name="T8" fmla="*/ 2147483646 w 222"/>
              <a:gd name="T9" fmla="*/ 0 h 92"/>
              <a:gd name="T10" fmla="*/ 2147483646 w 222"/>
              <a:gd name="T11" fmla="*/ 0 h 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2" h="92">
                <a:moveTo>
                  <a:pt x="222" y="0"/>
                </a:moveTo>
                <a:lnTo>
                  <a:pt x="0" y="0"/>
                </a:lnTo>
                <a:lnTo>
                  <a:pt x="0" y="92"/>
                </a:lnTo>
                <a:lnTo>
                  <a:pt x="222" y="92"/>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9" name="Rectangle 22"/>
          <p:cNvSpPr>
            <a:spLocks noChangeArrowheads="1"/>
          </p:cNvSpPr>
          <p:nvPr/>
        </p:nvSpPr>
        <p:spPr bwMode="auto">
          <a:xfrm>
            <a:off x="2711450" y="1487488"/>
            <a:ext cx="488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20 ns</a:t>
            </a:r>
            <a:endParaRPr lang="en-US" altLang="zh-CN">
              <a:ea typeface="宋体" panose="02010600030101010101" pitchFamily="2" charset="-122"/>
            </a:endParaRPr>
          </a:p>
        </p:txBody>
      </p:sp>
      <p:sp>
        <p:nvSpPr>
          <p:cNvPr id="27670" name="Freeform 23"/>
          <p:cNvSpPr>
            <a:spLocks/>
          </p:cNvSpPr>
          <p:nvPr/>
        </p:nvSpPr>
        <p:spPr bwMode="auto">
          <a:xfrm>
            <a:off x="2193925" y="1882775"/>
            <a:ext cx="5689600" cy="254000"/>
          </a:xfrm>
          <a:custGeom>
            <a:avLst/>
            <a:gdLst>
              <a:gd name="T0" fmla="*/ 0 w 3584"/>
              <a:gd name="T1" fmla="*/ 2147483646 h 160"/>
              <a:gd name="T2" fmla="*/ 2147483646 w 3584"/>
              <a:gd name="T3" fmla="*/ 2147483646 h 160"/>
              <a:gd name="T4" fmla="*/ 2147483646 w 3584"/>
              <a:gd name="T5" fmla="*/ 0 h 160"/>
              <a:gd name="T6" fmla="*/ 2147483646 w 3584"/>
              <a:gd name="T7" fmla="*/ 0 h 160"/>
              <a:gd name="T8" fmla="*/ 2147483646 w 3584"/>
              <a:gd name="T9" fmla="*/ 2147483646 h 160"/>
              <a:gd name="T10" fmla="*/ 2147483646 w 3584"/>
              <a:gd name="T11" fmla="*/ 2147483646 h 160"/>
              <a:gd name="T12" fmla="*/ 2147483646 w 3584"/>
              <a:gd name="T13" fmla="*/ 0 h 160"/>
              <a:gd name="T14" fmla="*/ 2147483646 w 3584"/>
              <a:gd name="T15" fmla="*/ 0 h 160"/>
              <a:gd name="T16" fmla="*/ 2147483646 w 3584"/>
              <a:gd name="T17" fmla="*/ 2147483646 h 160"/>
              <a:gd name="T18" fmla="*/ 2147483646 w 3584"/>
              <a:gd name="T19" fmla="*/ 2147483646 h 160"/>
              <a:gd name="T20" fmla="*/ 2147483646 w 3584"/>
              <a:gd name="T21" fmla="*/ 0 h 160"/>
              <a:gd name="T22" fmla="*/ 2147483646 w 3584"/>
              <a:gd name="T23" fmla="*/ 0 h 160"/>
              <a:gd name="T24" fmla="*/ 2147483646 w 3584"/>
              <a:gd name="T25" fmla="*/ 2147483646 h 160"/>
              <a:gd name="T26" fmla="*/ 2147483646 w 3584"/>
              <a:gd name="T27" fmla="*/ 2147483646 h 160"/>
              <a:gd name="T28" fmla="*/ 2147483646 w 3584"/>
              <a:gd name="T29" fmla="*/ 0 h 160"/>
              <a:gd name="T30" fmla="*/ 2147483646 w 3584"/>
              <a:gd name="T31" fmla="*/ 0 h 160"/>
              <a:gd name="T32" fmla="*/ 2147483646 w 3584"/>
              <a:gd name="T33" fmla="*/ 2147483646 h 160"/>
              <a:gd name="T34" fmla="*/ 2147483646 w 3584"/>
              <a:gd name="T35" fmla="*/ 2147483646 h 160"/>
              <a:gd name="T36" fmla="*/ 2147483646 w 3584"/>
              <a:gd name="T37" fmla="*/ 0 h 160"/>
              <a:gd name="T38" fmla="*/ 2147483646 w 3584"/>
              <a:gd name="T39" fmla="*/ 0 h 160"/>
              <a:gd name="T40" fmla="*/ 2147483646 w 3584"/>
              <a:gd name="T41" fmla="*/ 2147483646 h 1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84" h="160">
                <a:moveTo>
                  <a:pt x="0" y="160"/>
                </a:moveTo>
                <a:lnTo>
                  <a:pt x="120" y="160"/>
                </a:lnTo>
                <a:lnTo>
                  <a:pt x="208" y="0"/>
                </a:lnTo>
                <a:lnTo>
                  <a:pt x="510" y="0"/>
                </a:lnTo>
                <a:lnTo>
                  <a:pt x="598" y="160"/>
                </a:lnTo>
                <a:lnTo>
                  <a:pt x="864" y="160"/>
                </a:lnTo>
                <a:lnTo>
                  <a:pt x="952" y="0"/>
                </a:lnTo>
                <a:lnTo>
                  <a:pt x="1252" y="0"/>
                </a:lnTo>
                <a:lnTo>
                  <a:pt x="1340" y="160"/>
                </a:lnTo>
                <a:lnTo>
                  <a:pt x="1606" y="160"/>
                </a:lnTo>
                <a:lnTo>
                  <a:pt x="1700" y="0"/>
                </a:lnTo>
                <a:lnTo>
                  <a:pt x="2000" y="0"/>
                </a:lnTo>
                <a:lnTo>
                  <a:pt x="2088" y="160"/>
                </a:lnTo>
                <a:lnTo>
                  <a:pt x="2354" y="160"/>
                </a:lnTo>
                <a:lnTo>
                  <a:pt x="2446" y="0"/>
                </a:lnTo>
                <a:lnTo>
                  <a:pt x="2746" y="0"/>
                </a:lnTo>
                <a:lnTo>
                  <a:pt x="2836" y="160"/>
                </a:lnTo>
                <a:lnTo>
                  <a:pt x="3102" y="160"/>
                </a:lnTo>
                <a:lnTo>
                  <a:pt x="3194" y="0"/>
                </a:lnTo>
                <a:lnTo>
                  <a:pt x="3494" y="0"/>
                </a:lnTo>
                <a:lnTo>
                  <a:pt x="3584" y="160"/>
                </a:ln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71" name="Rectangle 24"/>
          <p:cNvSpPr>
            <a:spLocks noChangeArrowheads="1"/>
          </p:cNvSpPr>
          <p:nvPr/>
        </p:nvSpPr>
        <p:spPr bwMode="auto">
          <a:xfrm>
            <a:off x="2660650" y="1857375"/>
            <a:ext cx="3079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T1</a:t>
            </a:r>
            <a:endParaRPr lang="en-US" altLang="zh-CN">
              <a:ea typeface="宋体" panose="02010600030101010101" pitchFamily="2" charset="-122"/>
            </a:endParaRPr>
          </a:p>
        </p:txBody>
      </p:sp>
      <p:sp>
        <p:nvSpPr>
          <p:cNvPr id="27672" name="Rectangle 25"/>
          <p:cNvSpPr>
            <a:spLocks noChangeArrowheads="1"/>
          </p:cNvSpPr>
          <p:nvPr/>
        </p:nvSpPr>
        <p:spPr bwMode="auto">
          <a:xfrm>
            <a:off x="3838575" y="1857375"/>
            <a:ext cx="3079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T2</a:t>
            </a:r>
            <a:endParaRPr lang="en-US" altLang="zh-CN">
              <a:ea typeface="宋体" panose="02010600030101010101" pitchFamily="2" charset="-122"/>
            </a:endParaRPr>
          </a:p>
        </p:txBody>
      </p:sp>
      <p:sp>
        <p:nvSpPr>
          <p:cNvPr id="27673" name="Rectangle 26"/>
          <p:cNvSpPr>
            <a:spLocks noChangeArrowheads="1"/>
          </p:cNvSpPr>
          <p:nvPr/>
        </p:nvSpPr>
        <p:spPr bwMode="auto">
          <a:xfrm>
            <a:off x="5026025" y="1857375"/>
            <a:ext cx="3079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T3</a:t>
            </a:r>
            <a:endParaRPr lang="en-US" altLang="zh-CN">
              <a:ea typeface="宋体" panose="02010600030101010101" pitchFamily="2" charset="-122"/>
            </a:endParaRPr>
          </a:p>
        </p:txBody>
      </p:sp>
      <p:sp>
        <p:nvSpPr>
          <p:cNvPr id="27674" name="Rectangle 27"/>
          <p:cNvSpPr>
            <a:spLocks noChangeArrowheads="1"/>
          </p:cNvSpPr>
          <p:nvPr/>
        </p:nvSpPr>
        <p:spPr bwMode="auto">
          <a:xfrm>
            <a:off x="6211888" y="1857375"/>
            <a:ext cx="3079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T4</a:t>
            </a:r>
            <a:endParaRPr lang="en-US" altLang="zh-CN">
              <a:ea typeface="宋体" panose="02010600030101010101" pitchFamily="2" charset="-122"/>
            </a:endParaRPr>
          </a:p>
        </p:txBody>
      </p:sp>
      <p:sp>
        <p:nvSpPr>
          <p:cNvPr id="27675" name="Rectangle 28"/>
          <p:cNvSpPr>
            <a:spLocks noChangeArrowheads="1"/>
          </p:cNvSpPr>
          <p:nvPr/>
        </p:nvSpPr>
        <p:spPr bwMode="auto">
          <a:xfrm>
            <a:off x="7389813" y="1857375"/>
            <a:ext cx="3079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T1</a:t>
            </a:r>
            <a:endParaRPr lang="en-US" altLang="zh-CN">
              <a:ea typeface="宋体" panose="02010600030101010101" pitchFamily="2" charset="-122"/>
            </a:endParaRPr>
          </a:p>
        </p:txBody>
      </p:sp>
      <p:sp>
        <p:nvSpPr>
          <p:cNvPr id="27676" name="Rectangle 29"/>
          <p:cNvSpPr>
            <a:spLocks noChangeArrowheads="1"/>
          </p:cNvSpPr>
          <p:nvPr/>
        </p:nvSpPr>
        <p:spPr bwMode="auto">
          <a:xfrm>
            <a:off x="4295775" y="2368550"/>
            <a:ext cx="11620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Address valid</a:t>
            </a:r>
            <a:endParaRPr lang="en-US" altLang="zh-CN">
              <a:ea typeface="宋体" panose="02010600030101010101" pitchFamily="2" charset="-122"/>
            </a:endParaRPr>
          </a:p>
        </p:txBody>
      </p:sp>
      <p:sp>
        <p:nvSpPr>
          <p:cNvPr id="27677" name="Rectangle 30"/>
          <p:cNvSpPr>
            <a:spLocks noChangeArrowheads="1"/>
          </p:cNvSpPr>
          <p:nvPr/>
        </p:nvSpPr>
        <p:spPr bwMode="auto">
          <a:xfrm>
            <a:off x="4994275" y="3844925"/>
            <a:ext cx="9017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Data valid</a:t>
            </a:r>
            <a:endParaRPr lang="en-US" altLang="zh-CN">
              <a:ea typeface="宋体" panose="02010600030101010101" pitchFamily="2" charset="-122"/>
            </a:endParaRPr>
          </a:p>
        </p:txBody>
      </p:sp>
      <p:sp>
        <p:nvSpPr>
          <p:cNvPr id="27678" name="Line 31"/>
          <p:cNvSpPr>
            <a:spLocks noChangeShapeType="1"/>
          </p:cNvSpPr>
          <p:nvPr/>
        </p:nvSpPr>
        <p:spPr bwMode="auto">
          <a:xfrm>
            <a:off x="2549525" y="4330700"/>
            <a:ext cx="4029075" cy="1588"/>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9" name="Freeform 32"/>
          <p:cNvSpPr>
            <a:spLocks/>
          </p:cNvSpPr>
          <p:nvPr/>
        </p:nvSpPr>
        <p:spPr bwMode="auto">
          <a:xfrm>
            <a:off x="6550025" y="4298950"/>
            <a:ext cx="101600" cy="60325"/>
          </a:xfrm>
          <a:custGeom>
            <a:avLst/>
            <a:gdLst>
              <a:gd name="T0" fmla="*/ 2147483646 w 32"/>
              <a:gd name="T1" fmla="*/ 2147483646 h 19"/>
              <a:gd name="T2" fmla="*/ 0 w 32"/>
              <a:gd name="T3" fmla="*/ 0 h 19"/>
              <a:gd name="T4" fmla="*/ 2147483646 w 32"/>
              <a:gd name="T5" fmla="*/ 0 h 19"/>
              <a:gd name="T6" fmla="*/ 2147483646 w 32"/>
              <a:gd name="T7" fmla="*/ 2147483646 h 19"/>
              <a:gd name="T8" fmla="*/ 2147483646 w 32"/>
              <a:gd name="T9" fmla="*/ 2147483646 h 19"/>
              <a:gd name="T10" fmla="*/ 2147483646 w 32"/>
              <a:gd name="T11" fmla="*/ 2147483646 h 19"/>
              <a:gd name="T12" fmla="*/ 2147483646 w 32"/>
              <a:gd name="T13" fmla="*/ 2147483646 h 19"/>
              <a:gd name="T14" fmla="*/ 0 w 32"/>
              <a:gd name="T15" fmla="*/ 2147483646 h 19"/>
              <a:gd name="T16" fmla="*/ 2147483646 w 32"/>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19">
                <a:moveTo>
                  <a:pt x="6" y="10"/>
                </a:moveTo>
                <a:cubicBezTo>
                  <a:pt x="0" y="0"/>
                  <a:pt x="0" y="0"/>
                  <a:pt x="0" y="0"/>
                </a:cubicBezTo>
                <a:cubicBezTo>
                  <a:pt x="1" y="0"/>
                  <a:pt x="1" y="0"/>
                  <a:pt x="1" y="0"/>
                </a:cubicBezTo>
                <a:cubicBezTo>
                  <a:pt x="16" y="6"/>
                  <a:pt x="16" y="6"/>
                  <a:pt x="16" y="6"/>
                </a:cubicBezTo>
                <a:cubicBezTo>
                  <a:pt x="22" y="7"/>
                  <a:pt x="27" y="8"/>
                  <a:pt x="32" y="10"/>
                </a:cubicBezTo>
                <a:cubicBezTo>
                  <a:pt x="27" y="11"/>
                  <a:pt x="22" y="12"/>
                  <a:pt x="16" y="13"/>
                </a:cubicBezTo>
                <a:cubicBezTo>
                  <a:pt x="1" y="19"/>
                  <a:pt x="1" y="19"/>
                  <a:pt x="1" y="19"/>
                </a:cubicBezTo>
                <a:cubicBezTo>
                  <a:pt x="0" y="19"/>
                  <a:pt x="0" y="19"/>
                  <a:pt x="0" y="19"/>
                </a:cubicBezTo>
                <a:lnTo>
                  <a:pt x="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0" name="Freeform 33"/>
          <p:cNvSpPr>
            <a:spLocks/>
          </p:cNvSpPr>
          <p:nvPr/>
        </p:nvSpPr>
        <p:spPr bwMode="auto">
          <a:xfrm>
            <a:off x="2476500" y="4298950"/>
            <a:ext cx="98425" cy="60325"/>
          </a:xfrm>
          <a:custGeom>
            <a:avLst/>
            <a:gdLst>
              <a:gd name="T0" fmla="*/ 2147483646 w 31"/>
              <a:gd name="T1" fmla="*/ 2147483646 h 19"/>
              <a:gd name="T2" fmla="*/ 2147483646 w 31"/>
              <a:gd name="T3" fmla="*/ 2147483646 h 19"/>
              <a:gd name="T4" fmla="*/ 2147483646 w 31"/>
              <a:gd name="T5" fmla="*/ 2147483646 h 19"/>
              <a:gd name="T6" fmla="*/ 2147483646 w 31"/>
              <a:gd name="T7" fmla="*/ 2147483646 h 19"/>
              <a:gd name="T8" fmla="*/ 0 w 31"/>
              <a:gd name="T9" fmla="*/ 2147483646 h 19"/>
              <a:gd name="T10" fmla="*/ 2147483646 w 31"/>
              <a:gd name="T11" fmla="*/ 2147483646 h 19"/>
              <a:gd name="T12" fmla="*/ 2147483646 w 31"/>
              <a:gd name="T13" fmla="*/ 0 h 19"/>
              <a:gd name="T14" fmla="*/ 2147483646 w 31"/>
              <a:gd name="T15" fmla="*/ 0 h 19"/>
              <a:gd name="T16" fmla="*/ 2147483646 w 31"/>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 h="19">
                <a:moveTo>
                  <a:pt x="26" y="10"/>
                </a:moveTo>
                <a:cubicBezTo>
                  <a:pt x="31" y="19"/>
                  <a:pt x="31" y="19"/>
                  <a:pt x="31" y="19"/>
                </a:cubicBezTo>
                <a:cubicBezTo>
                  <a:pt x="31" y="19"/>
                  <a:pt x="31" y="19"/>
                  <a:pt x="31" y="19"/>
                </a:cubicBezTo>
                <a:cubicBezTo>
                  <a:pt x="16" y="13"/>
                  <a:pt x="16" y="13"/>
                  <a:pt x="16" y="13"/>
                </a:cubicBezTo>
                <a:cubicBezTo>
                  <a:pt x="10" y="12"/>
                  <a:pt x="5" y="11"/>
                  <a:pt x="0" y="10"/>
                </a:cubicBezTo>
                <a:cubicBezTo>
                  <a:pt x="5" y="8"/>
                  <a:pt x="10" y="7"/>
                  <a:pt x="16" y="6"/>
                </a:cubicBezTo>
                <a:cubicBezTo>
                  <a:pt x="31" y="0"/>
                  <a:pt x="31" y="0"/>
                  <a:pt x="31" y="0"/>
                </a:cubicBezTo>
                <a:cubicBezTo>
                  <a:pt x="31" y="0"/>
                  <a:pt x="31" y="0"/>
                  <a:pt x="31" y="0"/>
                </a:cubicBezTo>
                <a:lnTo>
                  <a:pt x="2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1" name="Freeform 34"/>
          <p:cNvSpPr>
            <a:spLocks/>
          </p:cNvSpPr>
          <p:nvPr/>
        </p:nvSpPr>
        <p:spPr bwMode="auto">
          <a:xfrm>
            <a:off x="4387850" y="4257675"/>
            <a:ext cx="352425" cy="142875"/>
          </a:xfrm>
          <a:custGeom>
            <a:avLst/>
            <a:gdLst>
              <a:gd name="T0" fmla="*/ 2147483646 w 222"/>
              <a:gd name="T1" fmla="*/ 0 h 90"/>
              <a:gd name="T2" fmla="*/ 0 w 222"/>
              <a:gd name="T3" fmla="*/ 0 h 90"/>
              <a:gd name="T4" fmla="*/ 0 w 222"/>
              <a:gd name="T5" fmla="*/ 2147483646 h 90"/>
              <a:gd name="T6" fmla="*/ 2147483646 w 222"/>
              <a:gd name="T7" fmla="*/ 2147483646 h 90"/>
              <a:gd name="T8" fmla="*/ 2147483646 w 222"/>
              <a:gd name="T9" fmla="*/ 0 h 90"/>
              <a:gd name="T10" fmla="*/ 2147483646 w 222"/>
              <a:gd name="T11" fmla="*/ 0 h 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2" h="90">
                <a:moveTo>
                  <a:pt x="222" y="0"/>
                </a:moveTo>
                <a:lnTo>
                  <a:pt x="0" y="0"/>
                </a:lnTo>
                <a:lnTo>
                  <a:pt x="0" y="90"/>
                </a:lnTo>
                <a:lnTo>
                  <a:pt x="222" y="9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2" name="Rectangle 35"/>
          <p:cNvSpPr>
            <a:spLocks noChangeArrowheads="1"/>
          </p:cNvSpPr>
          <p:nvPr/>
        </p:nvSpPr>
        <p:spPr bwMode="auto">
          <a:xfrm>
            <a:off x="4368800" y="4203700"/>
            <a:ext cx="4889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latin typeface="TimesTen" pitchFamily="18" charset="0"/>
                <a:ea typeface="宋体" panose="02010600030101010101" pitchFamily="2" charset="-122"/>
              </a:rPr>
              <a:t>75 ns</a:t>
            </a:r>
            <a:endParaRPr lang="en-US" altLang="zh-CN">
              <a:ea typeface="宋体" panose="02010600030101010101" pitchFamily="2" charset="-122"/>
            </a:endParaRPr>
          </a:p>
        </p:txBody>
      </p:sp>
      <p:sp>
        <p:nvSpPr>
          <p:cNvPr id="27683" name="Freeform 36"/>
          <p:cNvSpPr>
            <a:spLocks/>
          </p:cNvSpPr>
          <p:nvPr/>
        </p:nvSpPr>
        <p:spPr bwMode="auto">
          <a:xfrm>
            <a:off x="2193925" y="2371725"/>
            <a:ext cx="254000" cy="254000"/>
          </a:xfrm>
          <a:custGeom>
            <a:avLst/>
            <a:gdLst>
              <a:gd name="T0" fmla="*/ 2147483646 w 160"/>
              <a:gd name="T1" fmla="*/ 2147483646 h 160"/>
              <a:gd name="T2" fmla="*/ 2147483646 w 160"/>
              <a:gd name="T3" fmla="*/ 2147483646 h 160"/>
              <a:gd name="T4" fmla="*/ 0 w 160"/>
              <a:gd name="T5" fmla="*/ 2147483646 h 160"/>
              <a:gd name="T6" fmla="*/ 0 w 160"/>
              <a:gd name="T7" fmla="*/ 0 h 160"/>
              <a:gd name="T8" fmla="*/ 2147483646 w 160"/>
              <a:gd name="T9" fmla="*/ 0 h 160"/>
              <a:gd name="T10" fmla="*/ 2147483646 w 160"/>
              <a:gd name="T11" fmla="*/ 2147483646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160">
                <a:moveTo>
                  <a:pt x="160" y="76"/>
                </a:moveTo>
                <a:lnTo>
                  <a:pt x="120" y="160"/>
                </a:lnTo>
                <a:lnTo>
                  <a:pt x="0" y="160"/>
                </a:lnTo>
                <a:lnTo>
                  <a:pt x="0" y="0"/>
                </a:lnTo>
                <a:lnTo>
                  <a:pt x="120" y="0"/>
                </a:lnTo>
                <a:lnTo>
                  <a:pt x="160" y="76"/>
                </a:lnTo>
                <a:close/>
              </a:path>
            </a:pathLst>
          </a:custGeom>
          <a:solidFill>
            <a:srgbClr val="00CCFF"/>
          </a:solidFill>
          <a:ln w="9525" cap="flat">
            <a:solidFill>
              <a:srgbClr val="000000"/>
            </a:solidFill>
            <a:prstDash val="solid"/>
            <a:miter lim="800000"/>
            <a:headEnd/>
            <a:tailEnd/>
          </a:ln>
        </p:spPr>
        <p:txBody>
          <a:bodyPr/>
          <a:lstStyle/>
          <a:p>
            <a:endParaRPr lang="zh-CN" altLang="en-US"/>
          </a:p>
        </p:txBody>
      </p:sp>
      <p:sp>
        <p:nvSpPr>
          <p:cNvPr id="27684" name="Freeform 37"/>
          <p:cNvSpPr>
            <a:spLocks/>
          </p:cNvSpPr>
          <p:nvPr/>
        </p:nvSpPr>
        <p:spPr bwMode="auto">
          <a:xfrm>
            <a:off x="2447925" y="2371725"/>
            <a:ext cx="4730750" cy="254000"/>
          </a:xfrm>
          <a:custGeom>
            <a:avLst/>
            <a:gdLst>
              <a:gd name="T0" fmla="*/ 2147483646 w 2980"/>
              <a:gd name="T1" fmla="*/ 2147483646 h 160"/>
              <a:gd name="T2" fmla="*/ 2147483646 w 2980"/>
              <a:gd name="T3" fmla="*/ 2147483646 h 160"/>
              <a:gd name="T4" fmla="*/ 0 w 2980"/>
              <a:gd name="T5" fmla="*/ 2147483646 h 160"/>
              <a:gd name="T6" fmla="*/ 2147483646 w 2980"/>
              <a:gd name="T7" fmla="*/ 0 h 160"/>
              <a:gd name="T8" fmla="*/ 2147483646 w 2980"/>
              <a:gd name="T9" fmla="*/ 0 h 160"/>
              <a:gd name="T10" fmla="*/ 2147483646 w 2980"/>
              <a:gd name="T11" fmla="*/ 2147483646 h 160"/>
              <a:gd name="T12" fmla="*/ 2147483646 w 2980"/>
              <a:gd name="T13" fmla="*/ 2147483646 h 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80" h="160">
                <a:moveTo>
                  <a:pt x="2934" y="160"/>
                </a:moveTo>
                <a:lnTo>
                  <a:pt x="48" y="160"/>
                </a:lnTo>
                <a:lnTo>
                  <a:pt x="0" y="76"/>
                </a:lnTo>
                <a:lnTo>
                  <a:pt x="48" y="0"/>
                </a:lnTo>
                <a:lnTo>
                  <a:pt x="2934" y="0"/>
                </a:lnTo>
                <a:lnTo>
                  <a:pt x="2980" y="72"/>
                </a:lnTo>
                <a:lnTo>
                  <a:pt x="2934" y="160"/>
                </a:lnTo>
                <a:close/>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5" name="Freeform 38"/>
          <p:cNvSpPr>
            <a:spLocks/>
          </p:cNvSpPr>
          <p:nvPr/>
        </p:nvSpPr>
        <p:spPr bwMode="auto">
          <a:xfrm>
            <a:off x="7178675" y="2371725"/>
            <a:ext cx="679450" cy="250825"/>
          </a:xfrm>
          <a:custGeom>
            <a:avLst/>
            <a:gdLst>
              <a:gd name="T0" fmla="*/ 2147483646 w 428"/>
              <a:gd name="T1" fmla="*/ 0 h 158"/>
              <a:gd name="T2" fmla="*/ 2147483646 w 428"/>
              <a:gd name="T3" fmla="*/ 2147483646 h 158"/>
              <a:gd name="T4" fmla="*/ 2147483646 w 428"/>
              <a:gd name="T5" fmla="*/ 2147483646 h 158"/>
              <a:gd name="T6" fmla="*/ 0 w 428"/>
              <a:gd name="T7" fmla="*/ 2147483646 h 158"/>
              <a:gd name="T8" fmla="*/ 2147483646 w 428"/>
              <a:gd name="T9" fmla="*/ 0 h 158"/>
              <a:gd name="T10" fmla="*/ 2147483646 w 428"/>
              <a:gd name="T11" fmla="*/ 0 h 158"/>
              <a:gd name="T12" fmla="*/ 2147483646 w 428"/>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8" h="158">
                <a:moveTo>
                  <a:pt x="428" y="0"/>
                </a:moveTo>
                <a:lnTo>
                  <a:pt x="426" y="156"/>
                </a:lnTo>
                <a:lnTo>
                  <a:pt x="48" y="158"/>
                </a:lnTo>
                <a:lnTo>
                  <a:pt x="0" y="72"/>
                </a:lnTo>
                <a:lnTo>
                  <a:pt x="42" y="0"/>
                </a:lnTo>
                <a:lnTo>
                  <a:pt x="424" y="0"/>
                </a:lnTo>
                <a:lnTo>
                  <a:pt x="428"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6" name="Freeform 39"/>
          <p:cNvSpPr>
            <a:spLocks/>
          </p:cNvSpPr>
          <p:nvPr/>
        </p:nvSpPr>
        <p:spPr bwMode="auto">
          <a:xfrm>
            <a:off x="7178675" y="2371725"/>
            <a:ext cx="679450" cy="250825"/>
          </a:xfrm>
          <a:custGeom>
            <a:avLst/>
            <a:gdLst>
              <a:gd name="T0" fmla="*/ 2147483646 w 428"/>
              <a:gd name="T1" fmla="*/ 0 h 158"/>
              <a:gd name="T2" fmla="*/ 2147483646 w 428"/>
              <a:gd name="T3" fmla="*/ 2147483646 h 158"/>
              <a:gd name="T4" fmla="*/ 2147483646 w 428"/>
              <a:gd name="T5" fmla="*/ 2147483646 h 158"/>
              <a:gd name="T6" fmla="*/ 0 w 428"/>
              <a:gd name="T7" fmla="*/ 2147483646 h 158"/>
              <a:gd name="T8" fmla="*/ 2147483646 w 428"/>
              <a:gd name="T9" fmla="*/ 0 h 158"/>
              <a:gd name="T10" fmla="*/ 2147483646 w 428"/>
              <a:gd name="T11" fmla="*/ 0 h 1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158">
                <a:moveTo>
                  <a:pt x="428" y="0"/>
                </a:moveTo>
                <a:lnTo>
                  <a:pt x="426" y="156"/>
                </a:lnTo>
                <a:lnTo>
                  <a:pt x="48" y="158"/>
                </a:lnTo>
                <a:lnTo>
                  <a:pt x="0" y="72"/>
                </a:lnTo>
                <a:lnTo>
                  <a:pt x="42" y="0"/>
                </a:lnTo>
                <a:lnTo>
                  <a:pt x="424" y="0"/>
                </a:lnTo>
              </a:path>
            </a:pathLst>
          </a:custGeom>
          <a:solidFill>
            <a:srgbClr val="00CCFF"/>
          </a:solidFill>
          <a:ln w="9525" cap="flat">
            <a:solidFill>
              <a:srgbClr val="000000"/>
            </a:solidFill>
            <a:prstDash val="solid"/>
            <a:miter lim="800000"/>
            <a:headEnd/>
            <a:tailEnd/>
          </a:ln>
        </p:spPr>
        <p:txBody>
          <a:bodyPr/>
          <a:lstStyle/>
          <a:p>
            <a:endParaRPr lang="zh-CN" altLang="en-US"/>
          </a:p>
        </p:txBody>
      </p:sp>
      <p:sp>
        <p:nvSpPr>
          <p:cNvPr id="27687" name="Freeform 40"/>
          <p:cNvSpPr>
            <a:spLocks/>
          </p:cNvSpPr>
          <p:nvPr/>
        </p:nvSpPr>
        <p:spPr bwMode="auto">
          <a:xfrm>
            <a:off x="2193925" y="3835400"/>
            <a:ext cx="1444625" cy="260350"/>
          </a:xfrm>
          <a:custGeom>
            <a:avLst/>
            <a:gdLst>
              <a:gd name="T0" fmla="*/ 2147483646 w 910"/>
              <a:gd name="T1" fmla="*/ 2147483646 h 164"/>
              <a:gd name="T2" fmla="*/ 2147483646 w 910"/>
              <a:gd name="T3" fmla="*/ 0 h 164"/>
              <a:gd name="T4" fmla="*/ 0 w 910"/>
              <a:gd name="T5" fmla="*/ 0 h 164"/>
              <a:gd name="T6" fmla="*/ 0 w 910"/>
              <a:gd name="T7" fmla="*/ 2147483646 h 164"/>
              <a:gd name="T8" fmla="*/ 2147483646 w 910"/>
              <a:gd name="T9" fmla="*/ 2147483646 h 164"/>
              <a:gd name="T10" fmla="*/ 2147483646 w 910"/>
              <a:gd name="T11" fmla="*/ 2147483646 h 1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0" h="164">
                <a:moveTo>
                  <a:pt x="910" y="80"/>
                </a:moveTo>
                <a:lnTo>
                  <a:pt x="864" y="0"/>
                </a:lnTo>
                <a:lnTo>
                  <a:pt x="0" y="0"/>
                </a:lnTo>
                <a:lnTo>
                  <a:pt x="0" y="164"/>
                </a:lnTo>
                <a:lnTo>
                  <a:pt x="868" y="164"/>
                </a:lnTo>
                <a:lnTo>
                  <a:pt x="910" y="80"/>
                </a:lnTo>
                <a:close/>
              </a:path>
            </a:pathLst>
          </a:custGeom>
          <a:solidFill>
            <a:srgbClr val="00CCFF"/>
          </a:solidFill>
          <a:ln w="9525" cap="flat">
            <a:solidFill>
              <a:srgbClr val="000000"/>
            </a:solidFill>
            <a:prstDash val="solid"/>
            <a:miter lim="800000"/>
            <a:headEnd/>
            <a:tailEnd/>
          </a:ln>
        </p:spPr>
        <p:txBody>
          <a:bodyPr/>
          <a:lstStyle/>
          <a:p>
            <a:endParaRPr lang="zh-CN" altLang="en-US"/>
          </a:p>
        </p:txBody>
      </p:sp>
      <p:sp>
        <p:nvSpPr>
          <p:cNvPr id="27688" name="Freeform 41"/>
          <p:cNvSpPr>
            <a:spLocks/>
          </p:cNvSpPr>
          <p:nvPr/>
        </p:nvSpPr>
        <p:spPr bwMode="auto">
          <a:xfrm>
            <a:off x="3638550" y="3841750"/>
            <a:ext cx="3514725" cy="254000"/>
          </a:xfrm>
          <a:custGeom>
            <a:avLst/>
            <a:gdLst>
              <a:gd name="T0" fmla="*/ 2147483646 w 2214"/>
              <a:gd name="T1" fmla="*/ 2147483646 h 160"/>
              <a:gd name="T2" fmla="*/ 2147483646 w 2214"/>
              <a:gd name="T3" fmla="*/ 0 h 160"/>
              <a:gd name="T4" fmla="*/ 2147483646 w 2214"/>
              <a:gd name="T5" fmla="*/ 0 h 160"/>
              <a:gd name="T6" fmla="*/ 0 w 2214"/>
              <a:gd name="T7" fmla="*/ 2147483646 h 160"/>
              <a:gd name="T8" fmla="*/ 2147483646 w 2214"/>
              <a:gd name="T9" fmla="*/ 2147483646 h 160"/>
              <a:gd name="T10" fmla="*/ 2147483646 w 2214"/>
              <a:gd name="T11" fmla="*/ 2147483646 h 160"/>
              <a:gd name="T12" fmla="*/ 2147483646 w 2214"/>
              <a:gd name="T13" fmla="*/ 2147483646 h 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14" h="160">
                <a:moveTo>
                  <a:pt x="2214" y="82"/>
                </a:moveTo>
                <a:lnTo>
                  <a:pt x="2172" y="0"/>
                </a:lnTo>
                <a:lnTo>
                  <a:pt x="46" y="0"/>
                </a:lnTo>
                <a:lnTo>
                  <a:pt x="0" y="76"/>
                </a:lnTo>
                <a:lnTo>
                  <a:pt x="46" y="160"/>
                </a:lnTo>
                <a:lnTo>
                  <a:pt x="2172" y="160"/>
                </a:lnTo>
                <a:lnTo>
                  <a:pt x="2214" y="82"/>
                </a:lnTo>
                <a:close/>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9" name="Freeform 42"/>
          <p:cNvSpPr>
            <a:spLocks/>
          </p:cNvSpPr>
          <p:nvPr/>
        </p:nvSpPr>
        <p:spPr bwMode="auto">
          <a:xfrm>
            <a:off x="7153275" y="3844925"/>
            <a:ext cx="673100" cy="254000"/>
          </a:xfrm>
          <a:custGeom>
            <a:avLst/>
            <a:gdLst>
              <a:gd name="T0" fmla="*/ 2147483646 w 424"/>
              <a:gd name="T1" fmla="*/ 0 h 160"/>
              <a:gd name="T2" fmla="*/ 2147483646 w 424"/>
              <a:gd name="T3" fmla="*/ 2147483646 h 160"/>
              <a:gd name="T4" fmla="*/ 2147483646 w 424"/>
              <a:gd name="T5" fmla="*/ 2147483646 h 160"/>
              <a:gd name="T6" fmla="*/ 0 w 424"/>
              <a:gd name="T7" fmla="*/ 2147483646 h 160"/>
              <a:gd name="T8" fmla="*/ 2147483646 w 424"/>
              <a:gd name="T9" fmla="*/ 2147483646 h 160"/>
              <a:gd name="T10" fmla="*/ 2147483646 w 424"/>
              <a:gd name="T11" fmla="*/ 2147483646 h 160"/>
              <a:gd name="T12" fmla="*/ 2147483646 w 424"/>
              <a:gd name="T13" fmla="*/ 0 h 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4" h="160">
                <a:moveTo>
                  <a:pt x="424" y="0"/>
                </a:moveTo>
                <a:lnTo>
                  <a:pt x="422" y="158"/>
                </a:lnTo>
                <a:lnTo>
                  <a:pt x="42" y="160"/>
                </a:lnTo>
                <a:lnTo>
                  <a:pt x="0" y="80"/>
                </a:lnTo>
                <a:lnTo>
                  <a:pt x="38" y="2"/>
                </a:lnTo>
                <a:lnTo>
                  <a:pt x="420" y="2"/>
                </a:lnTo>
                <a:lnTo>
                  <a:pt x="424"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0" name="Freeform 43"/>
          <p:cNvSpPr>
            <a:spLocks/>
          </p:cNvSpPr>
          <p:nvPr/>
        </p:nvSpPr>
        <p:spPr bwMode="auto">
          <a:xfrm>
            <a:off x="7153275" y="3844925"/>
            <a:ext cx="673100" cy="254000"/>
          </a:xfrm>
          <a:custGeom>
            <a:avLst/>
            <a:gdLst>
              <a:gd name="T0" fmla="*/ 2147483646 w 424"/>
              <a:gd name="T1" fmla="*/ 0 h 160"/>
              <a:gd name="T2" fmla="*/ 2147483646 w 424"/>
              <a:gd name="T3" fmla="*/ 2147483646 h 160"/>
              <a:gd name="T4" fmla="*/ 2147483646 w 424"/>
              <a:gd name="T5" fmla="*/ 2147483646 h 160"/>
              <a:gd name="T6" fmla="*/ 0 w 424"/>
              <a:gd name="T7" fmla="*/ 2147483646 h 160"/>
              <a:gd name="T8" fmla="*/ 2147483646 w 424"/>
              <a:gd name="T9" fmla="*/ 2147483646 h 160"/>
              <a:gd name="T10" fmla="*/ 2147483646 w 424"/>
              <a:gd name="T11" fmla="*/ 2147483646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4" h="160">
                <a:moveTo>
                  <a:pt x="424" y="0"/>
                </a:moveTo>
                <a:lnTo>
                  <a:pt x="422" y="158"/>
                </a:lnTo>
                <a:lnTo>
                  <a:pt x="42" y="160"/>
                </a:lnTo>
                <a:lnTo>
                  <a:pt x="0" y="80"/>
                </a:lnTo>
                <a:lnTo>
                  <a:pt x="38" y="2"/>
                </a:lnTo>
                <a:lnTo>
                  <a:pt x="420" y="2"/>
                </a:lnTo>
              </a:path>
            </a:pathLst>
          </a:custGeom>
          <a:solidFill>
            <a:srgbClr val="00CCFF"/>
          </a:solidFill>
          <a:ln w="9525" cap="flat">
            <a:solidFill>
              <a:srgbClr val="000000"/>
            </a:solidFill>
            <a:prstDash val="solid"/>
            <a:miter lim="800000"/>
            <a:headEnd/>
            <a:tailEnd/>
          </a:ln>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8E762343-EC8E-42F6-A01C-688E3A435733}" type="slidenum">
              <a:rPr lang="en-US" altLang="zh-CN" sz="1600" b="0" u="none" baseline="0"/>
              <a:pPr/>
              <a:t>12</a:t>
            </a:fld>
            <a:endParaRPr lang="en-US" altLang="zh-CN" sz="1600" b="0" u="none" baseline="0"/>
          </a:p>
        </p:txBody>
      </p:sp>
      <p:sp>
        <p:nvSpPr>
          <p:cNvPr id="28675" name="Rectangle 2"/>
          <p:cNvSpPr>
            <a:spLocks noGrp="1" noChangeArrowheads="1"/>
          </p:cNvSpPr>
          <p:nvPr>
            <p:ph type="title"/>
          </p:nvPr>
        </p:nvSpPr>
        <p:spPr/>
        <p:txBody>
          <a:bodyPr/>
          <a:lstStyle/>
          <a:p>
            <a:r>
              <a:rPr lang="en-US" altLang="zh-CN">
                <a:ea typeface="宋体" panose="02010600030101010101" pitchFamily="2" charset="-122"/>
              </a:rPr>
              <a:t>RAM Integrated Circuits</a:t>
            </a:r>
          </a:p>
        </p:txBody>
      </p:sp>
      <p:sp>
        <p:nvSpPr>
          <p:cNvPr id="28676" name="Rectangle 3"/>
          <p:cNvSpPr>
            <a:spLocks noGrp="1" noChangeArrowheads="1"/>
          </p:cNvSpPr>
          <p:nvPr>
            <p:ph type="body" idx="1"/>
          </p:nvPr>
        </p:nvSpPr>
        <p:spPr/>
        <p:txBody>
          <a:bodyPr/>
          <a:lstStyle/>
          <a:p>
            <a:pPr marL="342900" indent="-342900"/>
            <a:r>
              <a:rPr lang="en-US" altLang="zh-CN" sz="2800" dirty="0">
                <a:ea typeface="宋体" panose="02010600030101010101" pitchFamily="2" charset="-122"/>
              </a:rPr>
              <a:t>Types of random access memory </a:t>
            </a:r>
          </a:p>
          <a:p>
            <a:pPr marL="742950" lvl="1" indent="-285750"/>
            <a:r>
              <a:rPr lang="en-US" altLang="zh-CN" sz="2400" i="1" dirty="0">
                <a:ea typeface="宋体" panose="02010600030101010101" pitchFamily="2" charset="-122"/>
              </a:rPr>
              <a:t>Static</a:t>
            </a:r>
            <a:r>
              <a:rPr lang="en-US" altLang="zh-CN" sz="2400" dirty="0">
                <a:ea typeface="宋体" panose="02010600030101010101" pitchFamily="2" charset="-122"/>
              </a:rPr>
              <a:t> – information stored in latches</a:t>
            </a:r>
          </a:p>
          <a:p>
            <a:pPr marL="742950" lvl="1" indent="-285750"/>
            <a:r>
              <a:rPr lang="en-US" altLang="zh-CN" sz="2400" i="1" dirty="0">
                <a:ea typeface="宋体" panose="02010600030101010101" pitchFamily="2" charset="-122"/>
              </a:rPr>
              <a:t>Dynamic</a:t>
            </a:r>
            <a:r>
              <a:rPr lang="en-US" altLang="zh-CN" sz="2400" dirty="0">
                <a:ea typeface="宋体" panose="02010600030101010101" pitchFamily="2" charset="-122"/>
              </a:rPr>
              <a:t> – information stored as electrical charges on capacitors</a:t>
            </a:r>
          </a:p>
          <a:p>
            <a:pPr lvl="2"/>
            <a:r>
              <a:rPr lang="en-US" altLang="zh-CN" sz="2000" dirty="0">
                <a:ea typeface="宋体" panose="02010600030101010101" pitchFamily="2" charset="-122"/>
              </a:rPr>
              <a:t>Charge “leaks” off </a:t>
            </a:r>
          </a:p>
          <a:p>
            <a:pPr lvl="2"/>
            <a:r>
              <a:rPr lang="en-US" altLang="zh-CN" sz="2000" dirty="0">
                <a:ea typeface="宋体" panose="02010600030101010101" pitchFamily="2" charset="-122"/>
              </a:rPr>
              <a:t>Periodic </a:t>
            </a:r>
            <a:r>
              <a:rPr lang="en-US" altLang="zh-CN" sz="2000" i="1" dirty="0">
                <a:ea typeface="宋体" panose="02010600030101010101" pitchFamily="2" charset="-122"/>
              </a:rPr>
              <a:t>refresh</a:t>
            </a:r>
            <a:r>
              <a:rPr lang="en-US" altLang="zh-CN" sz="2000" dirty="0">
                <a:ea typeface="宋体" panose="02010600030101010101" pitchFamily="2" charset="-122"/>
              </a:rPr>
              <a:t>  of charge required</a:t>
            </a:r>
          </a:p>
          <a:p>
            <a:pPr marL="342900" indent="-342900"/>
            <a:r>
              <a:rPr lang="en-US" altLang="zh-CN" sz="2800" dirty="0">
                <a:ea typeface="宋体" panose="02010600030101010101" pitchFamily="2" charset="-122"/>
              </a:rPr>
              <a:t>Dependence on Power Supply </a:t>
            </a:r>
          </a:p>
          <a:p>
            <a:pPr marL="742950" lvl="1" indent="-285750"/>
            <a:r>
              <a:rPr lang="en-US" altLang="zh-CN" sz="2400" i="1" dirty="0">
                <a:ea typeface="宋体" panose="02010600030101010101" pitchFamily="2" charset="-122"/>
              </a:rPr>
              <a:t>Volatile</a:t>
            </a:r>
            <a:r>
              <a:rPr lang="en-US" altLang="zh-CN" sz="2400" dirty="0">
                <a:ea typeface="宋体" panose="02010600030101010101" pitchFamily="2" charset="-122"/>
              </a:rPr>
              <a:t> – loses stored information when power turned off</a:t>
            </a:r>
          </a:p>
          <a:p>
            <a:pPr marL="742950" lvl="1" indent="-285750"/>
            <a:r>
              <a:rPr lang="en-US" altLang="zh-CN" sz="2400" i="1" dirty="0">
                <a:ea typeface="宋体" panose="02010600030101010101" pitchFamily="2" charset="-122"/>
              </a:rPr>
              <a:t>Non-volatile</a:t>
            </a:r>
            <a:r>
              <a:rPr lang="en-US" altLang="zh-CN" sz="2400" dirty="0">
                <a:ea typeface="宋体" panose="02010600030101010101" pitchFamily="2" charset="-122"/>
              </a:rPr>
              <a:t> – retains information when power turned off</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C7EECCA6-B95E-4321-95A9-700CB7D3FD2B}" type="slidenum">
              <a:rPr lang="en-US" altLang="zh-CN" sz="1600" b="0" u="none" baseline="0"/>
              <a:pPr/>
              <a:t>13</a:t>
            </a:fld>
            <a:endParaRPr lang="en-US" altLang="zh-CN" sz="1600" b="0" u="none" baseline="0"/>
          </a:p>
        </p:txBody>
      </p:sp>
      <p:sp>
        <p:nvSpPr>
          <p:cNvPr id="29699" name="Rectangle 2"/>
          <p:cNvSpPr>
            <a:spLocks noGrp="1" noChangeArrowheads="1"/>
          </p:cNvSpPr>
          <p:nvPr>
            <p:ph type="title"/>
          </p:nvPr>
        </p:nvSpPr>
        <p:spPr/>
        <p:txBody>
          <a:bodyPr/>
          <a:lstStyle/>
          <a:p>
            <a:r>
              <a:rPr lang="en-US" altLang="zh-CN">
                <a:ea typeface="宋体" panose="02010600030101010101" pitchFamily="2" charset="-122"/>
              </a:rPr>
              <a:t>Static RAM </a:t>
            </a:r>
            <a:r>
              <a:rPr lang="zh-CN" altLang="en-US">
                <a:ea typeface="宋体" panose="02010600030101010101" pitchFamily="2" charset="-122"/>
              </a:rPr>
              <a:t>－</a:t>
            </a:r>
            <a:r>
              <a:rPr lang="en-US" altLang="zh-CN">
                <a:ea typeface="宋体" panose="02010600030101010101" pitchFamily="2" charset="-122"/>
              </a:rPr>
              <a:t> Cell</a:t>
            </a:r>
          </a:p>
        </p:txBody>
      </p:sp>
      <p:sp>
        <p:nvSpPr>
          <p:cNvPr id="29700" name="Rectangle 3"/>
          <p:cNvSpPr>
            <a:spLocks noGrp="1" noChangeArrowheads="1"/>
          </p:cNvSpPr>
          <p:nvPr>
            <p:ph type="body" idx="1"/>
          </p:nvPr>
        </p:nvSpPr>
        <p:spPr>
          <a:xfrm>
            <a:off x="490538" y="1212850"/>
            <a:ext cx="8653462" cy="5027613"/>
          </a:xfrm>
        </p:spPr>
        <p:txBody>
          <a:bodyPr/>
          <a:lstStyle/>
          <a:p>
            <a:pPr marL="342900" indent="-342900">
              <a:lnSpc>
                <a:spcPct val="90000"/>
              </a:lnSpc>
            </a:pPr>
            <a:r>
              <a:rPr lang="en-US" altLang="zh-CN" sz="2800">
                <a:ea typeface="宋体" panose="02010600030101010101" pitchFamily="2" charset="-122"/>
              </a:rPr>
              <a:t>Array of storage cells used to implement static RAM</a:t>
            </a:r>
          </a:p>
          <a:p>
            <a:pPr marL="342900" indent="-342900">
              <a:lnSpc>
                <a:spcPct val="90000"/>
              </a:lnSpc>
            </a:pPr>
            <a:r>
              <a:rPr lang="en-US" altLang="zh-CN" sz="2800">
                <a:ea typeface="宋体" panose="02010600030101010101" pitchFamily="2" charset="-122"/>
              </a:rPr>
              <a:t>Storage Cell</a:t>
            </a:r>
          </a:p>
          <a:p>
            <a:pPr marL="742950" lvl="1" indent="-285750">
              <a:lnSpc>
                <a:spcPct val="90000"/>
              </a:lnSpc>
            </a:pPr>
            <a:r>
              <a:rPr lang="en-US" altLang="zh-CN" sz="2400">
                <a:ea typeface="宋体" panose="02010600030101010101" pitchFamily="2" charset="-122"/>
              </a:rPr>
              <a:t>SR Latch</a:t>
            </a:r>
          </a:p>
          <a:p>
            <a:pPr marL="742950" lvl="1" indent="-285750">
              <a:lnSpc>
                <a:spcPct val="90000"/>
              </a:lnSpc>
            </a:pPr>
            <a:r>
              <a:rPr lang="en-US" altLang="zh-CN" sz="2400">
                <a:ea typeface="宋体" panose="02010600030101010101" pitchFamily="2" charset="-122"/>
              </a:rPr>
              <a:t>Select input for</a:t>
            </a:r>
            <a:br>
              <a:rPr lang="en-US" altLang="zh-CN" sz="2400">
                <a:ea typeface="宋体" panose="02010600030101010101" pitchFamily="2" charset="-122"/>
              </a:rPr>
            </a:br>
            <a:r>
              <a:rPr lang="en-US" altLang="zh-CN" sz="2400">
                <a:ea typeface="宋体" panose="02010600030101010101" pitchFamily="2" charset="-122"/>
              </a:rPr>
              <a:t>control</a:t>
            </a:r>
          </a:p>
          <a:p>
            <a:pPr marL="742950" lvl="1" indent="-285750">
              <a:lnSpc>
                <a:spcPct val="90000"/>
              </a:lnSpc>
            </a:pPr>
            <a:r>
              <a:rPr lang="en-US" altLang="zh-CN" sz="2400">
                <a:ea typeface="宋体" panose="02010600030101010101" pitchFamily="2" charset="-122"/>
              </a:rPr>
              <a:t>Dual Rail Data</a:t>
            </a:r>
            <a:br>
              <a:rPr lang="en-US" altLang="zh-CN" sz="2400">
                <a:ea typeface="宋体" panose="02010600030101010101" pitchFamily="2" charset="-122"/>
              </a:rPr>
            </a:br>
            <a:r>
              <a:rPr lang="en-US" altLang="zh-CN" sz="2400">
                <a:ea typeface="宋体" panose="02010600030101010101" pitchFamily="2" charset="-122"/>
              </a:rPr>
              <a:t>Inputs B  and </a:t>
            </a:r>
            <a:r>
              <a:rPr lang="en-US" altLang="zh-CN" sz="2400">
                <a:ea typeface="宋体" panose="02010600030101010101" pitchFamily="2" charset="-122"/>
                <a:cs typeface="Times New Roman" panose="02020603050405020304" pitchFamily="18" charset="0"/>
              </a:rPr>
              <a:t>B</a:t>
            </a:r>
          </a:p>
          <a:p>
            <a:pPr marL="742950" lvl="1" indent="-285750">
              <a:lnSpc>
                <a:spcPct val="90000"/>
              </a:lnSpc>
            </a:pPr>
            <a:r>
              <a:rPr lang="en-US" altLang="zh-CN" sz="2400">
                <a:ea typeface="宋体" panose="02010600030101010101" pitchFamily="2" charset="-122"/>
                <a:cs typeface="Times New Roman" panose="02020603050405020304" pitchFamily="18" charset="0"/>
              </a:rPr>
              <a:t>Dual Rail Data</a:t>
            </a:r>
            <a:br>
              <a:rPr lang="en-US" altLang="zh-CN" sz="2400">
                <a:ea typeface="宋体" panose="02010600030101010101" pitchFamily="2" charset="-122"/>
                <a:cs typeface="Times New Roman" panose="02020603050405020304" pitchFamily="18" charset="0"/>
              </a:rPr>
            </a:br>
            <a:r>
              <a:rPr lang="en-US" altLang="zh-CN" sz="2400">
                <a:ea typeface="宋体" panose="02010600030101010101" pitchFamily="2" charset="-122"/>
                <a:cs typeface="Times New Roman" panose="02020603050405020304" pitchFamily="18" charset="0"/>
              </a:rPr>
              <a:t>Outputs C  and C</a:t>
            </a:r>
          </a:p>
          <a:p>
            <a:pPr marL="742950" lvl="1" indent="-285750">
              <a:lnSpc>
                <a:spcPct val="90000"/>
              </a:lnSpc>
              <a:buClr>
                <a:schemeClr val="tx1"/>
              </a:buClr>
              <a:buFont typeface="Wingdings" panose="05000000000000000000" pitchFamily="2" charset="2"/>
              <a:buChar char="§"/>
            </a:pPr>
            <a:endParaRPr lang="en-US" altLang="zh-CN" sz="2400">
              <a:ea typeface="宋体" panose="02010600030101010101" pitchFamily="2" charset="-122"/>
              <a:cs typeface="Times New Roman" panose="02020603050405020304" pitchFamily="18" charset="0"/>
            </a:endParaRPr>
          </a:p>
        </p:txBody>
      </p:sp>
      <p:sp>
        <p:nvSpPr>
          <p:cNvPr id="29701" name="Line 4"/>
          <p:cNvSpPr>
            <a:spLocks noChangeShapeType="1"/>
          </p:cNvSpPr>
          <p:nvPr/>
        </p:nvSpPr>
        <p:spPr bwMode="auto">
          <a:xfrm>
            <a:off x="3187700" y="3657600"/>
            <a:ext cx="165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2" name="Line 5"/>
          <p:cNvSpPr>
            <a:spLocks noChangeShapeType="1"/>
          </p:cNvSpPr>
          <p:nvPr/>
        </p:nvSpPr>
        <p:spPr bwMode="auto">
          <a:xfrm>
            <a:off x="3454400" y="4394200"/>
            <a:ext cx="165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3" name="Freeform 7"/>
          <p:cNvSpPr>
            <a:spLocks/>
          </p:cNvSpPr>
          <p:nvPr/>
        </p:nvSpPr>
        <p:spPr bwMode="auto">
          <a:xfrm>
            <a:off x="4224338" y="2232025"/>
            <a:ext cx="3887787" cy="2373313"/>
          </a:xfrm>
          <a:custGeom>
            <a:avLst/>
            <a:gdLst>
              <a:gd name="T0" fmla="*/ 0 w 2449"/>
              <a:gd name="T1" fmla="*/ 0 h 1495"/>
              <a:gd name="T2" fmla="*/ 2147483646 w 2449"/>
              <a:gd name="T3" fmla="*/ 0 h 1495"/>
              <a:gd name="T4" fmla="*/ 2147483646 w 2449"/>
              <a:gd name="T5" fmla="*/ 2147483646 h 1495"/>
              <a:gd name="T6" fmla="*/ 0 w 2449"/>
              <a:gd name="T7" fmla="*/ 2147483646 h 1495"/>
              <a:gd name="T8" fmla="*/ 0 w 2449"/>
              <a:gd name="T9" fmla="*/ 0 h 1495"/>
              <a:gd name="T10" fmla="*/ 0 w 2449"/>
              <a:gd name="T11" fmla="*/ 0 h 14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49" h="1495">
                <a:moveTo>
                  <a:pt x="0" y="0"/>
                </a:moveTo>
                <a:lnTo>
                  <a:pt x="2449" y="0"/>
                </a:lnTo>
                <a:lnTo>
                  <a:pt x="2449" y="1495"/>
                </a:lnTo>
                <a:lnTo>
                  <a:pt x="0" y="1495"/>
                </a:lnTo>
                <a:lnTo>
                  <a:pt x="0" y="0"/>
                </a:lnTo>
                <a:close/>
              </a:path>
            </a:pathLst>
          </a:custGeom>
          <a:solidFill>
            <a:srgbClr val="00CCFF"/>
          </a:solidFill>
          <a:ln w="9525">
            <a:solidFill>
              <a:schemeClr val="hlink"/>
            </a:solidFill>
            <a:round/>
            <a:headEnd/>
            <a:tailEnd/>
          </a:ln>
        </p:spPr>
        <p:txBody>
          <a:bodyPr/>
          <a:lstStyle/>
          <a:p>
            <a:endParaRPr lang="zh-CN" altLang="en-US"/>
          </a:p>
        </p:txBody>
      </p:sp>
      <p:sp>
        <p:nvSpPr>
          <p:cNvPr id="29704" name="Line 8"/>
          <p:cNvSpPr>
            <a:spLocks noChangeShapeType="1"/>
          </p:cNvSpPr>
          <p:nvPr/>
        </p:nvSpPr>
        <p:spPr bwMode="auto">
          <a:xfrm>
            <a:off x="7962900" y="3057525"/>
            <a:ext cx="719138" cy="1588"/>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5" name="Line 9"/>
          <p:cNvSpPr>
            <a:spLocks noChangeShapeType="1"/>
          </p:cNvSpPr>
          <p:nvPr/>
        </p:nvSpPr>
        <p:spPr bwMode="auto">
          <a:xfrm>
            <a:off x="7959725" y="3927475"/>
            <a:ext cx="712788" cy="1588"/>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Line 10"/>
          <p:cNvSpPr>
            <a:spLocks noChangeShapeType="1"/>
          </p:cNvSpPr>
          <p:nvPr/>
        </p:nvSpPr>
        <p:spPr bwMode="auto">
          <a:xfrm>
            <a:off x="6848475" y="4076700"/>
            <a:ext cx="596900" cy="1588"/>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7" name="Rectangle 11"/>
          <p:cNvSpPr>
            <a:spLocks noChangeArrowheads="1"/>
          </p:cNvSpPr>
          <p:nvPr/>
        </p:nvSpPr>
        <p:spPr bwMode="auto">
          <a:xfrm>
            <a:off x="5146675" y="1812925"/>
            <a:ext cx="509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u="none" baseline="0">
                <a:solidFill>
                  <a:srgbClr val="000000"/>
                </a:solidFill>
                <a:ea typeface="宋体" panose="02010600030101010101" pitchFamily="2" charset="-122"/>
              </a:rPr>
              <a:t>Select</a:t>
            </a:r>
            <a:endParaRPr lang="en-US" altLang="zh-CN" sz="3200">
              <a:ea typeface="宋体" panose="02010600030101010101" pitchFamily="2" charset="-122"/>
            </a:endParaRPr>
          </a:p>
        </p:txBody>
      </p:sp>
      <p:sp>
        <p:nvSpPr>
          <p:cNvPr id="29708" name="Line 12"/>
          <p:cNvSpPr>
            <a:spLocks noChangeShapeType="1"/>
          </p:cNvSpPr>
          <p:nvPr/>
        </p:nvSpPr>
        <p:spPr bwMode="auto">
          <a:xfrm>
            <a:off x="5222875" y="4079875"/>
            <a:ext cx="488950" cy="1588"/>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13"/>
          <p:cNvSpPr>
            <a:spLocks noChangeShapeType="1"/>
          </p:cNvSpPr>
          <p:nvPr/>
        </p:nvSpPr>
        <p:spPr bwMode="auto">
          <a:xfrm>
            <a:off x="5222875" y="3194050"/>
            <a:ext cx="488950" cy="1588"/>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14"/>
          <p:cNvSpPr>
            <a:spLocks noChangeShapeType="1"/>
          </p:cNvSpPr>
          <p:nvPr/>
        </p:nvSpPr>
        <p:spPr bwMode="auto">
          <a:xfrm>
            <a:off x="6781800" y="3194050"/>
            <a:ext cx="663575" cy="1588"/>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15"/>
          <p:cNvSpPr>
            <a:spLocks noChangeShapeType="1"/>
          </p:cNvSpPr>
          <p:nvPr/>
        </p:nvSpPr>
        <p:spPr bwMode="auto">
          <a:xfrm flipH="1">
            <a:off x="3975100" y="3054350"/>
            <a:ext cx="731838" cy="1588"/>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16"/>
          <p:cNvSpPr>
            <a:spLocks noChangeShapeType="1"/>
          </p:cNvSpPr>
          <p:nvPr/>
        </p:nvSpPr>
        <p:spPr bwMode="auto">
          <a:xfrm flipH="1">
            <a:off x="3975100" y="4217988"/>
            <a:ext cx="731838"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3" name="Freeform 17"/>
          <p:cNvSpPr>
            <a:spLocks/>
          </p:cNvSpPr>
          <p:nvPr/>
        </p:nvSpPr>
        <p:spPr bwMode="auto">
          <a:xfrm>
            <a:off x="4379913" y="3335338"/>
            <a:ext cx="328612" cy="604837"/>
          </a:xfrm>
          <a:custGeom>
            <a:avLst/>
            <a:gdLst>
              <a:gd name="T0" fmla="*/ 2147483646 w 207"/>
              <a:gd name="T1" fmla="*/ 0 h 381"/>
              <a:gd name="T2" fmla="*/ 0 w 207"/>
              <a:gd name="T3" fmla="*/ 0 h 381"/>
              <a:gd name="T4" fmla="*/ 0 w 207"/>
              <a:gd name="T5" fmla="*/ 2147483646 h 381"/>
              <a:gd name="T6" fmla="*/ 2147483646 w 207"/>
              <a:gd name="T7" fmla="*/ 2147483646 h 3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 h="381">
                <a:moveTo>
                  <a:pt x="207" y="0"/>
                </a:moveTo>
                <a:lnTo>
                  <a:pt x="0" y="0"/>
                </a:lnTo>
                <a:lnTo>
                  <a:pt x="0" y="381"/>
                </a:lnTo>
                <a:lnTo>
                  <a:pt x="206" y="381"/>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14" name="Freeform 18"/>
          <p:cNvSpPr>
            <a:spLocks/>
          </p:cNvSpPr>
          <p:nvPr/>
        </p:nvSpPr>
        <p:spPr bwMode="auto">
          <a:xfrm>
            <a:off x="4379913" y="2038350"/>
            <a:ext cx="1076325" cy="1603375"/>
          </a:xfrm>
          <a:custGeom>
            <a:avLst/>
            <a:gdLst>
              <a:gd name="T0" fmla="*/ 0 w 678"/>
              <a:gd name="T1" fmla="*/ 2147483646 h 1010"/>
              <a:gd name="T2" fmla="*/ 2147483646 w 678"/>
              <a:gd name="T3" fmla="*/ 2147483646 h 1010"/>
              <a:gd name="T4" fmla="*/ 2147483646 w 678"/>
              <a:gd name="T5" fmla="*/ 0 h 1010"/>
              <a:gd name="T6" fmla="*/ 0 60000 65536"/>
              <a:gd name="T7" fmla="*/ 0 60000 65536"/>
              <a:gd name="T8" fmla="*/ 0 60000 65536"/>
            </a:gdLst>
            <a:ahLst/>
            <a:cxnLst>
              <a:cxn ang="T6">
                <a:pos x="T0" y="T1"/>
              </a:cxn>
              <a:cxn ang="T7">
                <a:pos x="T2" y="T3"/>
              </a:cxn>
              <a:cxn ang="T8">
                <a:pos x="T4" y="T5"/>
              </a:cxn>
            </a:cxnLst>
            <a:rect l="0" t="0" r="r" b="b"/>
            <a:pathLst>
              <a:path w="678" h="1010">
                <a:moveTo>
                  <a:pt x="0" y="1010"/>
                </a:moveTo>
                <a:lnTo>
                  <a:pt x="678" y="1010"/>
                </a:lnTo>
                <a:lnTo>
                  <a:pt x="678" y="0"/>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15" name="Freeform 19"/>
          <p:cNvSpPr>
            <a:spLocks/>
          </p:cNvSpPr>
          <p:nvPr/>
        </p:nvSpPr>
        <p:spPr bwMode="auto">
          <a:xfrm>
            <a:off x="5456238" y="2482850"/>
            <a:ext cx="1989137" cy="1316038"/>
          </a:xfrm>
          <a:custGeom>
            <a:avLst/>
            <a:gdLst>
              <a:gd name="T0" fmla="*/ 0 w 1253"/>
              <a:gd name="T1" fmla="*/ 0 h 829"/>
              <a:gd name="T2" fmla="*/ 2147483646 w 1253"/>
              <a:gd name="T3" fmla="*/ 0 h 829"/>
              <a:gd name="T4" fmla="*/ 2147483646 w 1253"/>
              <a:gd name="T5" fmla="*/ 2147483646 h 829"/>
              <a:gd name="T6" fmla="*/ 2147483646 w 1253"/>
              <a:gd name="T7" fmla="*/ 2147483646 h 8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3" h="829">
                <a:moveTo>
                  <a:pt x="0" y="0"/>
                </a:moveTo>
                <a:lnTo>
                  <a:pt x="1002" y="0"/>
                </a:lnTo>
                <a:lnTo>
                  <a:pt x="1002" y="829"/>
                </a:lnTo>
                <a:lnTo>
                  <a:pt x="1253" y="829"/>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16" name="Line 20"/>
          <p:cNvSpPr>
            <a:spLocks noChangeShapeType="1"/>
          </p:cNvSpPr>
          <p:nvPr/>
        </p:nvSpPr>
        <p:spPr bwMode="auto">
          <a:xfrm flipH="1">
            <a:off x="7043738" y="2913063"/>
            <a:ext cx="406400"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7" name="Rectangle 21"/>
          <p:cNvSpPr>
            <a:spLocks noChangeArrowheads="1"/>
          </p:cNvSpPr>
          <p:nvPr/>
        </p:nvSpPr>
        <p:spPr bwMode="auto">
          <a:xfrm>
            <a:off x="3779838" y="2933700"/>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u="none" baseline="0">
                <a:solidFill>
                  <a:srgbClr val="000000"/>
                </a:solidFill>
                <a:ea typeface="宋体" panose="02010600030101010101" pitchFamily="2" charset="-122"/>
              </a:rPr>
              <a:t>B</a:t>
            </a:r>
            <a:endParaRPr lang="en-US" altLang="zh-CN" sz="3200">
              <a:ea typeface="宋体" panose="02010600030101010101" pitchFamily="2" charset="-122"/>
            </a:endParaRPr>
          </a:p>
        </p:txBody>
      </p:sp>
      <p:sp>
        <p:nvSpPr>
          <p:cNvPr id="29718" name="Rectangle 22"/>
          <p:cNvSpPr>
            <a:spLocks noChangeArrowheads="1"/>
          </p:cNvSpPr>
          <p:nvPr/>
        </p:nvSpPr>
        <p:spPr bwMode="auto">
          <a:xfrm>
            <a:off x="7115175" y="4295775"/>
            <a:ext cx="830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u="none" baseline="0">
                <a:solidFill>
                  <a:srgbClr val="3333FF"/>
                </a:solidFill>
                <a:ea typeface="宋体" panose="02010600030101010101" pitchFamily="2" charset="-122"/>
              </a:rPr>
              <a:t>RAM cell</a:t>
            </a:r>
            <a:endParaRPr lang="en-US" altLang="zh-CN" sz="3200">
              <a:solidFill>
                <a:srgbClr val="3333FF"/>
              </a:solidFill>
              <a:ea typeface="宋体" panose="02010600030101010101" pitchFamily="2" charset="-122"/>
            </a:endParaRPr>
          </a:p>
        </p:txBody>
      </p:sp>
      <p:sp>
        <p:nvSpPr>
          <p:cNvPr id="29719" name="Rectangle 23"/>
          <p:cNvSpPr>
            <a:spLocks noChangeArrowheads="1"/>
          </p:cNvSpPr>
          <p:nvPr/>
        </p:nvSpPr>
        <p:spPr bwMode="auto">
          <a:xfrm>
            <a:off x="8721725" y="2935288"/>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u="none" baseline="0">
                <a:solidFill>
                  <a:srgbClr val="000000"/>
                </a:solidFill>
                <a:ea typeface="宋体" panose="02010600030101010101" pitchFamily="2" charset="-122"/>
              </a:rPr>
              <a:t>C</a:t>
            </a:r>
            <a:endParaRPr lang="en-US" altLang="zh-CN" sz="3200">
              <a:ea typeface="宋体" panose="02010600030101010101" pitchFamily="2" charset="-122"/>
            </a:endParaRPr>
          </a:p>
        </p:txBody>
      </p:sp>
      <p:sp>
        <p:nvSpPr>
          <p:cNvPr id="29720" name="Rectangle 24"/>
          <p:cNvSpPr>
            <a:spLocks noChangeArrowheads="1"/>
          </p:cNvSpPr>
          <p:nvPr/>
        </p:nvSpPr>
        <p:spPr bwMode="auto">
          <a:xfrm>
            <a:off x="8724900" y="3808413"/>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u="none" baseline="0">
                <a:solidFill>
                  <a:srgbClr val="000000"/>
                </a:solidFill>
                <a:ea typeface="宋体" panose="02010600030101010101" pitchFamily="2" charset="-122"/>
              </a:rPr>
              <a:t>C</a:t>
            </a:r>
            <a:endParaRPr lang="en-US" altLang="zh-CN" sz="3200">
              <a:ea typeface="宋体" panose="02010600030101010101" pitchFamily="2" charset="-122"/>
            </a:endParaRPr>
          </a:p>
        </p:txBody>
      </p:sp>
      <p:sp>
        <p:nvSpPr>
          <p:cNvPr id="29721" name="Line 25"/>
          <p:cNvSpPr>
            <a:spLocks noChangeShapeType="1"/>
          </p:cNvSpPr>
          <p:nvPr/>
        </p:nvSpPr>
        <p:spPr bwMode="auto">
          <a:xfrm>
            <a:off x="8721725" y="3821113"/>
            <a:ext cx="155575"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Rectangle 26"/>
          <p:cNvSpPr>
            <a:spLocks noChangeArrowheads="1"/>
          </p:cNvSpPr>
          <p:nvPr/>
        </p:nvSpPr>
        <p:spPr bwMode="auto">
          <a:xfrm>
            <a:off x="3771900" y="4100513"/>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u="none" baseline="0">
                <a:solidFill>
                  <a:srgbClr val="000000"/>
                </a:solidFill>
                <a:ea typeface="宋体" panose="02010600030101010101" pitchFamily="2" charset="-122"/>
              </a:rPr>
              <a:t>B</a:t>
            </a:r>
            <a:endParaRPr lang="en-US" altLang="zh-CN" sz="3200">
              <a:ea typeface="宋体" panose="02010600030101010101" pitchFamily="2" charset="-122"/>
            </a:endParaRPr>
          </a:p>
        </p:txBody>
      </p:sp>
      <p:sp>
        <p:nvSpPr>
          <p:cNvPr id="29723" name="Line 27"/>
          <p:cNvSpPr>
            <a:spLocks noChangeShapeType="1"/>
          </p:cNvSpPr>
          <p:nvPr/>
        </p:nvSpPr>
        <p:spPr bwMode="auto">
          <a:xfrm>
            <a:off x="3768725" y="4114800"/>
            <a:ext cx="155575" cy="1588"/>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Freeform 28"/>
          <p:cNvSpPr>
            <a:spLocks/>
          </p:cNvSpPr>
          <p:nvPr/>
        </p:nvSpPr>
        <p:spPr bwMode="auto">
          <a:xfrm>
            <a:off x="7445375" y="2838450"/>
            <a:ext cx="517525" cy="430213"/>
          </a:xfrm>
          <a:custGeom>
            <a:avLst/>
            <a:gdLst>
              <a:gd name="T0" fmla="*/ 0 w 248"/>
              <a:gd name="T1" fmla="*/ 0 h 207"/>
              <a:gd name="T2" fmla="*/ 0 w 248"/>
              <a:gd name="T3" fmla="*/ 2147483646 h 207"/>
              <a:gd name="T4" fmla="*/ 2147483646 w 248"/>
              <a:gd name="T5" fmla="*/ 2147483646 h 207"/>
              <a:gd name="T6" fmla="*/ 2147483646 w 248"/>
              <a:gd name="T7" fmla="*/ 2147483646 h 207"/>
              <a:gd name="T8" fmla="*/ 2147483646 w 248"/>
              <a:gd name="T9" fmla="*/ 0 h 207"/>
              <a:gd name="T10" fmla="*/ 0 w 248"/>
              <a:gd name="T11" fmla="*/ 0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8" h="207">
                <a:moveTo>
                  <a:pt x="0" y="0"/>
                </a:moveTo>
                <a:cubicBezTo>
                  <a:pt x="0" y="207"/>
                  <a:pt x="0" y="207"/>
                  <a:pt x="0" y="207"/>
                </a:cubicBezTo>
                <a:cubicBezTo>
                  <a:pt x="143" y="207"/>
                  <a:pt x="143" y="207"/>
                  <a:pt x="143" y="207"/>
                </a:cubicBezTo>
                <a:cubicBezTo>
                  <a:pt x="200" y="207"/>
                  <a:pt x="248" y="161"/>
                  <a:pt x="248" y="105"/>
                </a:cubicBezTo>
                <a:cubicBezTo>
                  <a:pt x="248" y="48"/>
                  <a:pt x="202" y="1"/>
                  <a:pt x="146" y="0"/>
                </a:cubicBezTo>
                <a:cubicBezTo>
                  <a:pt x="0" y="0"/>
                  <a:pt x="0" y="0"/>
                  <a:pt x="0" y="0"/>
                </a:cubicBezTo>
                <a:close/>
              </a:path>
            </a:pathLst>
          </a:custGeom>
          <a:solidFill>
            <a:srgbClr val="FFFFFF"/>
          </a:solidFill>
          <a:ln w="25400" cap="flat">
            <a:solidFill>
              <a:srgbClr val="000000"/>
            </a:solidFill>
            <a:prstDash val="solid"/>
            <a:miter lim="800000"/>
            <a:headEnd/>
            <a:tailEnd/>
          </a:ln>
        </p:spPr>
        <p:txBody>
          <a:bodyPr/>
          <a:lstStyle/>
          <a:p>
            <a:endParaRPr lang="zh-CN" altLang="en-US"/>
          </a:p>
        </p:txBody>
      </p:sp>
      <p:sp>
        <p:nvSpPr>
          <p:cNvPr id="29725" name="Freeform 29"/>
          <p:cNvSpPr>
            <a:spLocks/>
          </p:cNvSpPr>
          <p:nvPr/>
        </p:nvSpPr>
        <p:spPr bwMode="auto">
          <a:xfrm>
            <a:off x="4706938" y="2979738"/>
            <a:ext cx="515937" cy="431800"/>
          </a:xfrm>
          <a:custGeom>
            <a:avLst/>
            <a:gdLst>
              <a:gd name="T0" fmla="*/ 0 w 248"/>
              <a:gd name="T1" fmla="*/ 0 h 207"/>
              <a:gd name="T2" fmla="*/ 0 w 248"/>
              <a:gd name="T3" fmla="*/ 2147483646 h 207"/>
              <a:gd name="T4" fmla="*/ 2147483646 w 248"/>
              <a:gd name="T5" fmla="*/ 2147483646 h 207"/>
              <a:gd name="T6" fmla="*/ 2147483646 w 248"/>
              <a:gd name="T7" fmla="*/ 2147483646 h 207"/>
              <a:gd name="T8" fmla="*/ 2147483646 w 248"/>
              <a:gd name="T9" fmla="*/ 0 h 207"/>
              <a:gd name="T10" fmla="*/ 0 w 248"/>
              <a:gd name="T11" fmla="*/ 0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8" h="207">
                <a:moveTo>
                  <a:pt x="0" y="0"/>
                </a:moveTo>
                <a:cubicBezTo>
                  <a:pt x="0" y="207"/>
                  <a:pt x="0" y="207"/>
                  <a:pt x="0" y="207"/>
                </a:cubicBezTo>
                <a:cubicBezTo>
                  <a:pt x="143" y="206"/>
                  <a:pt x="143" y="206"/>
                  <a:pt x="143" y="206"/>
                </a:cubicBezTo>
                <a:cubicBezTo>
                  <a:pt x="200" y="206"/>
                  <a:pt x="248" y="161"/>
                  <a:pt x="248" y="104"/>
                </a:cubicBezTo>
                <a:cubicBezTo>
                  <a:pt x="248" y="48"/>
                  <a:pt x="202" y="1"/>
                  <a:pt x="146" y="0"/>
                </a:cubicBezTo>
                <a:cubicBezTo>
                  <a:pt x="0" y="0"/>
                  <a:pt x="0" y="0"/>
                  <a:pt x="0" y="0"/>
                </a:cubicBezTo>
                <a:close/>
              </a:path>
            </a:pathLst>
          </a:custGeom>
          <a:solidFill>
            <a:srgbClr val="FFFFFF"/>
          </a:solidFill>
          <a:ln w="25400" cap="flat">
            <a:solidFill>
              <a:srgbClr val="000000"/>
            </a:solidFill>
            <a:prstDash val="solid"/>
            <a:miter lim="800000"/>
            <a:headEnd/>
            <a:tailEnd/>
          </a:ln>
        </p:spPr>
        <p:txBody>
          <a:bodyPr/>
          <a:lstStyle/>
          <a:p>
            <a:endParaRPr lang="zh-CN" altLang="en-US"/>
          </a:p>
        </p:txBody>
      </p:sp>
      <p:sp>
        <p:nvSpPr>
          <p:cNvPr id="29726" name="Freeform 30"/>
          <p:cNvSpPr>
            <a:spLocks/>
          </p:cNvSpPr>
          <p:nvPr/>
        </p:nvSpPr>
        <p:spPr bwMode="auto">
          <a:xfrm>
            <a:off x="4706938" y="3865563"/>
            <a:ext cx="515937" cy="428625"/>
          </a:xfrm>
          <a:custGeom>
            <a:avLst/>
            <a:gdLst>
              <a:gd name="T0" fmla="*/ 0 w 248"/>
              <a:gd name="T1" fmla="*/ 0 h 206"/>
              <a:gd name="T2" fmla="*/ 0 w 248"/>
              <a:gd name="T3" fmla="*/ 2147483646 h 206"/>
              <a:gd name="T4" fmla="*/ 2147483646 w 248"/>
              <a:gd name="T5" fmla="*/ 2147483646 h 206"/>
              <a:gd name="T6" fmla="*/ 2147483646 w 248"/>
              <a:gd name="T7" fmla="*/ 2147483646 h 206"/>
              <a:gd name="T8" fmla="*/ 2147483646 w 248"/>
              <a:gd name="T9" fmla="*/ 0 h 206"/>
              <a:gd name="T10" fmla="*/ 0 w 248"/>
              <a:gd name="T11" fmla="*/ 0 h 2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8" h="206">
                <a:moveTo>
                  <a:pt x="0" y="0"/>
                </a:moveTo>
                <a:cubicBezTo>
                  <a:pt x="0" y="206"/>
                  <a:pt x="0" y="206"/>
                  <a:pt x="0" y="206"/>
                </a:cubicBezTo>
                <a:cubicBezTo>
                  <a:pt x="143" y="206"/>
                  <a:pt x="143" y="206"/>
                  <a:pt x="143" y="206"/>
                </a:cubicBezTo>
                <a:cubicBezTo>
                  <a:pt x="200" y="206"/>
                  <a:pt x="248" y="161"/>
                  <a:pt x="248" y="104"/>
                </a:cubicBezTo>
                <a:cubicBezTo>
                  <a:pt x="248" y="47"/>
                  <a:pt x="202" y="1"/>
                  <a:pt x="146" y="0"/>
                </a:cubicBezTo>
                <a:cubicBezTo>
                  <a:pt x="0" y="0"/>
                  <a:pt x="0" y="0"/>
                  <a:pt x="0" y="0"/>
                </a:cubicBezTo>
                <a:close/>
              </a:path>
            </a:pathLst>
          </a:custGeom>
          <a:solidFill>
            <a:srgbClr val="FFFFFF"/>
          </a:solidFill>
          <a:ln w="25400" cap="flat">
            <a:solidFill>
              <a:srgbClr val="000000"/>
            </a:solidFill>
            <a:prstDash val="solid"/>
            <a:miter lim="800000"/>
            <a:headEnd/>
            <a:tailEnd/>
          </a:ln>
        </p:spPr>
        <p:txBody>
          <a:bodyPr/>
          <a:lstStyle/>
          <a:p>
            <a:endParaRPr lang="zh-CN" altLang="en-US"/>
          </a:p>
        </p:txBody>
      </p:sp>
      <p:sp>
        <p:nvSpPr>
          <p:cNvPr id="29727" name="Freeform 31"/>
          <p:cNvSpPr>
            <a:spLocks/>
          </p:cNvSpPr>
          <p:nvPr/>
        </p:nvSpPr>
        <p:spPr bwMode="auto">
          <a:xfrm>
            <a:off x="7445375" y="3722688"/>
            <a:ext cx="517525" cy="431800"/>
          </a:xfrm>
          <a:custGeom>
            <a:avLst/>
            <a:gdLst>
              <a:gd name="T0" fmla="*/ 0 w 248"/>
              <a:gd name="T1" fmla="*/ 0 h 207"/>
              <a:gd name="T2" fmla="*/ 0 w 248"/>
              <a:gd name="T3" fmla="*/ 2147483646 h 207"/>
              <a:gd name="T4" fmla="*/ 2147483646 w 248"/>
              <a:gd name="T5" fmla="*/ 2147483646 h 207"/>
              <a:gd name="T6" fmla="*/ 2147483646 w 248"/>
              <a:gd name="T7" fmla="*/ 2147483646 h 207"/>
              <a:gd name="T8" fmla="*/ 2147483646 w 248"/>
              <a:gd name="T9" fmla="*/ 0 h 207"/>
              <a:gd name="T10" fmla="*/ 0 w 248"/>
              <a:gd name="T11" fmla="*/ 0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8" h="207">
                <a:moveTo>
                  <a:pt x="0" y="0"/>
                </a:moveTo>
                <a:cubicBezTo>
                  <a:pt x="0" y="207"/>
                  <a:pt x="0" y="207"/>
                  <a:pt x="0" y="207"/>
                </a:cubicBezTo>
                <a:cubicBezTo>
                  <a:pt x="143" y="206"/>
                  <a:pt x="143" y="206"/>
                  <a:pt x="143" y="206"/>
                </a:cubicBezTo>
                <a:cubicBezTo>
                  <a:pt x="200" y="206"/>
                  <a:pt x="248" y="161"/>
                  <a:pt x="248" y="104"/>
                </a:cubicBezTo>
                <a:cubicBezTo>
                  <a:pt x="248" y="47"/>
                  <a:pt x="202" y="1"/>
                  <a:pt x="146" y="0"/>
                </a:cubicBezTo>
                <a:cubicBezTo>
                  <a:pt x="0" y="0"/>
                  <a:pt x="0" y="0"/>
                  <a:pt x="0" y="0"/>
                </a:cubicBezTo>
                <a:close/>
              </a:path>
            </a:pathLst>
          </a:custGeom>
          <a:solidFill>
            <a:srgbClr val="FFFFFF"/>
          </a:solidFill>
          <a:ln w="25400" cap="flat">
            <a:solidFill>
              <a:srgbClr val="000000"/>
            </a:solidFill>
            <a:prstDash val="solid"/>
            <a:miter lim="800000"/>
            <a:headEnd/>
            <a:tailEnd/>
          </a:ln>
        </p:spPr>
        <p:txBody>
          <a:bodyPr/>
          <a:lstStyle/>
          <a:p>
            <a:endParaRPr lang="zh-CN" altLang="en-US"/>
          </a:p>
        </p:txBody>
      </p:sp>
      <p:sp>
        <p:nvSpPr>
          <p:cNvPr id="29728" name="Oval 32"/>
          <p:cNvSpPr>
            <a:spLocks noChangeArrowheads="1"/>
          </p:cNvSpPr>
          <p:nvPr/>
        </p:nvSpPr>
        <p:spPr bwMode="auto">
          <a:xfrm>
            <a:off x="6786563" y="4014788"/>
            <a:ext cx="125412" cy="125412"/>
          </a:xfrm>
          <a:prstGeom prst="ellipse">
            <a:avLst/>
          </a:prstGeom>
          <a:solidFill>
            <a:srgbClr val="FFFFFF"/>
          </a:solidFill>
          <a:ln w="25400">
            <a:solidFill>
              <a:srgbClr val="00A0C6"/>
            </a:solidFill>
            <a:miter lim="800000"/>
            <a:headEnd/>
            <a:tailEnd/>
          </a:ln>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9729" name="Freeform 33"/>
          <p:cNvSpPr>
            <a:spLocks/>
          </p:cNvSpPr>
          <p:nvPr/>
        </p:nvSpPr>
        <p:spPr bwMode="auto">
          <a:xfrm>
            <a:off x="5711825" y="2797175"/>
            <a:ext cx="1074738" cy="1647825"/>
          </a:xfrm>
          <a:custGeom>
            <a:avLst/>
            <a:gdLst>
              <a:gd name="T0" fmla="*/ 0 w 677"/>
              <a:gd name="T1" fmla="*/ 0 h 1038"/>
              <a:gd name="T2" fmla="*/ 2147483646 w 677"/>
              <a:gd name="T3" fmla="*/ 0 h 1038"/>
              <a:gd name="T4" fmla="*/ 2147483646 w 677"/>
              <a:gd name="T5" fmla="*/ 2147483646 h 1038"/>
              <a:gd name="T6" fmla="*/ 0 w 677"/>
              <a:gd name="T7" fmla="*/ 2147483646 h 1038"/>
              <a:gd name="T8" fmla="*/ 0 w 677"/>
              <a:gd name="T9" fmla="*/ 0 h 1038"/>
              <a:gd name="T10" fmla="*/ 0 w 677"/>
              <a:gd name="T11" fmla="*/ 0 h 10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7" h="1038">
                <a:moveTo>
                  <a:pt x="0" y="0"/>
                </a:moveTo>
                <a:lnTo>
                  <a:pt x="677" y="0"/>
                </a:lnTo>
                <a:lnTo>
                  <a:pt x="677" y="1038"/>
                </a:lnTo>
                <a:lnTo>
                  <a:pt x="0" y="1038"/>
                </a:lnTo>
                <a:lnTo>
                  <a:pt x="0" y="0"/>
                </a:lnTo>
                <a:close/>
              </a:path>
            </a:pathLst>
          </a:custGeom>
          <a:solidFill>
            <a:srgbClr val="FFFFFF"/>
          </a:solidFill>
          <a:ln w="25400" cap="flat">
            <a:solidFill>
              <a:schemeClr val="hlink"/>
            </a:solidFill>
            <a:prstDash val="solid"/>
            <a:miter lim="800000"/>
            <a:headEnd/>
            <a:tailEnd/>
          </a:ln>
        </p:spPr>
        <p:txBody>
          <a:bodyPr/>
          <a:lstStyle/>
          <a:p>
            <a:endParaRPr lang="zh-CN" altLang="en-US"/>
          </a:p>
        </p:txBody>
      </p:sp>
      <p:sp>
        <p:nvSpPr>
          <p:cNvPr id="29730" name="Rectangle 34"/>
          <p:cNvSpPr>
            <a:spLocks noChangeArrowheads="1"/>
          </p:cNvSpPr>
          <p:nvPr/>
        </p:nvSpPr>
        <p:spPr bwMode="auto">
          <a:xfrm>
            <a:off x="5786438" y="3070225"/>
            <a:ext cx="1127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u="none" baseline="0">
                <a:solidFill>
                  <a:srgbClr val="000000"/>
                </a:solidFill>
                <a:ea typeface="宋体" panose="02010600030101010101" pitchFamily="2" charset="-122"/>
              </a:rPr>
              <a:t>S</a:t>
            </a:r>
            <a:endParaRPr lang="en-US" altLang="zh-CN" sz="3200">
              <a:ea typeface="宋体" panose="02010600030101010101" pitchFamily="2" charset="-122"/>
            </a:endParaRPr>
          </a:p>
        </p:txBody>
      </p:sp>
      <p:sp>
        <p:nvSpPr>
          <p:cNvPr id="29731" name="Rectangle 35"/>
          <p:cNvSpPr>
            <a:spLocks noChangeArrowheads="1"/>
          </p:cNvSpPr>
          <p:nvPr/>
        </p:nvSpPr>
        <p:spPr bwMode="auto">
          <a:xfrm>
            <a:off x="5786438" y="3963988"/>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u="none" baseline="0">
                <a:solidFill>
                  <a:srgbClr val="000000"/>
                </a:solidFill>
                <a:ea typeface="宋体" panose="02010600030101010101" pitchFamily="2" charset="-122"/>
              </a:rPr>
              <a:t>R</a:t>
            </a:r>
            <a:endParaRPr lang="en-US" altLang="zh-CN" sz="3200">
              <a:ea typeface="宋体" panose="02010600030101010101" pitchFamily="2" charset="-122"/>
            </a:endParaRPr>
          </a:p>
        </p:txBody>
      </p:sp>
      <p:sp>
        <p:nvSpPr>
          <p:cNvPr id="29732" name="Rectangle 36"/>
          <p:cNvSpPr>
            <a:spLocks noChangeArrowheads="1"/>
          </p:cNvSpPr>
          <p:nvPr/>
        </p:nvSpPr>
        <p:spPr bwMode="auto">
          <a:xfrm>
            <a:off x="6543675" y="3070225"/>
            <a:ext cx="158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u="none" baseline="0">
                <a:solidFill>
                  <a:srgbClr val="000000"/>
                </a:solidFill>
                <a:ea typeface="宋体" panose="02010600030101010101" pitchFamily="2" charset="-122"/>
              </a:rPr>
              <a:t>Q</a:t>
            </a:r>
            <a:endParaRPr lang="en-US" altLang="zh-CN" sz="3200">
              <a:ea typeface="宋体" panose="02010600030101010101" pitchFamily="2" charset="-122"/>
            </a:endParaRPr>
          </a:p>
        </p:txBody>
      </p:sp>
      <p:sp>
        <p:nvSpPr>
          <p:cNvPr id="29733" name="Rectangle 37"/>
          <p:cNvSpPr>
            <a:spLocks noChangeArrowheads="1"/>
          </p:cNvSpPr>
          <p:nvPr/>
        </p:nvSpPr>
        <p:spPr bwMode="auto">
          <a:xfrm>
            <a:off x="6543675" y="3963988"/>
            <a:ext cx="158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u="none" baseline="0">
                <a:solidFill>
                  <a:srgbClr val="000000"/>
                </a:solidFill>
                <a:ea typeface="宋体" panose="02010600030101010101" pitchFamily="2" charset="-122"/>
              </a:rPr>
              <a:t>Q</a:t>
            </a:r>
            <a:endParaRPr lang="en-US" altLang="zh-CN" sz="3200">
              <a:ea typeface="宋体" panose="02010600030101010101" pitchFamily="2" charset="-122"/>
            </a:endParaRPr>
          </a:p>
        </p:txBody>
      </p:sp>
      <p:sp>
        <p:nvSpPr>
          <p:cNvPr id="29734" name="Oval 38"/>
          <p:cNvSpPr>
            <a:spLocks noChangeArrowheads="1"/>
          </p:cNvSpPr>
          <p:nvPr/>
        </p:nvSpPr>
        <p:spPr bwMode="auto">
          <a:xfrm>
            <a:off x="5419725" y="2444750"/>
            <a:ext cx="74613" cy="746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9735" name="Oval 39"/>
          <p:cNvSpPr>
            <a:spLocks noChangeArrowheads="1"/>
          </p:cNvSpPr>
          <p:nvPr/>
        </p:nvSpPr>
        <p:spPr bwMode="auto">
          <a:xfrm>
            <a:off x="7007225" y="2876550"/>
            <a:ext cx="74613" cy="746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9736" name="Oval 40"/>
          <p:cNvSpPr>
            <a:spLocks noChangeArrowheads="1"/>
          </p:cNvSpPr>
          <p:nvPr/>
        </p:nvSpPr>
        <p:spPr bwMode="auto">
          <a:xfrm>
            <a:off x="4343400" y="3605213"/>
            <a:ext cx="74613" cy="746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92E3923A-9B4E-42CD-A313-FF901C06C60B}" type="slidenum">
              <a:rPr lang="en-US" altLang="zh-CN" sz="1600" b="0" u="none" baseline="0"/>
              <a:pPr/>
              <a:t>14</a:t>
            </a:fld>
            <a:endParaRPr lang="en-US" altLang="zh-CN" sz="1600" b="0" u="none" baseline="0"/>
          </a:p>
        </p:txBody>
      </p:sp>
      <p:sp>
        <p:nvSpPr>
          <p:cNvPr id="30723" name="Rectangle 2"/>
          <p:cNvSpPr>
            <a:spLocks noGrp="1" noChangeArrowheads="1"/>
          </p:cNvSpPr>
          <p:nvPr>
            <p:ph type="title"/>
          </p:nvPr>
        </p:nvSpPr>
        <p:spPr/>
        <p:txBody>
          <a:bodyPr/>
          <a:lstStyle/>
          <a:p>
            <a:r>
              <a:rPr lang="en-US" altLang="zh-CN">
                <a:ea typeface="宋体" panose="02010600030101010101" pitchFamily="2" charset="-122"/>
              </a:rPr>
              <a:t>Static RAM </a:t>
            </a:r>
            <a:r>
              <a:rPr lang="zh-CN" altLang="en-US">
                <a:ea typeface="宋体" panose="02010600030101010101" pitchFamily="2" charset="-122"/>
              </a:rPr>
              <a:t>－</a:t>
            </a:r>
            <a:r>
              <a:rPr lang="en-US" altLang="zh-CN">
                <a:ea typeface="宋体" panose="02010600030101010101" pitchFamily="2" charset="-122"/>
              </a:rPr>
              <a:t> Bit Slice</a:t>
            </a:r>
          </a:p>
        </p:txBody>
      </p:sp>
      <p:sp>
        <p:nvSpPr>
          <p:cNvPr id="30724" name="Rectangle 3"/>
          <p:cNvSpPr>
            <a:spLocks noGrp="1" noChangeArrowheads="1"/>
          </p:cNvSpPr>
          <p:nvPr>
            <p:ph type="body" idx="1"/>
          </p:nvPr>
        </p:nvSpPr>
        <p:spPr>
          <a:xfrm>
            <a:off x="520700" y="1181100"/>
            <a:ext cx="7772400" cy="4724400"/>
          </a:xfrm>
        </p:spPr>
        <p:txBody>
          <a:bodyPr/>
          <a:lstStyle/>
          <a:p>
            <a:pPr marL="342900" indent="-342900"/>
            <a:r>
              <a:rPr lang="en-US" altLang="zh-CN" sz="2800">
                <a:ea typeface="宋体" panose="02010600030101010101" pitchFamily="2" charset="-122"/>
              </a:rPr>
              <a:t>Represents all circuitry that is required for 2</a:t>
            </a:r>
            <a:r>
              <a:rPr lang="en-US" altLang="zh-CN" sz="2800" baseline="30000">
                <a:ea typeface="宋体" panose="02010600030101010101" pitchFamily="2" charset="-122"/>
              </a:rPr>
              <a:t>n</a:t>
            </a:r>
            <a:r>
              <a:rPr lang="en-US" altLang="zh-CN" sz="2800">
                <a:ea typeface="宋体" panose="02010600030101010101" pitchFamily="2" charset="-122"/>
              </a:rPr>
              <a:t> 1-bit words</a:t>
            </a:r>
          </a:p>
          <a:p>
            <a:pPr marL="742950" lvl="1" indent="-285750"/>
            <a:r>
              <a:rPr lang="en-US" altLang="zh-CN" sz="2400">
                <a:ea typeface="宋体" panose="02010600030101010101" pitchFamily="2" charset="-122"/>
              </a:rPr>
              <a:t>Multiple RAM cells</a:t>
            </a:r>
          </a:p>
          <a:p>
            <a:pPr marL="742950" lvl="1" indent="-285750"/>
            <a:r>
              <a:rPr lang="en-US" altLang="zh-CN" sz="2400">
                <a:ea typeface="宋体" panose="02010600030101010101" pitchFamily="2" charset="-122"/>
              </a:rPr>
              <a:t>Control Lines:</a:t>
            </a:r>
          </a:p>
          <a:p>
            <a:pPr lvl="2"/>
            <a:r>
              <a:rPr lang="en-US" altLang="zh-CN" sz="2000">
                <a:ea typeface="宋体" panose="02010600030101010101" pitchFamily="2" charset="-122"/>
              </a:rPr>
              <a:t>Word select i</a:t>
            </a:r>
            <a:br>
              <a:rPr lang="en-US" altLang="zh-CN" sz="2000">
                <a:ea typeface="宋体" panose="02010600030101010101" pitchFamily="2" charset="-122"/>
              </a:rPr>
            </a:br>
            <a:r>
              <a:rPr lang="en-US" altLang="zh-CN" sz="2000">
                <a:ea typeface="宋体" panose="02010600030101010101" pitchFamily="2" charset="-122"/>
              </a:rPr>
              <a:t>– one for each word</a:t>
            </a:r>
          </a:p>
          <a:p>
            <a:pPr lvl="2"/>
            <a:r>
              <a:rPr lang="en-US" altLang="zh-CN" sz="2000">
                <a:ea typeface="宋体" panose="02010600030101010101" pitchFamily="2" charset="-122"/>
              </a:rPr>
              <a:t> </a:t>
            </a:r>
          </a:p>
          <a:p>
            <a:pPr lvl="2"/>
            <a:r>
              <a:rPr lang="en-US" altLang="zh-CN" sz="2000">
                <a:ea typeface="宋体" panose="02010600030101010101" pitchFamily="2" charset="-122"/>
              </a:rPr>
              <a:t>Bit Select</a:t>
            </a:r>
          </a:p>
          <a:p>
            <a:pPr marL="742950" lvl="1" indent="-285750"/>
            <a:r>
              <a:rPr lang="en-US" altLang="zh-CN" sz="2400">
                <a:ea typeface="宋体" panose="02010600030101010101" pitchFamily="2" charset="-122"/>
              </a:rPr>
              <a:t>Data Lines:</a:t>
            </a:r>
          </a:p>
          <a:p>
            <a:pPr lvl="2"/>
            <a:r>
              <a:rPr lang="en-US" altLang="zh-CN" sz="2000">
                <a:ea typeface="宋体" panose="02010600030101010101" pitchFamily="2" charset="-122"/>
              </a:rPr>
              <a:t>Data in</a:t>
            </a:r>
          </a:p>
          <a:p>
            <a:pPr lvl="2"/>
            <a:r>
              <a:rPr lang="en-US" altLang="zh-CN" sz="2000">
                <a:ea typeface="宋体" panose="02010600030101010101" pitchFamily="2" charset="-122"/>
              </a:rPr>
              <a:t>Data out</a:t>
            </a:r>
          </a:p>
        </p:txBody>
      </p:sp>
      <p:graphicFrame>
        <p:nvGraphicFramePr>
          <p:cNvPr id="30725" name="Object 4"/>
          <p:cNvGraphicFramePr>
            <a:graphicFrameLocks noChangeAspect="1"/>
          </p:cNvGraphicFramePr>
          <p:nvPr/>
        </p:nvGraphicFramePr>
        <p:xfrm>
          <a:off x="1690688" y="3700463"/>
          <a:ext cx="1447800" cy="292100"/>
        </p:xfrm>
        <a:graphic>
          <a:graphicData uri="http://schemas.openxmlformats.org/presentationml/2006/ole">
            <mc:AlternateContent xmlns:mc="http://schemas.openxmlformats.org/markup-compatibility/2006">
              <mc:Choice xmlns:v="urn:schemas-microsoft-com:vml" Requires="v">
                <p:oleObj name="Equation" r:id="rId3" imgW="1447172" imgH="291973" progId="Equation.3">
                  <p:embed/>
                </p:oleObj>
              </mc:Choice>
              <mc:Fallback>
                <p:oleObj name="Equation" r:id="rId3" imgW="1447172" imgH="29197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688" y="3700463"/>
                        <a:ext cx="14478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26" name="Group 185"/>
          <p:cNvGrpSpPr>
            <a:grpSpLocks noChangeAspect="1"/>
          </p:cNvGrpSpPr>
          <p:nvPr/>
        </p:nvGrpSpPr>
        <p:grpSpPr bwMode="auto">
          <a:xfrm>
            <a:off x="4229100" y="1651000"/>
            <a:ext cx="4546600" cy="5078413"/>
            <a:chOff x="2664" y="1040"/>
            <a:chExt cx="2864" cy="3199"/>
          </a:xfrm>
        </p:grpSpPr>
        <p:sp>
          <p:nvSpPr>
            <p:cNvPr id="30729" name="AutoShape 184"/>
            <p:cNvSpPr>
              <a:spLocks noChangeAspect="1" noChangeArrowheads="1" noTextEdit="1"/>
            </p:cNvSpPr>
            <p:nvPr/>
          </p:nvSpPr>
          <p:spPr bwMode="auto">
            <a:xfrm>
              <a:off x="2664" y="1044"/>
              <a:ext cx="2862" cy="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0" name="Rectangle 186"/>
            <p:cNvSpPr>
              <a:spLocks noChangeArrowheads="1"/>
            </p:cNvSpPr>
            <p:nvPr/>
          </p:nvSpPr>
          <p:spPr bwMode="auto">
            <a:xfrm>
              <a:off x="3846" y="4142"/>
              <a:ext cx="62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(a) Logic diagram</a:t>
              </a:r>
              <a:endParaRPr lang="zh-CN" altLang="zh-CN" sz="4400">
                <a:ea typeface="宋体" panose="02010600030101010101" pitchFamily="2" charset="-122"/>
              </a:endParaRPr>
            </a:p>
          </p:txBody>
        </p:sp>
        <p:sp>
          <p:nvSpPr>
            <p:cNvPr id="30731" name="Freeform 187"/>
            <p:cNvSpPr>
              <a:spLocks/>
            </p:cNvSpPr>
            <p:nvPr/>
          </p:nvSpPr>
          <p:spPr bwMode="auto">
            <a:xfrm>
              <a:off x="4256" y="2941"/>
              <a:ext cx="642" cy="1060"/>
            </a:xfrm>
            <a:custGeom>
              <a:avLst/>
              <a:gdLst>
                <a:gd name="T0" fmla="*/ 0 w 642"/>
                <a:gd name="T1" fmla="*/ 0 h 1060"/>
                <a:gd name="T2" fmla="*/ 642 w 642"/>
                <a:gd name="T3" fmla="*/ 0 h 1060"/>
                <a:gd name="T4" fmla="*/ 642 w 642"/>
                <a:gd name="T5" fmla="*/ 1060 h 1060"/>
                <a:gd name="T6" fmla="*/ 0 w 642"/>
                <a:gd name="T7" fmla="*/ 1060 h 1060"/>
                <a:gd name="T8" fmla="*/ 0 w 642"/>
                <a:gd name="T9" fmla="*/ 36 h 1060"/>
                <a:gd name="T10" fmla="*/ 0 w 642"/>
                <a:gd name="T11" fmla="*/ 0 h 10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2" h="1060">
                  <a:moveTo>
                    <a:pt x="0" y="0"/>
                  </a:moveTo>
                  <a:lnTo>
                    <a:pt x="642" y="0"/>
                  </a:lnTo>
                  <a:lnTo>
                    <a:pt x="642" y="1060"/>
                  </a:lnTo>
                  <a:lnTo>
                    <a:pt x="0" y="1060"/>
                  </a:lnTo>
                  <a:lnTo>
                    <a:pt x="0" y="36"/>
                  </a:lnTo>
                  <a:lnTo>
                    <a:pt x="0" y="0"/>
                  </a:lnTo>
                  <a:close/>
                </a:path>
              </a:pathLst>
            </a:custGeom>
            <a:solidFill>
              <a:srgbClr val="D4EF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2" name="Freeform 188"/>
            <p:cNvSpPr>
              <a:spLocks/>
            </p:cNvSpPr>
            <p:nvPr/>
          </p:nvSpPr>
          <p:spPr bwMode="auto">
            <a:xfrm>
              <a:off x="2893" y="3029"/>
              <a:ext cx="479" cy="899"/>
            </a:xfrm>
            <a:custGeom>
              <a:avLst/>
              <a:gdLst>
                <a:gd name="T0" fmla="*/ 0 w 479"/>
                <a:gd name="T1" fmla="*/ 0 h 899"/>
                <a:gd name="T2" fmla="*/ 479 w 479"/>
                <a:gd name="T3" fmla="*/ 0 h 899"/>
                <a:gd name="T4" fmla="*/ 479 w 479"/>
                <a:gd name="T5" fmla="*/ 899 h 899"/>
                <a:gd name="T6" fmla="*/ 0 w 479"/>
                <a:gd name="T7" fmla="*/ 899 h 899"/>
                <a:gd name="T8" fmla="*/ 0 w 479"/>
                <a:gd name="T9" fmla="*/ 0 h 899"/>
                <a:gd name="T10" fmla="*/ 0 w 479"/>
                <a:gd name="T11" fmla="*/ 0 h 8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9" h="899">
                  <a:moveTo>
                    <a:pt x="0" y="0"/>
                  </a:moveTo>
                  <a:lnTo>
                    <a:pt x="479" y="0"/>
                  </a:lnTo>
                  <a:lnTo>
                    <a:pt x="479" y="899"/>
                  </a:lnTo>
                  <a:lnTo>
                    <a:pt x="0" y="899"/>
                  </a:lnTo>
                  <a:lnTo>
                    <a:pt x="0" y="0"/>
                  </a:lnTo>
                  <a:close/>
                </a:path>
              </a:pathLst>
            </a:custGeom>
            <a:solidFill>
              <a:srgbClr val="D4EF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3" name="Freeform 189"/>
            <p:cNvSpPr>
              <a:spLocks/>
            </p:cNvSpPr>
            <p:nvPr/>
          </p:nvSpPr>
          <p:spPr bwMode="auto">
            <a:xfrm>
              <a:off x="4493" y="1569"/>
              <a:ext cx="69" cy="1941"/>
            </a:xfrm>
            <a:custGeom>
              <a:avLst/>
              <a:gdLst>
                <a:gd name="T0" fmla="*/ 0 w 69"/>
                <a:gd name="T1" fmla="*/ 0 h 1941"/>
                <a:gd name="T2" fmla="*/ 0 w 69"/>
                <a:gd name="T3" fmla="*/ 1718 h 1941"/>
                <a:gd name="T4" fmla="*/ 0 w 69"/>
                <a:gd name="T5" fmla="*/ 1941 h 1941"/>
                <a:gd name="T6" fmla="*/ 69 w 69"/>
                <a:gd name="T7" fmla="*/ 1941 h 19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 h="1941">
                  <a:moveTo>
                    <a:pt x="0" y="0"/>
                  </a:moveTo>
                  <a:lnTo>
                    <a:pt x="0" y="1718"/>
                  </a:lnTo>
                  <a:lnTo>
                    <a:pt x="0" y="1941"/>
                  </a:lnTo>
                  <a:lnTo>
                    <a:pt x="69" y="1941"/>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4" name="Freeform 190"/>
            <p:cNvSpPr>
              <a:spLocks/>
            </p:cNvSpPr>
            <p:nvPr/>
          </p:nvSpPr>
          <p:spPr bwMode="auto">
            <a:xfrm>
              <a:off x="3262" y="1177"/>
              <a:ext cx="1014" cy="619"/>
            </a:xfrm>
            <a:custGeom>
              <a:avLst/>
              <a:gdLst>
                <a:gd name="T0" fmla="*/ 0 w 1014"/>
                <a:gd name="T1" fmla="*/ 0 h 619"/>
                <a:gd name="T2" fmla="*/ 1014 w 1014"/>
                <a:gd name="T3" fmla="*/ 0 h 619"/>
                <a:gd name="T4" fmla="*/ 1014 w 1014"/>
                <a:gd name="T5" fmla="*/ 619 h 619"/>
                <a:gd name="T6" fmla="*/ 0 w 1014"/>
                <a:gd name="T7" fmla="*/ 619 h 619"/>
                <a:gd name="T8" fmla="*/ 0 w 1014"/>
                <a:gd name="T9" fmla="*/ 0 h 619"/>
                <a:gd name="T10" fmla="*/ 0 w 1014"/>
                <a:gd name="T11" fmla="*/ 0 h 6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14" h="619">
                  <a:moveTo>
                    <a:pt x="0" y="0"/>
                  </a:moveTo>
                  <a:lnTo>
                    <a:pt x="1014" y="0"/>
                  </a:lnTo>
                  <a:lnTo>
                    <a:pt x="1014" y="619"/>
                  </a:lnTo>
                  <a:lnTo>
                    <a:pt x="0" y="619"/>
                  </a:lnTo>
                  <a:lnTo>
                    <a:pt x="0" y="0"/>
                  </a:lnTo>
                  <a:close/>
                </a:path>
              </a:pathLst>
            </a:custGeom>
            <a:solidFill>
              <a:srgbClr val="D4EF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5" name="Line 191"/>
            <p:cNvSpPr>
              <a:spLocks noChangeShapeType="1"/>
            </p:cNvSpPr>
            <p:nvPr/>
          </p:nvSpPr>
          <p:spPr bwMode="auto">
            <a:xfrm>
              <a:off x="4252" y="1623"/>
              <a:ext cx="244"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6" name="Line 192"/>
            <p:cNvSpPr>
              <a:spLocks noChangeShapeType="1"/>
            </p:cNvSpPr>
            <p:nvPr/>
          </p:nvSpPr>
          <p:spPr bwMode="auto">
            <a:xfrm>
              <a:off x="3970" y="1668"/>
              <a:ext cx="117"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7" name="Rectangle 193"/>
            <p:cNvSpPr>
              <a:spLocks noChangeArrowheads="1"/>
            </p:cNvSpPr>
            <p:nvPr/>
          </p:nvSpPr>
          <p:spPr bwMode="auto">
            <a:xfrm>
              <a:off x="3499" y="1040"/>
              <a:ext cx="2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30738" name="Oval 194"/>
            <p:cNvSpPr>
              <a:spLocks noChangeArrowheads="1"/>
            </p:cNvSpPr>
            <p:nvPr/>
          </p:nvSpPr>
          <p:spPr bwMode="auto">
            <a:xfrm>
              <a:off x="3986" y="1334"/>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739" name="Line 195"/>
            <p:cNvSpPr>
              <a:spLocks noChangeShapeType="1"/>
            </p:cNvSpPr>
            <p:nvPr/>
          </p:nvSpPr>
          <p:spPr bwMode="auto">
            <a:xfrm>
              <a:off x="3537" y="1659"/>
              <a:ext cx="113"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0" name="Line 196"/>
            <p:cNvSpPr>
              <a:spLocks noChangeShapeType="1"/>
            </p:cNvSpPr>
            <p:nvPr/>
          </p:nvSpPr>
          <p:spPr bwMode="auto">
            <a:xfrm>
              <a:off x="3537" y="1428"/>
              <a:ext cx="113"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1" name="Freeform 197"/>
            <p:cNvSpPr>
              <a:spLocks/>
            </p:cNvSpPr>
            <p:nvPr/>
          </p:nvSpPr>
          <p:spPr bwMode="auto">
            <a:xfrm>
              <a:off x="3650" y="1326"/>
              <a:ext cx="280" cy="428"/>
            </a:xfrm>
            <a:custGeom>
              <a:avLst/>
              <a:gdLst>
                <a:gd name="T0" fmla="*/ 0 w 280"/>
                <a:gd name="T1" fmla="*/ 0 h 428"/>
                <a:gd name="T2" fmla="*/ 280 w 280"/>
                <a:gd name="T3" fmla="*/ 0 h 428"/>
                <a:gd name="T4" fmla="*/ 280 w 280"/>
                <a:gd name="T5" fmla="*/ 428 h 428"/>
                <a:gd name="T6" fmla="*/ 0 w 280"/>
                <a:gd name="T7" fmla="*/ 428 h 428"/>
                <a:gd name="T8" fmla="*/ 0 w 280"/>
                <a:gd name="T9" fmla="*/ 0 h 428"/>
                <a:gd name="T10" fmla="*/ 0 w 280"/>
                <a:gd name="T11" fmla="*/ 0 h 4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0" h="428">
                  <a:moveTo>
                    <a:pt x="0" y="0"/>
                  </a:moveTo>
                  <a:lnTo>
                    <a:pt x="280" y="0"/>
                  </a:lnTo>
                  <a:lnTo>
                    <a:pt x="280" y="428"/>
                  </a:lnTo>
                  <a:lnTo>
                    <a:pt x="0" y="428"/>
                  </a:lnTo>
                  <a:lnTo>
                    <a:pt x="0" y="0"/>
                  </a:lnTo>
                  <a:close/>
                </a:path>
              </a:pathLst>
            </a:custGeom>
            <a:solidFill>
              <a:srgbClr val="FFFFFF"/>
            </a:solidFill>
            <a:ln w="8" cap="flat">
              <a:solidFill>
                <a:srgbClr val="00ADEF"/>
              </a:solidFill>
              <a:prstDash val="solid"/>
              <a:miter lim="800000"/>
              <a:headEnd/>
              <a:tailEnd/>
            </a:ln>
          </p:spPr>
          <p:txBody>
            <a:bodyPr/>
            <a:lstStyle/>
            <a:p>
              <a:endParaRPr lang="zh-CN" altLang="en-US"/>
            </a:p>
          </p:txBody>
        </p:sp>
        <p:sp>
          <p:nvSpPr>
            <p:cNvPr id="30742" name="Line 198"/>
            <p:cNvSpPr>
              <a:spLocks noChangeShapeType="1"/>
            </p:cNvSpPr>
            <p:nvPr/>
          </p:nvSpPr>
          <p:spPr bwMode="auto">
            <a:xfrm>
              <a:off x="3930" y="1436"/>
              <a:ext cx="157"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3" name="Rectangle 199"/>
            <p:cNvSpPr>
              <a:spLocks noChangeArrowheads="1"/>
            </p:cNvSpPr>
            <p:nvPr/>
          </p:nvSpPr>
          <p:spPr bwMode="auto">
            <a:xfrm>
              <a:off x="3672" y="1382"/>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a:t>
              </a:r>
              <a:endParaRPr lang="zh-CN" altLang="zh-CN" sz="4400">
                <a:ea typeface="宋体" panose="02010600030101010101" pitchFamily="2" charset="-122"/>
              </a:endParaRPr>
            </a:p>
          </p:txBody>
        </p:sp>
        <p:sp>
          <p:nvSpPr>
            <p:cNvPr id="30744" name="Rectangle 200"/>
            <p:cNvSpPr>
              <a:spLocks noChangeArrowheads="1"/>
            </p:cNvSpPr>
            <p:nvPr/>
          </p:nvSpPr>
          <p:spPr bwMode="auto">
            <a:xfrm>
              <a:off x="3672" y="1620"/>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a:t>
              </a:r>
              <a:endParaRPr lang="zh-CN" altLang="zh-CN" sz="4400">
                <a:ea typeface="宋体" panose="02010600030101010101" pitchFamily="2" charset="-122"/>
              </a:endParaRPr>
            </a:p>
          </p:txBody>
        </p:sp>
        <p:sp>
          <p:nvSpPr>
            <p:cNvPr id="30745" name="Oval 201"/>
            <p:cNvSpPr>
              <a:spLocks noChangeArrowheads="1"/>
            </p:cNvSpPr>
            <p:nvPr/>
          </p:nvSpPr>
          <p:spPr bwMode="auto">
            <a:xfrm>
              <a:off x="3930" y="1645"/>
              <a:ext cx="40" cy="41"/>
            </a:xfrm>
            <a:prstGeom prst="ellipse">
              <a:avLst/>
            </a:prstGeom>
            <a:solidFill>
              <a:srgbClr val="FFFFFF"/>
            </a:solidFill>
            <a:ln w="8">
              <a:solidFill>
                <a:srgbClr val="00ADEF"/>
              </a:solidFill>
              <a:miter lim="800000"/>
              <a:headEnd/>
              <a:tailEnd/>
            </a:ln>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746" name="Rectangle 202"/>
            <p:cNvSpPr>
              <a:spLocks noChangeArrowheads="1"/>
            </p:cNvSpPr>
            <p:nvPr/>
          </p:nvSpPr>
          <p:spPr bwMode="auto">
            <a:xfrm>
              <a:off x="3859" y="1382"/>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Q</a:t>
              </a:r>
              <a:endParaRPr lang="zh-CN" altLang="zh-CN" sz="4400">
                <a:ea typeface="宋体" panose="02010600030101010101" pitchFamily="2" charset="-122"/>
              </a:endParaRPr>
            </a:p>
          </p:txBody>
        </p:sp>
        <p:sp>
          <p:nvSpPr>
            <p:cNvPr id="30747" name="Rectangle 203"/>
            <p:cNvSpPr>
              <a:spLocks noChangeArrowheads="1"/>
            </p:cNvSpPr>
            <p:nvPr/>
          </p:nvSpPr>
          <p:spPr bwMode="auto">
            <a:xfrm>
              <a:off x="3859" y="1620"/>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Q</a:t>
              </a:r>
              <a:endParaRPr lang="zh-CN" altLang="zh-CN" sz="4400">
                <a:ea typeface="宋体" panose="02010600030101010101" pitchFamily="2" charset="-122"/>
              </a:endParaRPr>
            </a:p>
          </p:txBody>
        </p:sp>
        <p:sp>
          <p:nvSpPr>
            <p:cNvPr id="30748" name="Freeform 204"/>
            <p:cNvSpPr>
              <a:spLocks/>
            </p:cNvSpPr>
            <p:nvPr/>
          </p:nvSpPr>
          <p:spPr bwMode="auto">
            <a:xfrm>
              <a:off x="3028" y="1384"/>
              <a:ext cx="344" cy="1663"/>
            </a:xfrm>
            <a:custGeom>
              <a:avLst/>
              <a:gdLst>
                <a:gd name="T0" fmla="*/ 344 w 344"/>
                <a:gd name="T1" fmla="*/ 0 h 1663"/>
                <a:gd name="T2" fmla="*/ 0 w 344"/>
                <a:gd name="T3" fmla="*/ 0 h 1663"/>
                <a:gd name="T4" fmla="*/ 0 w 344"/>
                <a:gd name="T5" fmla="*/ 1663 h 1663"/>
                <a:gd name="T6" fmla="*/ 0 60000 65536"/>
                <a:gd name="T7" fmla="*/ 0 60000 65536"/>
                <a:gd name="T8" fmla="*/ 0 60000 65536"/>
              </a:gdLst>
              <a:ahLst/>
              <a:cxnLst>
                <a:cxn ang="T6">
                  <a:pos x="T0" y="T1"/>
                </a:cxn>
                <a:cxn ang="T7">
                  <a:pos x="T2" y="T3"/>
                </a:cxn>
                <a:cxn ang="T8">
                  <a:pos x="T4" y="T5"/>
                </a:cxn>
              </a:cxnLst>
              <a:rect l="0" t="0" r="r" b="b"/>
              <a:pathLst>
                <a:path w="344" h="1663">
                  <a:moveTo>
                    <a:pt x="344" y="0"/>
                  </a:moveTo>
                  <a:lnTo>
                    <a:pt x="0" y="0"/>
                  </a:lnTo>
                  <a:lnTo>
                    <a:pt x="0" y="1663"/>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49" name="Freeform 205"/>
            <p:cNvSpPr>
              <a:spLocks/>
            </p:cNvSpPr>
            <p:nvPr/>
          </p:nvSpPr>
          <p:spPr bwMode="auto">
            <a:xfrm>
              <a:off x="3213" y="1704"/>
              <a:ext cx="159" cy="1345"/>
            </a:xfrm>
            <a:custGeom>
              <a:avLst/>
              <a:gdLst>
                <a:gd name="T0" fmla="*/ 159 w 159"/>
                <a:gd name="T1" fmla="*/ 0 h 1345"/>
                <a:gd name="T2" fmla="*/ 0 w 159"/>
                <a:gd name="T3" fmla="*/ 0 h 1345"/>
                <a:gd name="T4" fmla="*/ 0 w 159"/>
                <a:gd name="T5" fmla="*/ 1345 h 1345"/>
                <a:gd name="T6" fmla="*/ 0 60000 65536"/>
                <a:gd name="T7" fmla="*/ 0 60000 65536"/>
                <a:gd name="T8" fmla="*/ 0 60000 65536"/>
              </a:gdLst>
              <a:ahLst/>
              <a:cxnLst>
                <a:cxn ang="T6">
                  <a:pos x="T0" y="T1"/>
                </a:cxn>
                <a:cxn ang="T7">
                  <a:pos x="T2" y="T3"/>
                </a:cxn>
                <a:cxn ang="T8">
                  <a:pos x="T4" y="T5"/>
                </a:cxn>
              </a:cxnLst>
              <a:rect l="0" t="0" r="r" b="b"/>
              <a:pathLst>
                <a:path w="159" h="1345">
                  <a:moveTo>
                    <a:pt x="159" y="0"/>
                  </a:moveTo>
                  <a:lnTo>
                    <a:pt x="0" y="0"/>
                  </a:lnTo>
                  <a:lnTo>
                    <a:pt x="0" y="1345"/>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0" name="Freeform 206"/>
            <p:cNvSpPr>
              <a:spLocks/>
            </p:cNvSpPr>
            <p:nvPr/>
          </p:nvSpPr>
          <p:spPr bwMode="auto">
            <a:xfrm>
              <a:off x="3302" y="1474"/>
              <a:ext cx="70" cy="139"/>
            </a:xfrm>
            <a:custGeom>
              <a:avLst/>
              <a:gdLst>
                <a:gd name="T0" fmla="*/ 70 w 70"/>
                <a:gd name="T1" fmla="*/ 0 h 139"/>
                <a:gd name="T2" fmla="*/ 0 w 70"/>
                <a:gd name="T3" fmla="*/ 0 h 139"/>
                <a:gd name="T4" fmla="*/ 0 w 70"/>
                <a:gd name="T5" fmla="*/ 139 h 139"/>
                <a:gd name="T6" fmla="*/ 70 w 70"/>
                <a:gd name="T7" fmla="*/ 139 h 1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139">
                  <a:moveTo>
                    <a:pt x="70" y="0"/>
                  </a:moveTo>
                  <a:lnTo>
                    <a:pt x="0" y="0"/>
                  </a:lnTo>
                  <a:lnTo>
                    <a:pt x="0" y="139"/>
                  </a:lnTo>
                  <a:lnTo>
                    <a:pt x="70" y="139"/>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1" name="Freeform 207"/>
            <p:cNvSpPr>
              <a:spLocks/>
            </p:cNvSpPr>
            <p:nvPr/>
          </p:nvSpPr>
          <p:spPr bwMode="auto">
            <a:xfrm>
              <a:off x="2990" y="1126"/>
              <a:ext cx="1594" cy="419"/>
            </a:xfrm>
            <a:custGeom>
              <a:avLst/>
              <a:gdLst>
                <a:gd name="T0" fmla="*/ 312 w 1594"/>
                <a:gd name="T1" fmla="*/ 419 h 419"/>
                <a:gd name="T2" fmla="*/ 594 w 1594"/>
                <a:gd name="T3" fmla="*/ 419 h 419"/>
                <a:gd name="T4" fmla="*/ 594 w 1594"/>
                <a:gd name="T5" fmla="*/ 0 h 419"/>
                <a:gd name="T6" fmla="*/ 0 w 1594"/>
                <a:gd name="T7" fmla="*/ 0 h 419"/>
                <a:gd name="T8" fmla="*/ 1594 w 1594"/>
                <a:gd name="T9" fmla="*/ 0 h 4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4" h="419">
                  <a:moveTo>
                    <a:pt x="312" y="419"/>
                  </a:moveTo>
                  <a:lnTo>
                    <a:pt x="594" y="419"/>
                  </a:lnTo>
                  <a:lnTo>
                    <a:pt x="594" y="0"/>
                  </a:lnTo>
                  <a:lnTo>
                    <a:pt x="0" y="0"/>
                  </a:lnTo>
                  <a:lnTo>
                    <a:pt x="1594" y="0"/>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2" name="Freeform 208"/>
            <p:cNvSpPr>
              <a:spLocks/>
            </p:cNvSpPr>
            <p:nvPr/>
          </p:nvSpPr>
          <p:spPr bwMode="auto">
            <a:xfrm>
              <a:off x="3584" y="1243"/>
              <a:ext cx="503" cy="334"/>
            </a:xfrm>
            <a:custGeom>
              <a:avLst/>
              <a:gdLst>
                <a:gd name="T0" fmla="*/ 0 w 503"/>
                <a:gd name="T1" fmla="*/ 0 h 334"/>
                <a:gd name="T2" fmla="*/ 414 w 503"/>
                <a:gd name="T3" fmla="*/ 0 h 334"/>
                <a:gd name="T4" fmla="*/ 414 w 503"/>
                <a:gd name="T5" fmla="*/ 334 h 334"/>
                <a:gd name="T6" fmla="*/ 503 w 503"/>
                <a:gd name="T7" fmla="*/ 334 h 3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 h="334">
                  <a:moveTo>
                    <a:pt x="0" y="0"/>
                  </a:moveTo>
                  <a:lnTo>
                    <a:pt x="414" y="0"/>
                  </a:lnTo>
                  <a:lnTo>
                    <a:pt x="414" y="334"/>
                  </a:lnTo>
                  <a:lnTo>
                    <a:pt x="503" y="334"/>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3" name="Line 209"/>
            <p:cNvSpPr>
              <a:spLocks noChangeShapeType="1"/>
            </p:cNvSpPr>
            <p:nvPr/>
          </p:nvSpPr>
          <p:spPr bwMode="auto">
            <a:xfrm flipH="1">
              <a:off x="3998" y="1346"/>
              <a:ext cx="89"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4" name="Oval 210"/>
            <p:cNvSpPr>
              <a:spLocks noChangeArrowheads="1"/>
            </p:cNvSpPr>
            <p:nvPr/>
          </p:nvSpPr>
          <p:spPr bwMode="auto">
            <a:xfrm>
              <a:off x="3572" y="1231"/>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755" name="Oval 211"/>
            <p:cNvSpPr>
              <a:spLocks noChangeArrowheads="1"/>
            </p:cNvSpPr>
            <p:nvPr/>
          </p:nvSpPr>
          <p:spPr bwMode="auto">
            <a:xfrm>
              <a:off x="3290" y="1533"/>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756" name="Freeform 212"/>
            <p:cNvSpPr>
              <a:spLocks/>
            </p:cNvSpPr>
            <p:nvPr/>
          </p:nvSpPr>
          <p:spPr bwMode="auto">
            <a:xfrm>
              <a:off x="4087" y="1553"/>
              <a:ext cx="167" cy="139"/>
            </a:xfrm>
            <a:custGeom>
              <a:avLst/>
              <a:gdLst>
                <a:gd name="T0" fmla="*/ 0 w 83"/>
                <a:gd name="T1" fmla="*/ 0 h 69"/>
                <a:gd name="T2" fmla="*/ 0 w 83"/>
                <a:gd name="T3" fmla="*/ 18705 h 69"/>
                <a:gd name="T4" fmla="*/ 12933 w 83"/>
                <a:gd name="T5" fmla="*/ 18705 h 69"/>
                <a:gd name="T6" fmla="*/ 22285 w 83"/>
                <a:gd name="T7" fmla="*/ 9549 h 69"/>
                <a:gd name="T8" fmla="*/ 13197 w 83"/>
                <a:gd name="T9" fmla="*/ 0 h 69"/>
                <a:gd name="T10" fmla="*/ 0 w 83"/>
                <a:gd name="T11" fmla="*/ 0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69">
                  <a:moveTo>
                    <a:pt x="0" y="0"/>
                  </a:moveTo>
                  <a:cubicBezTo>
                    <a:pt x="0" y="69"/>
                    <a:pt x="0" y="69"/>
                    <a:pt x="0" y="69"/>
                  </a:cubicBezTo>
                  <a:cubicBezTo>
                    <a:pt x="48" y="69"/>
                    <a:pt x="48" y="69"/>
                    <a:pt x="48" y="69"/>
                  </a:cubicBezTo>
                  <a:cubicBezTo>
                    <a:pt x="67" y="69"/>
                    <a:pt x="83" y="54"/>
                    <a:pt x="83" y="35"/>
                  </a:cubicBezTo>
                  <a:cubicBezTo>
                    <a:pt x="83" y="16"/>
                    <a:pt x="68" y="0"/>
                    <a:pt x="49" y="0"/>
                  </a:cubicBezTo>
                  <a:cubicBezTo>
                    <a:pt x="0" y="0"/>
                    <a:pt x="0" y="0"/>
                    <a:pt x="0" y="0"/>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757" name="Freeform 213"/>
            <p:cNvSpPr>
              <a:spLocks/>
            </p:cNvSpPr>
            <p:nvPr/>
          </p:nvSpPr>
          <p:spPr bwMode="auto">
            <a:xfrm>
              <a:off x="3372" y="1360"/>
              <a:ext cx="165" cy="139"/>
            </a:xfrm>
            <a:custGeom>
              <a:avLst/>
              <a:gdLst>
                <a:gd name="T0" fmla="*/ 0 w 82"/>
                <a:gd name="T1" fmla="*/ 0 h 69"/>
                <a:gd name="T2" fmla="*/ 0 w 82"/>
                <a:gd name="T3" fmla="*/ 18705 h 69"/>
                <a:gd name="T4" fmla="*/ 12936 w 82"/>
                <a:gd name="T5" fmla="*/ 18705 h 69"/>
                <a:gd name="T6" fmla="*/ 22030 w 82"/>
                <a:gd name="T7" fmla="*/ 9549 h 69"/>
                <a:gd name="T8" fmla="*/ 13200 w 82"/>
                <a:gd name="T9" fmla="*/ 0 h 69"/>
                <a:gd name="T10" fmla="*/ 0 w 82"/>
                <a:gd name="T11" fmla="*/ 0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69">
                  <a:moveTo>
                    <a:pt x="0" y="0"/>
                  </a:moveTo>
                  <a:cubicBezTo>
                    <a:pt x="0" y="69"/>
                    <a:pt x="0" y="69"/>
                    <a:pt x="0" y="69"/>
                  </a:cubicBezTo>
                  <a:cubicBezTo>
                    <a:pt x="48" y="69"/>
                    <a:pt x="48" y="69"/>
                    <a:pt x="48" y="69"/>
                  </a:cubicBezTo>
                  <a:cubicBezTo>
                    <a:pt x="67" y="69"/>
                    <a:pt x="82" y="53"/>
                    <a:pt x="82" y="35"/>
                  </a:cubicBezTo>
                  <a:cubicBezTo>
                    <a:pt x="82" y="16"/>
                    <a:pt x="67" y="0"/>
                    <a:pt x="49" y="0"/>
                  </a:cubicBezTo>
                  <a:cubicBezTo>
                    <a:pt x="0" y="0"/>
                    <a:pt x="0" y="0"/>
                    <a:pt x="0" y="0"/>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758" name="Freeform 214"/>
            <p:cNvSpPr>
              <a:spLocks/>
            </p:cNvSpPr>
            <p:nvPr/>
          </p:nvSpPr>
          <p:spPr bwMode="auto">
            <a:xfrm>
              <a:off x="3372" y="1589"/>
              <a:ext cx="165" cy="139"/>
            </a:xfrm>
            <a:custGeom>
              <a:avLst/>
              <a:gdLst>
                <a:gd name="T0" fmla="*/ 0 w 82"/>
                <a:gd name="T1" fmla="*/ 0 h 69"/>
                <a:gd name="T2" fmla="*/ 0 w 82"/>
                <a:gd name="T3" fmla="*/ 18705 h 69"/>
                <a:gd name="T4" fmla="*/ 12936 w 82"/>
                <a:gd name="T5" fmla="*/ 18705 h 69"/>
                <a:gd name="T6" fmla="*/ 22030 w 82"/>
                <a:gd name="T7" fmla="*/ 9549 h 69"/>
                <a:gd name="T8" fmla="*/ 13200 w 82"/>
                <a:gd name="T9" fmla="*/ 0 h 69"/>
                <a:gd name="T10" fmla="*/ 0 w 82"/>
                <a:gd name="T11" fmla="*/ 0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69">
                  <a:moveTo>
                    <a:pt x="0" y="0"/>
                  </a:moveTo>
                  <a:cubicBezTo>
                    <a:pt x="0" y="69"/>
                    <a:pt x="0" y="69"/>
                    <a:pt x="0" y="69"/>
                  </a:cubicBezTo>
                  <a:cubicBezTo>
                    <a:pt x="48" y="69"/>
                    <a:pt x="48" y="69"/>
                    <a:pt x="48" y="69"/>
                  </a:cubicBezTo>
                  <a:cubicBezTo>
                    <a:pt x="67" y="69"/>
                    <a:pt x="82" y="54"/>
                    <a:pt x="82" y="35"/>
                  </a:cubicBezTo>
                  <a:cubicBezTo>
                    <a:pt x="82" y="16"/>
                    <a:pt x="67" y="1"/>
                    <a:pt x="49" y="0"/>
                  </a:cubicBezTo>
                  <a:cubicBezTo>
                    <a:pt x="0" y="0"/>
                    <a:pt x="0" y="0"/>
                    <a:pt x="0" y="0"/>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759" name="Rectangle 215"/>
            <p:cNvSpPr>
              <a:spLocks noChangeArrowheads="1"/>
            </p:cNvSpPr>
            <p:nvPr/>
          </p:nvSpPr>
          <p:spPr bwMode="auto">
            <a:xfrm>
              <a:off x="3028" y="1312"/>
              <a:ext cx="5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B</a:t>
              </a:r>
              <a:endParaRPr lang="zh-CN" altLang="zh-CN" sz="4400">
                <a:ea typeface="宋体" panose="02010600030101010101" pitchFamily="2" charset="-122"/>
              </a:endParaRPr>
            </a:p>
          </p:txBody>
        </p:sp>
        <p:sp>
          <p:nvSpPr>
            <p:cNvPr id="30760" name="Rectangle 216"/>
            <p:cNvSpPr>
              <a:spLocks noChangeArrowheads="1"/>
            </p:cNvSpPr>
            <p:nvPr/>
          </p:nvSpPr>
          <p:spPr bwMode="auto">
            <a:xfrm>
              <a:off x="3988" y="1705"/>
              <a:ext cx="33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ADEF"/>
                  </a:solidFill>
                  <a:latin typeface="TimesTen" pitchFamily="18" charset="0"/>
                  <a:ea typeface="宋体" panose="02010600030101010101" pitchFamily="2" charset="-122"/>
                </a:rPr>
                <a:t>RAM cell</a:t>
              </a:r>
              <a:endParaRPr lang="zh-CN" altLang="zh-CN" sz="4400">
                <a:ea typeface="宋体" panose="02010600030101010101" pitchFamily="2" charset="-122"/>
              </a:endParaRPr>
            </a:p>
          </p:txBody>
        </p:sp>
        <p:sp>
          <p:nvSpPr>
            <p:cNvPr id="30761" name="Rectangle 217"/>
            <p:cNvSpPr>
              <a:spLocks noChangeArrowheads="1"/>
            </p:cNvSpPr>
            <p:nvPr/>
          </p:nvSpPr>
          <p:spPr bwMode="auto">
            <a:xfrm>
              <a:off x="4385" y="1320"/>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C</a:t>
              </a:r>
              <a:endParaRPr lang="zh-CN" altLang="zh-CN" sz="4400">
                <a:ea typeface="宋体" panose="02010600030101010101" pitchFamily="2" charset="-122"/>
              </a:endParaRPr>
            </a:p>
          </p:txBody>
        </p:sp>
        <p:sp>
          <p:nvSpPr>
            <p:cNvPr id="30762" name="Rectangle 218"/>
            <p:cNvSpPr>
              <a:spLocks noChangeArrowheads="1"/>
            </p:cNvSpPr>
            <p:nvPr/>
          </p:nvSpPr>
          <p:spPr bwMode="auto">
            <a:xfrm>
              <a:off x="4524" y="1544"/>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C</a:t>
              </a:r>
              <a:endParaRPr lang="zh-CN" altLang="zh-CN" sz="4400">
                <a:ea typeface="宋体" panose="02010600030101010101" pitchFamily="2" charset="-122"/>
              </a:endParaRPr>
            </a:p>
          </p:txBody>
        </p:sp>
        <p:sp>
          <p:nvSpPr>
            <p:cNvPr id="30763" name="Freeform 219"/>
            <p:cNvSpPr>
              <a:spLocks/>
            </p:cNvSpPr>
            <p:nvPr/>
          </p:nvSpPr>
          <p:spPr bwMode="auto">
            <a:xfrm>
              <a:off x="4528" y="1543"/>
              <a:ext cx="42" cy="0"/>
            </a:xfrm>
            <a:custGeom>
              <a:avLst/>
              <a:gdLst>
                <a:gd name="T0" fmla="*/ 0 w 42"/>
                <a:gd name="T1" fmla="*/ 42 w 42"/>
                <a:gd name="T2" fmla="*/ 0 w 42"/>
                <a:gd name="T3" fmla="*/ 0 60000 65536"/>
                <a:gd name="T4" fmla="*/ 0 60000 65536"/>
                <a:gd name="T5" fmla="*/ 0 60000 65536"/>
              </a:gdLst>
              <a:ahLst/>
              <a:cxnLst>
                <a:cxn ang="T3">
                  <a:pos x="T0" y="0"/>
                </a:cxn>
                <a:cxn ang="T4">
                  <a:pos x="T1" y="0"/>
                </a:cxn>
                <a:cxn ang="T5">
                  <a:pos x="T2" y="0"/>
                </a:cxn>
              </a:cxnLst>
              <a:rect l="0" t="0" r="r" b="b"/>
              <a:pathLst>
                <a:path w="42">
                  <a:moveTo>
                    <a:pt x="0" y="0"/>
                  </a:moveTo>
                  <a:lnTo>
                    <a:pt x="42" y="0"/>
                  </a:lnTo>
                  <a:lnTo>
                    <a:pt x="0" y="0"/>
                  </a:lnTo>
                  <a:close/>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4" name="Rectangle 220"/>
            <p:cNvSpPr>
              <a:spLocks noChangeArrowheads="1"/>
            </p:cNvSpPr>
            <p:nvPr/>
          </p:nvSpPr>
          <p:spPr bwMode="auto">
            <a:xfrm>
              <a:off x="3208" y="1624"/>
              <a:ext cx="5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B</a:t>
              </a:r>
              <a:endParaRPr lang="zh-CN" altLang="zh-CN" sz="4400">
                <a:ea typeface="宋体" panose="02010600030101010101" pitchFamily="2" charset="-122"/>
              </a:endParaRPr>
            </a:p>
          </p:txBody>
        </p:sp>
        <p:sp>
          <p:nvSpPr>
            <p:cNvPr id="30765" name="Line 221"/>
            <p:cNvSpPr>
              <a:spLocks noChangeShapeType="1"/>
            </p:cNvSpPr>
            <p:nvPr/>
          </p:nvSpPr>
          <p:spPr bwMode="auto">
            <a:xfrm>
              <a:off x="3209" y="1621"/>
              <a:ext cx="41"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6" name="Freeform 222"/>
            <p:cNvSpPr>
              <a:spLocks/>
            </p:cNvSpPr>
            <p:nvPr/>
          </p:nvSpPr>
          <p:spPr bwMode="auto">
            <a:xfrm>
              <a:off x="4254" y="1328"/>
              <a:ext cx="318" cy="1971"/>
            </a:xfrm>
            <a:custGeom>
              <a:avLst/>
              <a:gdLst>
                <a:gd name="T0" fmla="*/ 0 w 318"/>
                <a:gd name="T1" fmla="*/ 62 h 1971"/>
                <a:gd name="T2" fmla="*/ 101 w 318"/>
                <a:gd name="T3" fmla="*/ 62 h 1971"/>
                <a:gd name="T4" fmla="*/ 101 w 318"/>
                <a:gd name="T5" fmla="*/ 0 h 1971"/>
                <a:gd name="T6" fmla="*/ 101 w 318"/>
                <a:gd name="T7" fmla="*/ 1971 h 1971"/>
                <a:gd name="T8" fmla="*/ 318 w 318"/>
                <a:gd name="T9" fmla="*/ 1971 h 19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971">
                  <a:moveTo>
                    <a:pt x="0" y="62"/>
                  </a:moveTo>
                  <a:lnTo>
                    <a:pt x="101" y="62"/>
                  </a:lnTo>
                  <a:lnTo>
                    <a:pt x="101" y="0"/>
                  </a:lnTo>
                  <a:lnTo>
                    <a:pt x="101" y="1971"/>
                  </a:lnTo>
                  <a:lnTo>
                    <a:pt x="318" y="1971"/>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7" name="Freeform 223"/>
            <p:cNvSpPr>
              <a:spLocks/>
            </p:cNvSpPr>
            <p:nvPr/>
          </p:nvSpPr>
          <p:spPr bwMode="auto">
            <a:xfrm>
              <a:off x="4087" y="1322"/>
              <a:ext cx="167" cy="138"/>
            </a:xfrm>
            <a:custGeom>
              <a:avLst/>
              <a:gdLst>
                <a:gd name="T0" fmla="*/ 0 w 83"/>
                <a:gd name="T1" fmla="*/ 0 h 69"/>
                <a:gd name="T2" fmla="*/ 0 w 83"/>
                <a:gd name="T3" fmla="*/ 17664 h 69"/>
                <a:gd name="T4" fmla="*/ 12933 w 83"/>
                <a:gd name="T5" fmla="*/ 17664 h 69"/>
                <a:gd name="T6" fmla="*/ 22285 w 83"/>
                <a:gd name="T7" fmla="*/ 8960 h 69"/>
                <a:gd name="T8" fmla="*/ 13197 w 83"/>
                <a:gd name="T9" fmla="*/ 0 h 69"/>
                <a:gd name="T10" fmla="*/ 0 w 83"/>
                <a:gd name="T11" fmla="*/ 0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69">
                  <a:moveTo>
                    <a:pt x="0" y="0"/>
                  </a:moveTo>
                  <a:cubicBezTo>
                    <a:pt x="0" y="69"/>
                    <a:pt x="0" y="69"/>
                    <a:pt x="0" y="69"/>
                  </a:cubicBezTo>
                  <a:cubicBezTo>
                    <a:pt x="48" y="69"/>
                    <a:pt x="48" y="69"/>
                    <a:pt x="48" y="69"/>
                  </a:cubicBezTo>
                  <a:cubicBezTo>
                    <a:pt x="67" y="69"/>
                    <a:pt x="83" y="54"/>
                    <a:pt x="83" y="35"/>
                  </a:cubicBezTo>
                  <a:cubicBezTo>
                    <a:pt x="83" y="16"/>
                    <a:pt x="68" y="1"/>
                    <a:pt x="49" y="0"/>
                  </a:cubicBezTo>
                  <a:cubicBezTo>
                    <a:pt x="0" y="0"/>
                    <a:pt x="0" y="0"/>
                    <a:pt x="0" y="0"/>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768" name="Freeform 224"/>
            <p:cNvSpPr>
              <a:spLocks/>
            </p:cNvSpPr>
            <p:nvPr/>
          </p:nvSpPr>
          <p:spPr bwMode="auto">
            <a:xfrm>
              <a:off x="3262" y="2299"/>
              <a:ext cx="1014" cy="618"/>
            </a:xfrm>
            <a:custGeom>
              <a:avLst/>
              <a:gdLst>
                <a:gd name="T0" fmla="*/ 0 w 1014"/>
                <a:gd name="T1" fmla="*/ 0 h 618"/>
                <a:gd name="T2" fmla="*/ 1014 w 1014"/>
                <a:gd name="T3" fmla="*/ 0 h 618"/>
                <a:gd name="T4" fmla="*/ 1014 w 1014"/>
                <a:gd name="T5" fmla="*/ 618 h 618"/>
                <a:gd name="T6" fmla="*/ 0 w 1014"/>
                <a:gd name="T7" fmla="*/ 618 h 618"/>
                <a:gd name="T8" fmla="*/ 0 w 1014"/>
                <a:gd name="T9" fmla="*/ 0 h 618"/>
                <a:gd name="T10" fmla="*/ 0 w 1014"/>
                <a:gd name="T11" fmla="*/ 0 h 6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14" h="618">
                  <a:moveTo>
                    <a:pt x="0" y="0"/>
                  </a:moveTo>
                  <a:lnTo>
                    <a:pt x="1014" y="0"/>
                  </a:lnTo>
                  <a:lnTo>
                    <a:pt x="1014" y="618"/>
                  </a:lnTo>
                  <a:lnTo>
                    <a:pt x="0" y="618"/>
                  </a:lnTo>
                  <a:lnTo>
                    <a:pt x="0" y="0"/>
                  </a:lnTo>
                  <a:close/>
                </a:path>
              </a:pathLst>
            </a:custGeom>
            <a:solidFill>
              <a:srgbClr val="D4EF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69" name="Line 225"/>
            <p:cNvSpPr>
              <a:spLocks noChangeShapeType="1"/>
            </p:cNvSpPr>
            <p:nvPr/>
          </p:nvSpPr>
          <p:spPr bwMode="auto">
            <a:xfrm>
              <a:off x="4252" y="2512"/>
              <a:ext cx="105"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0" name="Line 226"/>
            <p:cNvSpPr>
              <a:spLocks noChangeShapeType="1"/>
            </p:cNvSpPr>
            <p:nvPr/>
          </p:nvSpPr>
          <p:spPr bwMode="auto">
            <a:xfrm>
              <a:off x="4254" y="2744"/>
              <a:ext cx="239"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1" name="Line 227"/>
            <p:cNvSpPr>
              <a:spLocks noChangeShapeType="1"/>
            </p:cNvSpPr>
            <p:nvPr/>
          </p:nvSpPr>
          <p:spPr bwMode="auto">
            <a:xfrm>
              <a:off x="3960" y="2788"/>
              <a:ext cx="127"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2" name="Rectangle 228"/>
            <p:cNvSpPr>
              <a:spLocks noChangeArrowheads="1"/>
            </p:cNvSpPr>
            <p:nvPr/>
          </p:nvSpPr>
          <p:spPr bwMode="auto">
            <a:xfrm>
              <a:off x="3503" y="2161"/>
              <a:ext cx="2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30773" name="Rectangle 229"/>
            <p:cNvSpPr>
              <a:spLocks noChangeArrowheads="1"/>
            </p:cNvSpPr>
            <p:nvPr/>
          </p:nvSpPr>
          <p:spPr bwMode="auto">
            <a:xfrm>
              <a:off x="2819" y="2189"/>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a:t>
              </a:r>
              <a:endParaRPr lang="zh-CN" altLang="zh-CN" sz="4400">
                <a:ea typeface="宋体" panose="02010600030101010101" pitchFamily="2" charset="-122"/>
              </a:endParaRPr>
            </a:p>
          </p:txBody>
        </p:sp>
        <p:sp>
          <p:nvSpPr>
            <p:cNvPr id="30774" name="Rectangle 230"/>
            <p:cNvSpPr>
              <a:spLocks noChangeArrowheads="1"/>
            </p:cNvSpPr>
            <p:nvPr/>
          </p:nvSpPr>
          <p:spPr bwMode="auto">
            <a:xfrm>
              <a:off x="2878" y="2189"/>
              <a:ext cx="12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ord</a:t>
              </a:r>
              <a:endParaRPr lang="zh-CN" altLang="zh-CN" sz="4400">
                <a:ea typeface="宋体" panose="02010600030101010101" pitchFamily="2" charset="-122"/>
              </a:endParaRPr>
            </a:p>
          </p:txBody>
        </p:sp>
        <p:sp>
          <p:nvSpPr>
            <p:cNvPr id="30775" name="Rectangle 231"/>
            <p:cNvSpPr>
              <a:spLocks noChangeArrowheads="1"/>
            </p:cNvSpPr>
            <p:nvPr/>
          </p:nvSpPr>
          <p:spPr bwMode="auto">
            <a:xfrm>
              <a:off x="2819" y="2261"/>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30776" name="Rectangle 232"/>
            <p:cNvSpPr>
              <a:spLocks noChangeArrowheads="1"/>
            </p:cNvSpPr>
            <p:nvPr/>
          </p:nvSpPr>
          <p:spPr bwMode="auto">
            <a:xfrm>
              <a:off x="2819" y="2332"/>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2</a:t>
              </a:r>
              <a:endParaRPr lang="zh-CN" altLang="zh-CN" sz="4400">
                <a:ea typeface="宋体" panose="02010600030101010101" pitchFamily="2" charset="-122"/>
              </a:endParaRPr>
            </a:p>
          </p:txBody>
        </p:sp>
        <p:sp>
          <p:nvSpPr>
            <p:cNvPr id="30777" name="Rectangle 233"/>
            <p:cNvSpPr>
              <a:spLocks noChangeArrowheads="1"/>
            </p:cNvSpPr>
            <p:nvPr/>
          </p:nvSpPr>
          <p:spPr bwMode="auto">
            <a:xfrm>
              <a:off x="2851" y="2320"/>
              <a:ext cx="3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800" u="none" baseline="0">
                  <a:solidFill>
                    <a:srgbClr val="000000"/>
                  </a:solidFill>
                  <a:latin typeface="TimesTen" pitchFamily="18" charset="0"/>
                  <a:ea typeface="宋体" panose="02010600030101010101" pitchFamily="2" charset="-122"/>
                </a:rPr>
                <a:t>n</a:t>
              </a:r>
              <a:endParaRPr lang="zh-CN" altLang="zh-CN" sz="4400">
                <a:ea typeface="宋体" panose="02010600030101010101" pitchFamily="2" charset="-122"/>
              </a:endParaRPr>
            </a:p>
          </p:txBody>
        </p:sp>
        <p:sp>
          <p:nvSpPr>
            <p:cNvPr id="30778" name="Rectangle 234"/>
            <p:cNvSpPr>
              <a:spLocks noChangeArrowheads="1"/>
            </p:cNvSpPr>
            <p:nvPr/>
          </p:nvSpPr>
          <p:spPr bwMode="auto">
            <a:xfrm>
              <a:off x="2892" y="2332"/>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latin typeface="TimesTen" pitchFamily="18" charset="0"/>
                  <a:ea typeface="宋体" panose="02010600030101010101" pitchFamily="2" charset="-122"/>
                </a:rPr>
                <a:t>-</a:t>
              </a:r>
              <a:endParaRPr lang="zh-CN" altLang="zh-CN" sz="1000" u="none" baseline="0">
                <a:solidFill>
                  <a:srgbClr val="000000"/>
                </a:solidFill>
                <a:latin typeface="TimesTen" pitchFamily="18" charset="0"/>
                <a:ea typeface="宋体" panose="02010600030101010101" pitchFamily="2" charset="-122"/>
              </a:endParaRPr>
            </a:p>
          </p:txBody>
        </p:sp>
        <p:sp>
          <p:nvSpPr>
            <p:cNvPr id="30779" name="Rectangle 235"/>
            <p:cNvSpPr>
              <a:spLocks noChangeArrowheads="1"/>
            </p:cNvSpPr>
            <p:nvPr/>
          </p:nvSpPr>
          <p:spPr bwMode="auto">
            <a:xfrm>
              <a:off x="2946" y="233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 1</a:t>
              </a:r>
              <a:endParaRPr lang="zh-CN" altLang="zh-CN" sz="4400">
                <a:ea typeface="宋体" panose="02010600030101010101" pitchFamily="2" charset="-122"/>
              </a:endParaRPr>
            </a:p>
          </p:txBody>
        </p:sp>
        <p:sp>
          <p:nvSpPr>
            <p:cNvPr id="30780" name="Rectangle 236"/>
            <p:cNvSpPr>
              <a:spLocks noChangeArrowheads="1"/>
            </p:cNvSpPr>
            <p:nvPr/>
          </p:nvSpPr>
          <p:spPr bwMode="auto">
            <a:xfrm>
              <a:off x="4727" y="2463"/>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a:t>
              </a:r>
              <a:endParaRPr lang="zh-CN" altLang="zh-CN" sz="4400">
                <a:ea typeface="宋体" panose="02010600030101010101" pitchFamily="2" charset="-122"/>
              </a:endParaRPr>
            </a:p>
          </p:txBody>
        </p:sp>
        <p:sp>
          <p:nvSpPr>
            <p:cNvPr id="30781" name="Rectangle 237"/>
            <p:cNvSpPr>
              <a:spLocks noChangeArrowheads="1"/>
            </p:cNvSpPr>
            <p:nvPr/>
          </p:nvSpPr>
          <p:spPr bwMode="auto">
            <a:xfrm>
              <a:off x="4786" y="2463"/>
              <a:ext cx="12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ord</a:t>
              </a:r>
              <a:endParaRPr lang="zh-CN" altLang="zh-CN" sz="4400">
                <a:ea typeface="宋体" panose="02010600030101010101" pitchFamily="2" charset="-122"/>
              </a:endParaRPr>
            </a:p>
          </p:txBody>
        </p:sp>
        <p:sp>
          <p:nvSpPr>
            <p:cNvPr id="30782" name="Rectangle 238"/>
            <p:cNvSpPr>
              <a:spLocks noChangeArrowheads="1"/>
            </p:cNvSpPr>
            <p:nvPr/>
          </p:nvSpPr>
          <p:spPr bwMode="auto">
            <a:xfrm>
              <a:off x="4727" y="2534"/>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30783" name="Rectangle 239"/>
            <p:cNvSpPr>
              <a:spLocks noChangeArrowheads="1"/>
            </p:cNvSpPr>
            <p:nvPr/>
          </p:nvSpPr>
          <p:spPr bwMode="auto">
            <a:xfrm>
              <a:off x="4727" y="2608"/>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2</a:t>
              </a:r>
              <a:endParaRPr lang="zh-CN" altLang="zh-CN" sz="4400">
                <a:ea typeface="宋体" panose="02010600030101010101" pitchFamily="2" charset="-122"/>
              </a:endParaRPr>
            </a:p>
          </p:txBody>
        </p:sp>
        <p:sp>
          <p:nvSpPr>
            <p:cNvPr id="30784" name="Rectangle 240"/>
            <p:cNvSpPr>
              <a:spLocks noChangeArrowheads="1"/>
            </p:cNvSpPr>
            <p:nvPr/>
          </p:nvSpPr>
          <p:spPr bwMode="auto">
            <a:xfrm>
              <a:off x="4759" y="2596"/>
              <a:ext cx="3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800" u="none" baseline="0">
                  <a:solidFill>
                    <a:srgbClr val="000000"/>
                  </a:solidFill>
                  <a:latin typeface="TimesTen" pitchFamily="18" charset="0"/>
                  <a:ea typeface="宋体" panose="02010600030101010101" pitchFamily="2" charset="-122"/>
                </a:rPr>
                <a:t>n</a:t>
              </a:r>
              <a:endParaRPr lang="zh-CN" altLang="zh-CN" sz="4400">
                <a:ea typeface="宋体" panose="02010600030101010101" pitchFamily="2" charset="-122"/>
              </a:endParaRPr>
            </a:p>
          </p:txBody>
        </p:sp>
        <p:sp>
          <p:nvSpPr>
            <p:cNvPr id="30785" name="Rectangle 241"/>
            <p:cNvSpPr>
              <a:spLocks noChangeArrowheads="1"/>
            </p:cNvSpPr>
            <p:nvPr/>
          </p:nvSpPr>
          <p:spPr bwMode="auto">
            <a:xfrm>
              <a:off x="4800" y="2608"/>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latin typeface="TimesTen" pitchFamily="18" charset="0"/>
                  <a:ea typeface="宋体" panose="02010600030101010101" pitchFamily="2" charset="-122"/>
                </a:rPr>
                <a:t>-</a:t>
              </a:r>
              <a:endParaRPr lang="zh-CN" altLang="zh-CN" sz="1000" u="none" baseline="0">
                <a:solidFill>
                  <a:srgbClr val="000000"/>
                </a:solidFill>
                <a:latin typeface="TimesTen" pitchFamily="18" charset="0"/>
                <a:ea typeface="宋体" panose="02010600030101010101" pitchFamily="2" charset="-122"/>
              </a:endParaRPr>
            </a:p>
          </p:txBody>
        </p:sp>
        <p:sp>
          <p:nvSpPr>
            <p:cNvPr id="30786" name="Rectangle 242"/>
            <p:cNvSpPr>
              <a:spLocks noChangeArrowheads="1"/>
            </p:cNvSpPr>
            <p:nvPr/>
          </p:nvSpPr>
          <p:spPr bwMode="auto">
            <a:xfrm>
              <a:off x="4854" y="260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 1</a:t>
              </a:r>
              <a:endParaRPr lang="zh-CN" altLang="zh-CN" sz="4400">
                <a:ea typeface="宋体" panose="02010600030101010101" pitchFamily="2" charset="-122"/>
              </a:endParaRPr>
            </a:p>
          </p:txBody>
        </p:sp>
        <p:sp>
          <p:nvSpPr>
            <p:cNvPr id="30787" name="Rectangle 243"/>
            <p:cNvSpPr>
              <a:spLocks noChangeArrowheads="1"/>
            </p:cNvSpPr>
            <p:nvPr/>
          </p:nvSpPr>
          <p:spPr bwMode="auto">
            <a:xfrm>
              <a:off x="4727" y="1560"/>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a:t>
              </a:r>
              <a:endParaRPr lang="zh-CN" altLang="zh-CN" sz="4400">
                <a:ea typeface="宋体" panose="02010600030101010101" pitchFamily="2" charset="-122"/>
              </a:endParaRPr>
            </a:p>
          </p:txBody>
        </p:sp>
        <p:sp>
          <p:nvSpPr>
            <p:cNvPr id="30788" name="Rectangle 244"/>
            <p:cNvSpPr>
              <a:spLocks noChangeArrowheads="1"/>
            </p:cNvSpPr>
            <p:nvPr/>
          </p:nvSpPr>
          <p:spPr bwMode="auto">
            <a:xfrm>
              <a:off x="4786" y="1560"/>
              <a:ext cx="12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ord</a:t>
              </a:r>
              <a:endParaRPr lang="zh-CN" altLang="zh-CN" sz="4400">
                <a:ea typeface="宋体" panose="02010600030101010101" pitchFamily="2" charset="-122"/>
              </a:endParaRPr>
            </a:p>
          </p:txBody>
        </p:sp>
        <p:sp>
          <p:nvSpPr>
            <p:cNvPr id="30789" name="Rectangle 245"/>
            <p:cNvSpPr>
              <a:spLocks noChangeArrowheads="1"/>
            </p:cNvSpPr>
            <p:nvPr/>
          </p:nvSpPr>
          <p:spPr bwMode="auto">
            <a:xfrm>
              <a:off x="4727" y="1634"/>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30790" name="Rectangle 246"/>
            <p:cNvSpPr>
              <a:spLocks noChangeArrowheads="1"/>
            </p:cNvSpPr>
            <p:nvPr/>
          </p:nvSpPr>
          <p:spPr bwMode="auto">
            <a:xfrm>
              <a:off x="4727" y="1706"/>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0</a:t>
              </a:r>
              <a:endParaRPr lang="zh-CN" altLang="zh-CN" sz="4400">
                <a:ea typeface="宋体" panose="02010600030101010101" pitchFamily="2" charset="-122"/>
              </a:endParaRPr>
            </a:p>
          </p:txBody>
        </p:sp>
        <p:sp>
          <p:nvSpPr>
            <p:cNvPr id="30791" name="Rectangle 247"/>
            <p:cNvSpPr>
              <a:spLocks noChangeArrowheads="1"/>
            </p:cNvSpPr>
            <p:nvPr/>
          </p:nvSpPr>
          <p:spPr bwMode="auto">
            <a:xfrm>
              <a:off x="4727" y="1912"/>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a:t>
              </a:r>
              <a:endParaRPr lang="zh-CN" altLang="zh-CN" sz="4400">
                <a:ea typeface="宋体" panose="02010600030101010101" pitchFamily="2" charset="-122"/>
              </a:endParaRPr>
            </a:p>
          </p:txBody>
        </p:sp>
        <p:sp>
          <p:nvSpPr>
            <p:cNvPr id="30792" name="Rectangle 248"/>
            <p:cNvSpPr>
              <a:spLocks noChangeArrowheads="1"/>
            </p:cNvSpPr>
            <p:nvPr/>
          </p:nvSpPr>
          <p:spPr bwMode="auto">
            <a:xfrm>
              <a:off x="4786" y="1912"/>
              <a:ext cx="12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ord</a:t>
              </a:r>
              <a:endParaRPr lang="zh-CN" altLang="zh-CN" sz="4400">
                <a:ea typeface="宋体" panose="02010600030101010101" pitchFamily="2" charset="-122"/>
              </a:endParaRPr>
            </a:p>
          </p:txBody>
        </p:sp>
        <p:sp>
          <p:nvSpPr>
            <p:cNvPr id="30793" name="Rectangle 249"/>
            <p:cNvSpPr>
              <a:spLocks noChangeArrowheads="1"/>
            </p:cNvSpPr>
            <p:nvPr/>
          </p:nvSpPr>
          <p:spPr bwMode="auto">
            <a:xfrm>
              <a:off x="4727" y="1984"/>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30794" name="Rectangle 250"/>
            <p:cNvSpPr>
              <a:spLocks noChangeArrowheads="1"/>
            </p:cNvSpPr>
            <p:nvPr/>
          </p:nvSpPr>
          <p:spPr bwMode="auto">
            <a:xfrm>
              <a:off x="4727" y="2057"/>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1</a:t>
              </a:r>
              <a:endParaRPr lang="zh-CN" altLang="zh-CN" sz="4400">
                <a:ea typeface="宋体" panose="02010600030101010101" pitchFamily="2" charset="-122"/>
              </a:endParaRPr>
            </a:p>
          </p:txBody>
        </p:sp>
        <p:sp>
          <p:nvSpPr>
            <p:cNvPr id="30795" name="Oval 251"/>
            <p:cNvSpPr>
              <a:spLocks noChangeArrowheads="1"/>
            </p:cNvSpPr>
            <p:nvPr/>
          </p:nvSpPr>
          <p:spPr bwMode="auto">
            <a:xfrm>
              <a:off x="3986" y="2456"/>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796" name="Line 252"/>
            <p:cNvSpPr>
              <a:spLocks noChangeShapeType="1"/>
            </p:cNvSpPr>
            <p:nvPr/>
          </p:nvSpPr>
          <p:spPr bwMode="auto">
            <a:xfrm>
              <a:off x="3497" y="2784"/>
              <a:ext cx="153"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7" name="Line 253"/>
            <p:cNvSpPr>
              <a:spLocks noChangeShapeType="1"/>
            </p:cNvSpPr>
            <p:nvPr/>
          </p:nvSpPr>
          <p:spPr bwMode="auto">
            <a:xfrm>
              <a:off x="3481" y="2549"/>
              <a:ext cx="169"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8" name="Freeform 254"/>
            <p:cNvSpPr>
              <a:spLocks/>
            </p:cNvSpPr>
            <p:nvPr/>
          </p:nvSpPr>
          <p:spPr bwMode="auto">
            <a:xfrm>
              <a:off x="3650" y="2446"/>
              <a:ext cx="280" cy="430"/>
            </a:xfrm>
            <a:custGeom>
              <a:avLst/>
              <a:gdLst>
                <a:gd name="T0" fmla="*/ 0 w 280"/>
                <a:gd name="T1" fmla="*/ 0 h 430"/>
                <a:gd name="T2" fmla="*/ 280 w 280"/>
                <a:gd name="T3" fmla="*/ 0 h 430"/>
                <a:gd name="T4" fmla="*/ 280 w 280"/>
                <a:gd name="T5" fmla="*/ 430 h 430"/>
                <a:gd name="T6" fmla="*/ 0 w 280"/>
                <a:gd name="T7" fmla="*/ 430 h 430"/>
                <a:gd name="T8" fmla="*/ 0 w 280"/>
                <a:gd name="T9" fmla="*/ 0 h 430"/>
                <a:gd name="T10" fmla="*/ 0 w 280"/>
                <a:gd name="T11" fmla="*/ 0 h 4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0" h="430">
                  <a:moveTo>
                    <a:pt x="0" y="0"/>
                  </a:moveTo>
                  <a:lnTo>
                    <a:pt x="280" y="0"/>
                  </a:lnTo>
                  <a:lnTo>
                    <a:pt x="280" y="430"/>
                  </a:lnTo>
                  <a:lnTo>
                    <a:pt x="0" y="430"/>
                  </a:lnTo>
                  <a:lnTo>
                    <a:pt x="0" y="0"/>
                  </a:lnTo>
                  <a:close/>
                </a:path>
              </a:pathLst>
            </a:custGeom>
            <a:solidFill>
              <a:srgbClr val="FFFFFF"/>
            </a:solidFill>
            <a:ln w="8" cap="flat">
              <a:solidFill>
                <a:srgbClr val="00ADEF"/>
              </a:solidFill>
              <a:prstDash val="solid"/>
              <a:miter lim="800000"/>
              <a:headEnd/>
              <a:tailEnd/>
            </a:ln>
          </p:spPr>
          <p:txBody>
            <a:bodyPr/>
            <a:lstStyle/>
            <a:p>
              <a:endParaRPr lang="zh-CN" altLang="en-US"/>
            </a:p>
          </p:txBody>
        </p:sp>
        <p:sp>
          <p:nvSpPr>
            <p:cNvPr id="30799" name="Line 255"/>
            <p:cNvSpPr>
              <a:spLocks noChangeShapeType="1"/>
            </p:cNvSpPr>
            <p:nvPr/>
          </p:nvSpPr>
          <p:spPr bwMode="auto">
            <a:xfrm>
              <a:off x="3930" y="2559"/>
              <a:ext cx="157"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00" name="Rectangle 256"/>
            <p:cNvSpPr>
              <a:spLocks noChangeArrowheads="1"/>
            </p:cNvSpPr>
            <p:nvPr/>
          </p:nvSpPr>
          <p:spPr bwMode="auto">
            <a:xfrm>
              <a:off x="3672" y="2503"/>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a:t>
              </a:r>
              <a:endParaRPr lang="zh-CN" altLang="zh-CN" sz="4400">
                <a:ea typeface="宋体" panose="02010600030101010101" pitchFamily="2" charset="-122"/>
              </a:endParaRPr>
            </a:p>
          </p:txBody>
        </p:sp>
        <p:sp>
          <p:nvSpPr>
            <p:cNvPr id="30801" name="Rectangle 257"/>
            <p:cNvSpPr>
              <a:spLocks noChangeArrowheads="1"/>
            </p:cNvSpPr>
            <p:nvPr/>
          </p:nvSpPr>
          <p:spPr bwMode="auto">
            <a:xfrm>
              <a:off x="3672" y="2742"/>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a:t>
              </a:r>
              <a:endParaRPr lang="zh-CN" altLang="zh-CN" sz="4400">
                <a:ea typeface="宋体" panose="02010600030101010101" pitchFamily="2" charset="-122"/>
              </a:endParaRPr>
            </a:p>
          </p:txBody>
        </p:sp>
        <p:sp>
          <p:nvSpPr>
            <p:cNvPr id="30802" name="Oval 258"/>
            <p:cNvSpPr>
              <a:spLocks noChangeArrowheads="1"/>
            </p:cNvSpPr>
            <p:nvPr/>
          </p:nvSpPr>
          <p:spPr bwMode="auto">
            <a:xfrm>
              <a:off x="3940" y="2768"/>
              <a:ext cx="40" cy="40"/>
            </a:xfrm>
            <a:prstGeom prst="ellipse">
              <a:avLst/>
            </a:prstGeom>
            <a:solidFill>
              <a:srgbClr val="FFFFFF"/>
            </a:solidFill>
            <a:ln w="8">
              <a:solidFill>
                <a:srgbClr val="00ADEF"/>
              </a:solidFill>
              <a:miter lim="800000"/>
              <a:headEnd/>
              <a:tailEnd/>
            </a:ln>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03" name="Rectangle 259"/>
            <p:cNvSpPr>
              <a:spLocks noChangeArrowheads="1"/>
            </p:cNvSpPr>
            <p:nvPr/>
          </p:nvSpPr>
          <p:spPr bwMode="auto">
            <a:xfrm>
              <a:off x="3859" y="2503"/>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Q</a:t>
              </a:r>
              <a:endParaRPr lang="zh-CN" altLang="zh-CN" sz="4400">
                <a:ea typeface="宋体" panose="02010600030101010101" pitchFamily="2" charset="-122"/>
              </a:endParaRPr>
            </a:p>
          </p:txBody>
        </p:sp>
        <p:sp>
          <p:nvSpPr>
            <p:cNvPr id="30804" name="Rectangle 260"/>
            <p:cNvSpPr>
              <a:spLocks noChangeArrowheads="1"/>
            </p:cNvSpPr>
            <p:nvPr/>
          </p:nvSpPr>
          <p:spPr bwMode="auto">
            <a:xfrm>
              <a:off x="3859" y="2742"/>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Q</a:t>
              </a:r>
              <a:endParaRPr lang="zh-CN" altLang="zh-CN" sz="4400">
                <a:ea typeface="宋体" panose="02010600030101010101" pitchFamily="2" charset="-122"/>
              </a:endParaRPr>
            </a:p>
          </p:txBody>
        </p:sp>
        <p:sp>
          <p:nvSpPr>
            <p:cNvPr id="30805" name="Line 261"/>
            <p:cNvSpPr>
              <a:spLocks noChangeShapeType="1"/>
            </p:cNvSpPr>
            <p:nvPr/>
          </p:nvSpPr>
          <p:spPr bwMode="auto">
            <a:xfrm flipH="1">
              <a:off x="3028" y="2504"/>
              <a:ext cx="354"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06" name="Line 262"/>
            <p:cNvSpPr>
              <a:spLocks noChangeShapeType="1"/>
            </p:cNvSpPr>
            <p:nvPr/>
          </p:nvSpPr>
          <p:spPr bwMode="auto">
            <a:xfrm flipH="1">
              <a:off x="3213" y="2826"/>
              <a:ext cx="169"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07" name="Freeform 263"/>
            <p:cNvSpPr>
              <a:spLocks/>
            </p:cNvSpPr>
            <p:nvPr/>
          </p:nvSpPr>
          <p:spPr bwMode="auto">
            <a:xfrm>
              <a:off x="3302" y="2595"/>
              <a:ext cx="87" cy="141"/>
            </a:xfrm>
            <a:custGeom>
              <a:avLst/>
              <a:gdLst>
                <a:gd name="T0" fmla="*/ 87 w 87"/>
                <a:gd name="T1" fmla="*/ 0 h 141"/>
                <a:gd name="T2" fmla="*/ 0 w 87"/>
                <a:gd name="T3" fmla="*/ 0 h 141"/>
                <a:gd name="T4" fmla="*/ 0 w 87"/>
                <a:gd name="T5" fmla="*/ 141 h 141"/>
                <a:gd name="T6" fmla="*/ 78 w 87"/>
                <a:gd name="T7" fmla="*/ 141 h 1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141">
                  <a:moveTo>
                    <a:pt x="87" y="0"/>
                  </a:moveTo>
                  <a:lnTo>
                    <a:pt x="0" y="0"/>
                  </a:lnTo>
                  <a:lnTo>
                    <a:pt x="0" y="141"/>
                  </a:lnTo>
                  <a:lnTo>
                    <a:pt x="78" y="141"/>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8" name="Freeform 264"/>
            <p:cNvSpPr>
              <a:spLocks/>
            </p:cNvSpPr>
            <p:nvPr/>
          </p:nvSpPr>
          <p:spPr bwMode="auto">
            <a:xfrm>
              <a:off x="2990" y="2247"/>
              <a:ext cx="1594" cy="418"/>
            </a:xfrm>
            <a:custGeom>
              <a:avLst/>
              <a:gdLst>
                <a:gd name="T0" fmla="*/ 312 w 1594"/>
                <a:gd name="T1" fmla="*/ 418 h 418"/>
                <a:gd name="T2" fmla="*/ 594 w 1594"/>
                <a:gd name="T3" fmla="*/ 418 h 418"/>
                <a:gd name="T4" fmla="*/ 594 w 1594"/>
                <a:gd name="T5" fmla="*/ 0 h 418"/>
                <a:gd name="T6" fmla="*/ 0 w 1594"/>
                <a:gd name="T7" fmla="*/ 0 h 418"/>
                <a:gd name="T8" fmla="*/ 1594 w 1594"/>
                <a:gd name="T9" fmla="*/ 0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4" h="418">
                  <a:moveTo>
                    <a:pt x="312" y="418"/>
                  </a:moveTo>
                  <a:lnTo>
                    <a:pt x="594" y="418"/>
                  </a:lnTo>
                  <a:lnTo>
                    <a:pt x="594" y="0"/>
                  </a:lnTo>
                  <a:lnTo>
                    <a:pt x="0" y="0"/>
                  </a:lnTo>
                  <a:lnTo>
                    <a:pt x="1594" y="0"/>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9" name="Freeform 265"/>
            <p:cNvSpPr>
              <a:spLocks/>
            </p:cNvSpPr>
            <p:nvPr/>
          </p:nvSpPr>
          <p:spPr bwMode="auto">
            <a:xfrm>
              <a:off x="3584" y="2363"/>
              <a:ext cx="503" cy="334"/>
            </a:xfrm>
            <a:custGeom>
              <a:avLst/>
              <a:gdLst>
                <a:gd name="T0" fmla="*/ 0 w 503"/>
                <a:gd name="T1" fmla="*/ 0 h 334"/>
                <a:gd name="T2" fmla="*/ 414 w 503"/>
                <a:gd name="T3" fmla="*/ 0 h 334"/>
                <a:gd name="T4" fmla="*/ 414 w 503"/>
                <a:gd name="T5" fmla="*/ 334 h 334"/>
                <a:gd name="T6" fmla="*/ 503 w 503"/>
                <a:gd name="T7" fmla="*/ 334 h 3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 h="334">
                  <a:moveTo>
                    <a:pt x="0" y="0"/>
                  </a:moveTo>
                  <a:lnTo>
                    <a:pt x="414" y="0"/>
                  </a:lnTo>
                  <a:lnTo>
                    <a:pt x="414" y="334"/>
                  </a:lnTo>
                  <a:lnTo>
                    <a:pt x="503" y="334"/>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0" name="Line 266"/>
            <p:cNvSpPr>
              <a:spLocks noChangeShapeType="1"/>
            </p:cNvSpPr>
            <p:nvPr/>
          </p:nvSpPr>
          <p:spPr bwMode="auto">
            <a:xfrm flipH="1">
              <a:off x="3998" y="2468"/>
              <a:ext cx="89"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11" name="Oval 267"/>
            <p:cNvSpPr>
              <a:spLocks noChangeArrowheads="1"/>
            </p:cNvSpPr>
            <p:nvPr/>
          </p:nvSpPr>
          <p:spPr bwMode="auto">
            <a:xfrm>
              <a:off x="3572" y="2351"/>
              <a:ext cx="24" cy="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12" name="Oval 268"/>
            <p:cNvSpPr>
              <a:spLocks noChangeArrowheads="1"/>
            </p:cNvSpPr>
            <p:nvPr/>
          </p:nvSpPr>
          <p:spPr bwMode="auto">
            <a:xfrm>
              <a:off x="3290" y="2653"/>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13" name="Freeform 269"/>
            <p:cNvSpPr>
              <a:spLocks/>
            </p:cNvSpPr>
            <p:nvPr/>
          </p:nvSpPr>
          <p:spPr bwMode="auto">
            <a:xfrm>
              <a:off x="4087" y="2673"/>
              <a:ext cx="167" cy="139"/>
            </a:xfrm>
            <a:custGeom>
              <a:avLst/>
              <a:gdLst>
                <a:gd name="T0" fmla="*/ 0 w 83"/>
                <a:gd name="T1" fmla="*/ 0 h 69"/>
                <a:gd name="T2" fmla="*/ 0 w 83"/>
                <a:gd name="T3" fmla="*/ 18705 h 69"/>
                <a:gd name="T4" fmla="*/ 12933 w 83"/>
                <a:gd name="T5" fmla="*/ 18705 h 69"/>
                <a:gd name="T6" fmla="*/ 22285 w 83"/>
                <a:gd name="T7" fmla="*/ 9549 h 69"/>
                <a:gd name="T8" fmla="*/ 13197 w 83"/>
                <a:gd name="T9" fmla="*/ 0 h 69"/>
                <a:gd name="T10" fmla="*/ 0 w 83"/>
                <a:gd name="T11" fmla="*/ 0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69">
                  <a:moveTo>
                    <a:pt x="0" y="0"/>
                  </a:moveTo>
                  <a:cubicBezTo>
                    <a:pt x="0" y="69"/>
                    <a:pt x="0" y="69"/>
                    <a:pt x="0" y="69"/>
                  </a:cubicBezTo>
                  <a:cubicBezTo>
                    <a:pt x="48" y="69"/>
                    <a:pt x="48" y="69"/>
                    <a:pt x="48" y="69"/>
                  </a:cubicBezTo>
                  <a:cubicBezTo>
                    <a:pt x="67" y="69"/>
                    <a:pt x="83" y="54"/>
                    <a:pt x="83" y="35"/>
                  </a:cubicBezTo>
                  <a:cubicBezTo>
                    <a:pt x="83" y="16"/>
                    <a:pt x="68" y="1"/>
                    <a:pt x="49" y="0"/>
                  </a:cubicBezTo>
                  <a:cubicBezTo>
                    <a:pt x="0" y="0"/>
                    <a:pt x="0" y="0"/>
                    <a:pt x="0" y="0"/>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814" name="Freeform 270"/>
            <p:cNvSpPr>
              <a:spLocks/>
            </p:cNvSpPr>
            <p:nvPr/>
          </p:nvSpPr>
          <p:spPr bwMode="auto">
            <a:xfrm>
              <a:off x="4087" y="2444"/>
              <a:ext cx="167" cy="139"/>
            </a:xfrm>
            <a:custGeom>
              <a:avLst/>
              <a:gdLst>
                <a:gd name="T0" fmla="*/ 0 w 83"/>
                <a:gd name="T1" fmla="*/ 0 h 69"/>
                <a:gd name="T2" fmla="*/ 0 w 83"/>
                <a:gd name="T3" fmla="*/ 18705 h 69"/>
                <a:gd name="T4" fmla="*/ 12933 w 83"/>
                <a:gd name="T5" fmla="*/ 18445 h 69"/>
                <a:gd name="T6" fmla="*/ 22285 w 83"/>
                <a:gd name="T7" fmla="*/ 9156 h 69"/>
                <a:gd name="T8" fmla="*/ 13197 w 83"/>
                <a:gd name="T9" fmla="*/ 0 h 69"/>
                <a:gd name="T10" fmla="*/ 0 w 83"/>
                <a:gd name="T11" fmla="*/ 0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 h="69">
                  <a:moveTo>
                    <a:pt x="0" y="0"/>
                  </a:moveTo>
                  <a:cubicBezTo>
                    <a:pt x="0" y="69"/>
                    <a:pt x="0" y="69"/>
                    <a:pt x="0" y="69"/>
                  </a:cubicBezTo>
                  <a:cubicBezTo>
                    <a:pt x="48" y="68"/>
                    <a:pt x="48" y="68"/>
                    <a:pt x="48" y="68"/>
                  </a:cubicBezTo>
                  <a:cubicBezTo>
                    <a:pt x="67" y="68"/>
                    <a:pt x="83" y="53"/>
                    <a:pt x="83" y="34"/>
                  </a:cubicBezTo>
                  <a:cubicBezTo>
                    <a:pt x="83" y="16"/>
                    <a:pt x="68" y="0"/>
                    <a:pt x="49" y="0"/>
                  </a:cubicBezTo>
                  <a:cubicBezTo>
                    <a:pt x="0" y="0"/>
                    <a:pt x="0" y="0"/>
                    <a:pt x="0" y="0"/>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815" name="Freeform 271"/>
            <p:cNvSpPr>
              <a:spLocks/>
            </p:cNvSpPr>
            <p:nvPr/>
          </p:nvSpPr>
          <p:spPr bwMode="auto">
            <a:xfrm>
              <a:off x="3372" y="2480"/>
              <a:ext cx="165" cy="139"/>
            </a:xfrm>
            <a:custGeom>
              <a:avLst/>
              <a:gdLst>
                <a:gd name="T0" fmla="*/ 0 w 82"/>
                <a:gd name="T1" fmla="*/ 0 h 69"/>
                <a:gd name="T2" fmla="*/ 0 w 82"/>
                <a:gd name="T3" fmla="*/ 18705 h 69"/>
                <a:gd name="T4" fmla="*/ 12936 w 82"/>
                <a:gd name="T5" fmla="*/ 18705 h 69"/>
                <a:gd name="T6" fmla="*/ 22030 w 82"/>
                <a:gd name="T7" fmla="*/ 9549 h 69"/>
                <a:gd name="T8" fmla="*/ 13200 w 82"/>
                <a:gd name="T9" fmla="*/ 0 h 69"/>
                <a:gd name="T10" fmla="*/ 0 w 82"/>
                <a:gd name="T11" fmla="*/ 0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69">
                  <a:moveTo>
                    <a:pt x="0" y="0"/>
                  </a:moveTo>
                  <a:cubicBezTo>
                    <a:pt x="0" y="69"/>
                    <a:pt x="0" y="69"/>
                    <a:pt x="0" y="69"/>
                  </a:cubicBezTo>
                  <a:cubicBezTo>
                    <a:pt x="48" y="69"/>
                    <a:pt x="48" y="69"/>
                    <a:pt x="48" y="69"/>
                  </a:cubicBezTo>
                  <a:cubicBezTo>
                    <a:pt x="67" y="69"/>
                    <a:pt x="82" y="54"/>
                    <a:pt x="82" y="35"/>
                  </a:cubicBezTo>
                  <a:cubicBezTo>
                    <a:pt x="82" y="16"/>
                    <a:pt x="67" y="0"/>
                    <a:pt x="49" y="0"/>
                  </a:cubicBezTo>
                  <a:cubicBezTo>
                    <a:pt x="0" y="0"/>
                    <a:pt x="0" y="0"/>
                    <a:pt x="0" y="0"/>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816" name="Freeform 272"/>
            <p:cNvSpPr>
              <a:spLocks/>
            </p:cNvSpPr>
            <p:nvPr/>
          </p:nvSpPr>
          <p:spPr bwMode="auto">
            <a:xfrm>
              <a:off x="3372" y="2711"/>
              <a:ext cx="165" cy="139"/>
            </a:xfrm>
            <a:custGeom>
              <a:avLst/>
              <a:gdLst>
                <a:gd name="T0" fmla="*/ 0 w 82"/>
                <a:gd name="T1" fmla="*/ 0 h 69"/>
                <a:gd name="T2" fmla="*/ 0 w 82"/>
                <a:gd name="T3" fmla="*/ 18705 h 69"/>
                <a:gd name="T4" fmla="*/ 12936 w 82"/>
                <a:gd name="T5" fmla="*/ 18445 h 69"/>
                <a:gd name="T6" fmla="*/ 22030 w 82"/>
                <a:gd name="T7" fmla="*/ 9156 h 69"/>
                <a:gd name="T8" fmla="*/ 13200 w 82"/>
                <a:gd name="T9" fmla="*/ 0 h 69"/>
                <a:gd name="T10" fmla="*/ 0 w 82"/>
                <a:gd name="T11" fmla="*/ 0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69">
                  <a:moveTo>
                    <a:pt x="0" y="0"/>
                  </a:moveTo>
                  <a:cubicBezTo>
                    <a:pt x="0" y="69"/>
                    <a:pt x="0" y="69"/>
                    <a:pt x="0" y="69"/>
                  </a:cubicBezTo>
                  <a:cubicBezTo>
                    <a:pt x="48" y="68"/>
                    <a:pt x="48" y="68"/>
                    <a:pt x="48" y="68"/>
                  </a:cubicBezTo>
                  <a:cubicBezTo>
                    <a:pt x="67" y="68"/>
                    <a:pt x="82" y="53"/>
                    <a:pt x="82" y="34"/>
                  </a:cubicBezTo>
                  <a:cubicBezTo>
                    <a:pt x="82" y="16"/>
                    <a:pt x="67" y="0"/>
                    <a:pt x="49" y="0"/>
                  </a:cubicBezTo>
                  <a:cubicBezTo>
                    <a:pt x="0" y="0"/>
                    <a:pt x="0" y="0"/>
                    <a:pt x="0" y="0"/>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817" name="Rectangle 273"/>
            <p:cNvSpPr>
              <a:spLocks noChangeArrowheads="1"/>
            </p:cNvSpPr>
            <p:nvPr/>
          </p:nvSpPr>
          <p:spPr bwMode="auto">
            <a:xfrm>
              <a:off x="3981" y="2826"/>
              <a:ext cx="33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ADEF"/>
                  </a:solidFill>
                  <a:latin typeface="TimesTen" pitchFamily="18" charset="0"/>
                  <a:ea typeface="宋体" panose="02010600030101010101" pitchFamily="2" charset="-122"/>
                </a:rPr>
                <a:t>RAM cell</a:t>
              </a:r>
              <a:endParaRPr lang="zh-CN" altLang="zh-CN" sz="4400">
                <a:ea typeface="宋体" panose="02010600030101010101" pitchFamily="2" charset="-122"/>
              </a:endParaRPr>
            </a:p>
          </p:txBody>
        </p:sp>
        <p:sp>
          <p:nvSpPr>
            <p:cNvPr id="30818" name="Rectangle 274"/>
            <p:cNvSpPr>
              <a:spLocks noChangeArrowheads="1"/>
            </p:cNvSpPr>
            <p:nvPr/>
          </p:nvSpPr>
          <p:spPr bwMode="auto">
            <a:xfrm>
              <a:off x="4327" y="2476"/>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X</a:t>
              </a:r>
              <a:endParaRPr lang="zh-CN" altLang="zh-CN" sz="4400">
                <a:ea typeface="宋体" panose="02010600030101010101" pitchFamily="2" charset="-122"/>
              </a:endParaRPr>
            </a:p>
          </p:txBody>
        </p:sp>
        <p:sp>
          <p:nvSpPr>
            <p:cNvPr id="30819" name="Rectangle 275"/>
            <p:cNvSpPr>
              <a:spLocks noChangeArrowheads="1"/>
            </p:cNvSpPr>
            <p:nvPr/>
          </p:nvSpPr>
          <p:spPr bwMode="auto">
            <a:xfrm>
              <a:off x="2816" y="1067"/>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a:t>
              </a:r>
              <a:endParaRPr lang="zh-CN" altLang="zh-CN" sz="4400">
                <a:ea typeface="宋体" panose="02010600030101010101" pitchFamily="2" charset="-122"/>
              </a:endParaRPr>
            </a:p>
          </p:txBody>
        </p:sp>
        <p:sp>
          <p:nvSpPr>
            <p:cNvPr id="30820" name="Rectangle 276"/>
            <p:cNvSpPr>
              <a:spLocks noChangeArrowheads="1"/>
            </p:cNvSpPr>
            <p:nvPr/>
          </p:nvSpPr>
          <p:spPr bwMode="auto">
            <a:xfrm>
              <a:off x="2876" y="1067"/>
              <a:ext cx="12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ord</a:t>
              </a:r>
              <a:endParaRPr lang="zh-CN" altLang="zh-CN" sz="4400">
                <a:ea typeface="宋体" panose="02010600030101010101" pitchFamily="2" charset="-122"/>
              </a:endParaRPr>
            </a:p>
          </p:txBody>
        </p:sp>
        <p:sp>
          <p:nvSpPr>
            <p:cNvPr id="30821" name="Rectangle 277"/>
            <p:cNvSpPr>
              <a:spLocks noChangeArrowheads="1"/>
            </p:cNvSpPr>
            <p:nvPr/>
          </p:nvSpPr>
          <p:spPr bwMode="auto">
            <a:xfrm>
              <a:off x="2816" y="1138"/>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30822" name="Rectangle 278"/>
            <p:cNvSpPr>
              <a:spLocks noChangeArrowheads="1"/>
            </p:cNvSpPr>
            <p:nvPr/>
          </p:nvSpPr>
          <p:spPr bwMode="auto">
            <a:xfrm>
              <a:off x="2816" y="1212"/>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0</a:t>
              </a:r>
              <a:endParaRPr lang="zh-CN" altLang="zh-CN" sz="4400">
                <a:ea typeface="宋体" panose="02010600030101010101" pitchFamily="2" charset="-122"/>
              </a:endParaRPr>
            </a:p>
          </p:txBody>
        </p:sp>
        <p:sp>
          <p:nvSpPr>
            <p:cNvPr id="30823" name="Freeform 279"/>
            <p:cNvSpPr>
              <a:spLocks/>
            </p:cNvSpPr>
            <p:nvPr/>
          </p:nvSpPr>
          <p:spPr bwMode="auto">
            <a:xfrm>
              <a:off x="2881" y="3216"/>
              <a:ext cx="377" cy="157"/>
            </a:xfrm>
            <a:custGeom>
              <a:avLst/>
              <a:gdLst>
                <a:gd name="T0" fmla="*/ 377 w 377"/>
                <a:gd name="T1" fmla="*/ 0 h 157"/>
                <a:gd name="T2" fmla="*/ 377 w 377"/>
                <a:gd name="T3" fmla="*/ 157 h 157"/>
                <a:gd name="T4" fmla="*/ 0 w 377"/>
                <a:gd name="T5" fmla="*/ 157 h 157"/>
                <a:gd name="T6" fmla="*/ 0 60000 65536"/>
                <a:gd name="T7" fmla="*/ 0 60000 65536"/>
                <a:gd name="T8" fmla="*/ 0 60000 65536"/>
              </a:gdLst>
              <a:ahLst/>
              <a:cxnLst>
                <a:cxn ang="T6">
                  <a:pos x="T0" y="T1"/>
                </a:cxn>
                <a:cxn ang="T7">
                  <a:pos x="T2" y="T3"/>
                </a:cxn>
                <a:cxn ang="T8">
                  <a:pos x="T4" y="T5"/>
                </a:cxn>
              </a:cxnLst>
              <a:rect l="0" t="0" r="r" b="b"/>
              <a:pathLst>
                <a:path w="377" h="157">
                  <a:moveTo>
                    <a:pt x="377" y="0"/>
                  </a:moveTo>
                  <a:lnTo>
                    <a:pt x="377" y="157"/>
                  </a:lnTo>
                  <a:lnTo>
                    <a:pt x="0" y="157"/>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4" name="Line 280"/>
            <p:cNvSpPr>
              <a:spLocks noChangeShapeType="1"/>
            </p:cNvSpPr>
            <p:nvPr/>
          </p:nvSpPr>
          <p:spPr bwMode="auto">
            <a:xfrm>
              <a:off x="2986" y="3212"/>
              <a:ext cx="0" cy="161"/>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25" name="Line 281"/>
            <p:cNvSpPr>
              <a:spLocks noChangeShapeType="1"/>
            </p:cNvSpPr>
            <p:nvPr/>
          </p:nvSpPr>
          <p:spPr bwMode="auto">
            <a:xfrm>
              <a:off x="3075" y="3212"/>
              <a:ext cx="0" cy="322"/>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26" name="Freeform 282"/>
            <p:cNvSpPr>
              <a:spLocks/>
            </p:cNvSpPr>
            <p:nvPr/>
          </p:nvSpPr>
          <p:spPr bwMode="auto">
            <a:xfrm>
              <a:off x="3075" y="3216"/>
              <a:ext cx="92" cy="61"/>
            </a:xfrm>
            <a:custGeom>
              <a:avLst/>
              <a:gdLst>
                <a:gd name="T0" fmla="*/ 0 w 92"/>
                <a:gd name="T1" fmla="*/ 61 h 61"/>
                <a:gd name="T2" fmla="*/ 92 w 92"/>
                <a:gd name="T3" fmla="*/ 61 h 61"/>
                <a:gd name="T4" fmla="*/ 92 w 92"/>
                <a:gd name="T5" fmla="*/ 0 h 61"/>
                <a:gd name="T6" fmla="*/ 0 60000 65536"/>
                <a:gd name="T7" fmla="*/ 0 60000 65536"/>
                <a:gd name="T8" fmla="*/ 0 60000 65536"/>
              </a:gdLst>
              <a:ahLst/>
              <a:cxnLst>
                <a:cxn ang="T6">
                  <a:pos x="T0" y="T1"/>
                </a:cxn>
                <a:cxn ang="T7">
                  <a:pos x="T2" y="T3"/>
                </a:cxn>
                <a:cxn ang="T8">
                  <a:pos x="T4" y="T5"/>
                </a:cxn>
              </a:cxnLst>
              <a:rect l="0" t="0" r="r" b="b"/>
              <a:pathLst>
                <a:path w="92" h="61">
                  <a:moveTo>
                    <a:pt x="0" y="61"/>
                  </a:moveTo>
                  <a:lnTo>
                    <a:pt x="92" y="61"/>
                  </a:lnTo>
                  <a:lnTo>
                    <a:pt x="92" y="0"/>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7" name="Freeform 283"/>
            <p:cNvSpPr>
              <a:spLocks/>
            </p:cNvSpPr>
            <p:nvPr/>
          </p:nvSpPr>
          <p:spPr bwMode="auto">
            <a:xfrm>
              <a:off x="3097" y="3313"/>
              <a:ext cx="98" cy="123"/>
            </a:xfrm>
            <a:custGeom>
              <a:avLst/>
              <a:gdLst>
                <a:gd name="T0" fmla="*/ 0 w 98"/>
                <a:gd name="T1" fmla="*/ 0 h 123"/>
                <a:gd name="T2" fmla="*/ 0 w 98"/>
                <a:gd name="T3" fmla="*/ 123 h 123"/>
                <a:gd name="T4" fmla="*/ 98 w 98"/>
                <a:gd name="T5" fmla="*/ 60 h 123"/>
                <a:gd name="T6" fmla="*/ 0 w 98"/>
                <a:gd name="T7" fmla="*/ 0 h 123"/>
                <a:gd name="T8" fmla="*/ 0 w 98"/>
                <a:gd name="T9" fmla="*/ 0 h 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 h="123">
                  <a:moveTo>
                    <a:pt x="0" y="0"/>
                  </a:moveTo>
                  <a:lnTo>
                    <a:pt x="0" y="123"/>
                  </a:lnTo>
                  <a:lnTo>
                    <a:pt x="98" y="60"/>
                  </a:lnTo>
                  <a:lnTo>
                    <a:pt x="0" y="0"/>
                  </a:ln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828" name="Line 284"/>
            <p:cNvSpPr>
              <a:spLocks noChangeShapeType="1"/>
            </p:cNvSpPr>
            <p:nvPr/>
          </p:nvSpPr>
          <p:spPr bwMode="auto">
            <a:xfrm>
              <a:off x="3026" y="3675"/>
              <a:ext cx="0" cy="298"/>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29" name="Freeform 285"/>
            <p:cNvSpPr>
              <a:spLocks/>
            </p:cNvSpPr>
            <p:nvPr/>
          </p:nvSpPr>
          <p:spPr bwMode="auto">
            <a:xfrm>
              <a:off x="3115" y="3665"/>
              <a:ext cx="1644" cy="181"/>
            </a:xfrm>
            <a:custGeom>
              <a:avLst/>
              <a:gdLst>
                <a:gd name="T0" fmla="*/ 0 w 1644"/>
                <a:gd name="T1" fmla="*/ 10 h 181"/>
                <a:gd name="T2" fmla="*/ 0 w 1644"/>
                <a:gd name="T3" fmla="*/ 179 h 181"/>
                <a:gd name="T4" fmla="*/ 1525 w 1644"/>
                <a:gd name="T5" fmla="*/ 181 h 181"/>
                <a:gd name="T6" fmla="*/ 1525 w 1644"/>
                <a:gd name="T7" fmla="*/ 0 h 181"/>
                <a:gd name="T8" fmla="*/ 1644 w 1644"/>
                <a:gd name="T9" fmla="*/ 0 h 181"/>
                <a:gd name="T10" fmla="*/ 1644 w 1644"/>
                <a:gd name="T11" fmla="*/ 40 h 1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44" h="181">
                  <a:moveTo>
                    <a:pt x="0" y="10"/>
                  </a:moveTo>
                  <a:lnTo>
                    <a:pt x="0" y="179"/>
                  </a:lnTo>
                  <a:lnTo>
                    <a:pt x="1525" y="181"/>
                  </a:lnTo>
                  <a:lnTo>
                    <a:pt x="1525" y="0"/>
                  </a:lnTo>
                  <a:lnTo>
                    <a:pt x="1644" y="0"/>
                  </a:lnTo>
                  <a:lnTo>
                    <a:pt x="1644" y="40"/>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0" name="Oval 286"/>
            <p:cNvSpPr>
              <a:spLocks noChangeArrowheads="1"/>
            </p:cNvSpPr>
            <p:nvPr/>
          </p:nvSpPr>
          <p:spPr bwMode="auto">
            <a:xfrm>
              <a:off x="3004" y="3814"/>
              <a:ext cx="40" cy="40"/>
            </a:xfrm>
            <a:prstGeom prst="ellipse">
              <a:avLst/>
            </a:prstGeom>
            <a:solidFill>
              <a:srgbClr val="FFFFFF"/>
            </a:solidFill>
            <a:ln w="8">
              <a:solidFill>
                <a:srgbClr val="000000"/>
              </a:solidFill>
              <a:miter lim="800000"/>
              <a:headEnd/>
              <a:tailEnd/>
            </a:ln>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31" name="Freeform 287"/>
            <p:cNvSpPr>
              <a:spLocks/>
            </p:cNvSpPr>
            <p:nvPr/>
          </p:nvSpPr>
          <p:spPr bwMode="auto">
            <a:xfrm>
              <a:off x="2964" y="3715"/>
              <a:ext cx="125" cy="97"/>
            </a:xfrm>
            <a:custGeom>
              <a:avLst/>
              <a:gdLst>
                <a:gd name="T0" fmla="*/ 0 w 125"/>
                <a:gd name="T1" fmla="*/ 97 h 97"/>
                <a:gd name="T2" fmla="*/ 125 w 125"/>
                <a:gd name="T3" fmla="*/ 97 h 97"/>
                <a:gd name="T4" fmla="*/ 62 w 125"/>
                <a:gd name="T5" fmla="*/ 0 h 97"/>
                <a:gd name="T6" fmla="*/ 0 w 125"/>
                <a:gd name="T7" fmla="*/ 97 h 97"/>
                <a:gd name="T8" fmla="*/ 0 w 125"/>
                <a:gd name="T9" fmla="*/ 97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 h="97">
                  <a:moveTo>
                    <a:pt x="0" y="97"/>
                  </a:moveTo>
                  <a:lnTo>
                    <a:pt x="125" y="97"/>
                  </a:lnTo>
                  <a:lnTo>
                    <a:pt x="62" y="0"/>
                  </a:lnTo>
                  <a:lnTo>
                    <a:pt x="0" y="97"/>
                  </a:ln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832" name="Rectangle 288"/>
            <p:cNvSpPr>
              <a:spLocks noChangeArrowheads="1"/>
            </p:cNvSpPr>
            <p:nvPr/>
          </p:nvSpPr>
          <p:spPr bwMode="auto">
            <a:xfrm>
              <a:off x="2664" y="3331"/>
              <a:ext cx="25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Data in</a:t>
              </a:r>
              <a:endParaRPr lang="zh-CN" altLang="zh-CN" sz="4400">
                <a:ea typeface="宋体" panose="02010600030101010101" pitchFamily="2" charset="-122"/>
              </a:endParaRPr>
            </a:p>
          </p:txBody>
        </p:sp>
        <p:sp>
          <p:nvSpPr>
            <p:cNvPr id="30833" name="Rectangle 289"/>
            <p:cNvSpPr>
              <a:spLocks noChangeArrowheads="1"/>
            </p:cNvSpPr>
            <p:nvPr/>
          </p:nvSpPr>
          <p:spPr bwMode="auto">
            <a:xfrm>
              <a:off x="3058" y="3850"/>
              <a:ext cx="38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ADEF"/>
                  </a:solidFill>
                  <a:latin typeface="TimesTen" pitchFamily="18" charset="0"/>
                  <a:ea typeface="宋体" panose="02010600030101010101" pitchFamily="2" charset="-122"/>
                </a:rPr>
                <a:t>Write logic</a:t>
              </a:r>
              <a:endParaRPr lang="zh-CN" altLang="zh-CN" sz="4400">
                <a:ea typeface="宋体" panose="02010600030101010101" pitchFamily="2" charset="-122"/>
              </a:endParaRPr>
            </a:p>
          </p:txBody>
        </p:sp>
        <p:sp>
          <p:nvSpPr>
            <p:cNvPr id="30834" name="Line 290"/>
            <p:cNvSpPr>
              <a:spLocks noChangeShapeType="1"/>
            </p:cNvSpPr>
            <p:nvPr/>
          </p:nvSpPr>
          <p:spPr bwMode="auto">
            <a:xfrm>
              <a:off x="2968" y="4072"/>
              <a:ext cx="188"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35" name="Rectangle 293"/>
            <p:cNvSpPr>
              <a:spLocks noChangeArrowheads="1"/>
            </p:cNvSpPr>
            <p:nvPr/>
          </p:nvSpPr>
          <p:spPr bwMode="auto">
            <a:xfrm>
              <a:off x="3668" y="3952"/>
              <a:ext cx="1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Bit</a:t>
              </a:r>
              <a:endParaRPr lang="zh-CN" altLang="zh-CN" sz="4400">
                <a:ea typeface="宋体" panose="02010600030101010101" pitchFamily="2" charset="-122"/>
              </a:endParaRPr>
            </a:p>
          </p:txBody>
        </p:sp>
        <p:sp>
          <p:nvSpPr>
            <p:cNvPr id="30836" name="Rectangle 294"/>
            <p:cNvSpPr>
              <a:spLocks noChangeArrowheads="1"/>
            </p:cNvSpPr>
            <p:nvPr/>
          </p:nvSpPr>
          <p:spPr bwMode="auto">
            <a:xfrm>
              <a:off x="3668" y="4024"/>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30837" name="Freeform 295"/>
            <p:cNvSpPr>
              <a:spLocks/>
            </p:cNvSpPr>
            <p:nvPr/>
          </p:nvSpPr>
          <p:spPr bwMode="auto">
            <a:xfrm>
              <a:off x="4801" y="3846"/>
              <a:ext cx="129" cy="82"/>
            </a:xfrm>
            <a:custGeom>
              <a:avLst/>
              <a:gdLst>
                <a:gd name="T0" fmla="*/ 0 w 129"/>
                <a:gd name="T1" fmla="*/ 0 h 82"/>
                <a:gd name="T2" fmla="*/ 0 w 129"/>
                <a:gd name="T3" fmla="*/ 82 h 82"/>
                <a:gd name="T4" fmla="*/ 129 w 129"/>
                <a:gd name="T5" fmla="*/ 82 h 82"/>
                <a:gd name="T6" fmla="*/ 0 60000 65536"/>
                <a:gd name="T7" fmla="*/ 0 60000 65536"/>
                <a:gd name="T8" fmla="*/ 0 60000 65536"/>
              </a:gdLst>
              <a:ahLst/>
              <a:cxnLst>
                <a:cxn ang="T6">
                  <a:pos x="T0" y="T1"/>
                </a:cxn>
                <a:cxn ang="T7">
                  <a:pos x="T2" y="T3"/>
                </a:cxn>
                <a:cxn ang="T8">
                  <a:pos x="T4" y="T5"/>
                </a:cxn>
              </a:cxnLst>
              <a:rect l="0" t="0" r="r" b="b"/>
              <a:pathLst>
                <a:path w="129" h="82">
                  <a:moveTo>
                    <a:pt x="0" y="0"/>
                  </a:moveTo>
                  <a:lnTo>
                    <a:pt x="0" y="82"/>
                  </a:lnTo>
                  <a:lnTo>
                    <a:pt x="129" y="82"/>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8" name="Freeform 296"/>
            <p:cNvSpPr>
              <a:spLocks/>
            </p:cNvSpPr>
            <p:nvPr/>
          </p:nvSpPr>
          <p:spPr bwMode="auto">
            <a:xfrm>
              <a:off x="4797" y="3277"/>
              <a:ext cx="51" cy="428"/>
            </a:xfrm>
            <a:custGeom>
              <a:avLst/>
              <a:gdLst>
                <a:gd name="T0" fmla="*/ 51 w 51"/>
                <a:gd name="T1" fmla="*/ 428 h 428"/>
                <a:gd name="T2" fmla="*/ 51 w 51"/>
                <a:gd name="T3" fmla="*/ 0 h 428"/>
                <a:gd name="T4" fmla="*/ 0 w 51"/>
                <a:gd name="T5" fmla="*/ 0 h 428"/>
                <a:gd name="T6" fmla="*/ 0 60000 65536"/>
                <a:gd name="T7" fmla="*/ 0 60000 65536"/>
                <a:gd name="T8" fmla="*/ 0 60000 65536"/>
              </a:gdLst>
              <a:ahLst/>
              <a:cxnLst>
                <a:cxn ang="T6">
                  <a:pos x="T0" y="T1"/>
                </a:cxn>
                <a:cxn ang="T7">
                  <a:pos x="T2" y="T3"/>
                </a:cxn>
                <a:cxn ang="T8">
                  <a:pos x="T4" y="T5"/>
                </a:cxn>
              </a:cxnLst>
              <a:rect l="0" t="0" r="r" b="b"/>
              <a:pathLst>
                <a:path w="51" h="428">
                  <a:moveTo>
                    <a:pt x="51" y="428"/>
                  </a:moveTo>
                  <a:lnTo>
                    <a:pt x="51" y="0"/>
                  </a:lnTo>
                  <a:lnTo>
                    <a:pt x="0" y="0"/>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9" name="Freeform 297"/>
            <p:cNvSpPr>
              <a:spLocks/>
            </p:cNvSpPr>
            <p:nvPr/>
          </p:nvSpPr>
          <p:spPr bwMode="auto">
            <a:xfrm>
              <a:off x="4550" y="3168"/>
              <a:ext cx="261" cy="431"/>
            </a:xfrm>
            <a:custGeom>
              <a:avLst/>
              <a:gdLst>
                <a:gd name="T0" fmla="*/ 0 w 261"/>
                <a:gd name="T1" fmla="*/ 0 h 431"/>
                <a:gd name="T2" fmla="*/ 261 w 261"/>
                <a:gd name="T3" fmla="*/ 0 h 431"/>
                <a:gd name="T4" fmla="*/ 261 w 261"/>
                <a:gd name="T5" fmla="*/ 431 h 431"/>
                <a:gd name="T6" fmla="*/ 0 w 261"/>
                <a:gd name="T7" fmla="*/ 431 h 431"/>
                <a:gd name="T8" fmla="*/ 0 w 261"/>
                <a:gd name="T9" fmla="*/ 0 h 431"/>
                <a:gd name="T10" fmla="*/ 0 w 261"/>
                <a:gd name="T11" fmla="*/ 0 h 4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1" h="431">
                  <a:moveTo>
                    <a:pt x="0" y="0"/>
                  </a:moveTo>
                  <a:lnTo>
                    <a:pt x="261" y="0"/>
                  </a:lnTo>
                  <a:lnTo>
                    <a:pt x="261" y="431"/>
                  </a:lnTo>
                  <a:lnTo>
                    <a:pt x="0" y="431"/>
                  </a:lnTo>
                  <a:lnTo>
                    <a:pt x="0" y="0"/>
                  </a:lnTo>
                  <a:close/>
                </a:path>
              </a:pathLst>
            </a:custGeom>
            <a:solidFill>
              <a:srgbClr val="FFFFFF"/>
            </a:solidFill>
            <a:ln w="8" cap="flat">
              <a:solidFill>
                <a:srgbClr val="00ADEF"/>
              </a:solidFill>
              <a:prstDash val="solid"/>
              <a:miter lim="800000"/>
              <a:headEnd/>
              <a:tailEnd/>
            </a:ln>
          </p:spPr>
          <p:txBody>
            <a:bodyPr/>
            <a:lstStyle/>
            <a:p>
              <a:endParaRPr lang="zh-CN" altLang="en-US"/>
            </a:p>
          </p:txBody>
        </p:sp>
        <p:sp>
          <p:nvSpPr>
            <p:cNvPr id="30840" name="Rectangle 298"/>
            <p:cNvSpPr>
              <a:spLocks noChangeArrowheads="1"/>
            </p:cNvSpPr>
            <p:nvPr/>
          </p:nvSpPr>
          <p:spPr bwMode="auto">
            <a:xfrm>
              <a:off x="4571" y="3262"/>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a:t>
              </a:r>
              <a:endParaRPr lang="zh-CN" altLang="zh-CN" sz="4400">
                <a:ea typeface="宋体" panose="02010600030101010101" pitchFamily="2" charset="-122"/>
              </a:endParaRPr>
            </a:p>
          </p:txBody>
        </p:sp>
        <p:sp>
          <p:nvSpPr>
            <p:cNvPr id="30841" name="Rectangle 299"/>
            <p:cNvSpPr>
              <a:spLocks noChangeArrowheads="1"/>
            </p:cNvSpPr>
            <p:nvPr/>
          </p:nvSpPr>
          <p:spPr bwMode="auto">
            <a:xfrm>
              <a:off x="4571" y="3472"/>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a:t>
              </a:r>
              <a:endParaRPr lang="zh-CN" altLang="zh-CN" sz="4400">
                <a:ea typeface="宋体" panose="02010600030101010101" pitchFamily="2" charset="-122"/>
              </a:endParaRPr>
            </a:p>
          </p:txBody>
        </p:sp>
        <p:sp>
          <p:nvSpPr>
            <p:cNvPr id="30842" name="Rectangle 300"/>
            <p:cNvSpPr>
              <a:spLocks noChangeArrowheads="1"/>
            </p:cNvSpPr>
            <p:nvPr/>
          </p:nvSpPr>
          <p:spPr bwMode="auto">
            <a:xfrm>
              <a:off x="4739" y="3241"/>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Q</a:t>
              </a:r>
              <a:endParaRPr lang="zh-CN" altLang="zh-CN" sz="4400">
                <a:ea typeface="宋体" panose="02010600030101010101" pitchFamily="2" charset="-122"/>
              </a:endParaRPr>
            </a:p>
          </p:txBody>
        </p:sp>
        <p:sp>
          <p:nvSpPr>
            <p:cNvPr id="30843" name="Rectangle 301"/>
            <p:cNvSpPr>
              <a:spLocks noChangeArrowheads="1"/>
            </p:cNvSpPr>
            <p:nvPr/>
          </p:nvSpPr>
          <p:spPr bwMode="auto">
            <a:xfrm>
              <a:off x="4739" y="3472"/>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Q</a:t>
              </a:r>
              <a:endParaRPr lang="zh-CN" altLang="zh-CN" sz="4400">
                <a:ea typeface="宋体" panose="02010600030101010101" pitchFamily="2" charset="-122"/>
              </a:endParaRPr>
            </a:p>
          </p:txBody>
        </p:sp>
        <p:sp>
          <p:nvSpPr>
            <p:cNvPr id="30844" name="Rectangle 302"/>
            <p:cNvSpPr>
              <a:spLocks noChangeArrowheads="1"/>
            </p:cNvSpPr>
            <p:nvPr/>
          </p:nvSpPr>
          <p:spPr bwMode="auto">
            <a:xfrm>
              <a:off x="4469" y="2709"/>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X</a:t>
              </a:r>
              <a:endParaRPr lang="zh-CN" altLang="zh-CN" sz="4400">
                <a:ea typeface="宋体" panose="02010600030101010101" pitchFamily="2" charset="-122"/>
              </a:endParaRPr>
            </a:p>
          </p:txBody>
        </p:sp>
        <p:sp>
          <p:nvSpPr>
            <p:cNvPr id="30845" name="Rectangle 303"/>
            <p:cNvSpPr>
              <a:spLocks noChangeArrowheads="1"/>
            </p:cNvSpPr>
            <p:nvPr/>
          </p:nvSpPr>
          <p:spPr bwMode="auto">
            <a:xfrm>
              <a:off x="4329" y="1355"/>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X</a:t>
              </a:r>
              <a:endParaRPr lang="zh-CN" altLang="zh-CN" sz="4400">
                <a:ea typeface="宋体" panose="02010600030101010101" pitchFamily="2" charset="-122"/>
              </a:endParaRPr>
            </a:p>
          </p:txBody>
        </p:sp>
        <p:sp>
          <p:nvSpPr>
            <p:cNvPr id="30846" name="Rectangle 304"/>
            <p:cNvSpPr>
              <a:spLocks noChangeArrowheads="1"/>
            </p:cNvSpPr>
            <p:nvPr/>
          </p:nvSpPr>
          <p:spPr bwMode="auto">
            <a:xfrm>
              <a:off x="4468" y="1586"/>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X</a:t>
              </a:r>
              <a:endParaRPr lang="zh-CN" altLang="zh-CN" sz="4400">
                <a:ea typeface="宋体" panose="02010600030101010101" pitchFamily="2" charset="-122"/>
              </a:endParaRPr>
            </a:p>
          </p:txBody>
        </p:sp>
        <p:sp>
          <p:nvSpPr>
            <p:cNvPr id="30847" name="Freeform 305"/>
            <p:cNvSpPr>
              <a:spLocks/>
            </p:cNvSpPr>
            <p:nvPr/>
          </p:nvSpPr>
          <p:spPr bwMode="auto">
            <a:xfrm>
              <a:off x="5013" y="1527"/>
              <a:ext cx="465" cy="1955"/>
            </a:xfrm>
            <a:custGeom>
              <a:avLst/>
              <a:gdLst>
                <a:gd name="T0" fmla="*/ 0 w 465"/>
                <a:gd name="T1" fmla="*/ 0 h 1955"/>
                <a:gd name="T2" fmla="*/ 465 w 465"/>
                <a:gd name="T3" fmla="*/ 0 h 1955"/>
                <a:gd name="T4" fmla="*/ 465 w 465"/>
                <a:gd name="T5" fmla="*/ 1955 h 1955"/>
                <a:gd name="T6" fmla="*/ 0 w 465"/>
                <a:gd name="T7" fmla="*/ 1955 h 1955"/>
                <a:gd name="T8" fmla="*/ 0 w 465"/>
                <a:gd name="T9" fmla="*/ 0 h 1955"/>
                <a:gd name="T10" fmla="*/ 0 w 465"/>
                <a:gd name="T11" fmla="*/ 0 h 19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5" h="1955">
                  <a:moveTo>
                    <a:pt x="0" y="0"/>
                  </a:moveTo>
                  <a:lnTo>
                    <a:pt x="465" y="0"/>
                  </a:lnTo>
                  <a:lnTo>
                    <a:pt x="465" y="1955"/>
                  </a:lnTo>
                  <a:lnTo>
                    <a:pt x="0" y="1955"/>
                  </a:lnTo>
                  <a:lnTo>
                    <a:pt x="0" y="0"/>
                  </a:lnTo>
                  <a:close/>
                </a:path>
              </a:pathLst>
            </a:custGeom>
            <a:noFill/>
            <a:ln w="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48" name="Line 306"/>
            <p:cNvSpPr>
              <a:spLocks noChangeShapeType="1"/>
            </p:cNvSpPr>
            <p:nvPr/>
          </p:nvSpPr>
          <p:spPr bwMode="auto">
            <a:xfrm>
              <a:off x="4914" y="1625"/>
              <a:ext cx="614"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49" name="Line 307"/>
            <p:cNvSpPr>
              <a:spLocks noChangeShapeType="1"/>
            </p:cNvSpPr>
            <p:nvPr/>
          </p:nvSpPr>
          <p:spPr bwMode="auto">
            <a:xfrm>
              <a:off x="5246" y="1625"/>
              <a:ext cx="0" cy="91"/>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0" name="Freeform 308"/>
            <p:cNvSpPr>
              <a:spLocks/>
            </p:cNvSpPr>
            <p:nvPr/>
          </p:nvSpPr>
          <p:spPr bwMode="auto">
            <a:xfrm>
              <a:off x="5079" y="1712"/>
              <a:ext cx="332" cy="189"/>
            </a:xfrm>
            <a:custGeom>
              <a:avLst/>
              <a:gdLst>
                <a:gd name="T0" fmla="*/ 24 w 332"/>
                <a:gd name="T1" fmla="*/ 0 h 189"/>
                <a:gd name="T2" fmla="*/ 332 w 332"/>
                <a:gd name="T3" fmla="*/ 0 h 189"/>
                <a:gd name="T4" fmla="*/ 332 w 332"/>
                <a:gd name="T5" fmla="*/ 189 h 189"/>
                <a:gd name="T6" fmla="*/ 0 w 332"/>
                <a:gd name="T7" fmla="*/ 189 h 189"/>
                <a:gd name="T8" fmla="*/ 0 w 332"/>
                <a:gd name="T9" fmla="*/ 0 h 189"/>
                <a:gd name="T10" fmla="*/ 24 w 332"/>
                <a:gd name="T11" fmla="*/ 0 h 1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2" h="189">
                  <a:moveTo>
                    <a:pt x="24" y="0"/>
                  </a:moveTo>
                  <a:lnTo>
                    <a:pt x="332" y="0"/>
                  </a:lnTo>
                  <a:lnTo>
                    <a:pt x="332" y="189"/>
                  </a:lnTo>
                  <a:lnTo>
                    <a:pt x="0" y="189"/>
                  </a:lnTo>
                  <a:lnTo>
                    <a:pt x="0" y="0"/>
                  </a:lnTo>
                  <a:lnTo>
                    <a:pt x="24" y="0"/>
                  </a:lnTo>
                  <a:close/>
                </a:path>
              </a:pathLst>
            </a:custGeom>
            <a:solidFill>
              <a:srgbClr val="C7EAFB"/>
            </a:solidFill>
            <a:ln w="8" cap="flat">
              <a:solidFill>
                <a:srgbClr val="000000"/>
              </a:solidFill>
              <a:prstDash val="solid"/>
              <a:miter lim="800000"/>
              <a:headEnd/>
              <a:tailEnd/>
            </a:ln>
          </p:spPr>
          <p:txBody>
            <a:bodyPr/>
            <a:lstStyle/>
            <a:p>
              <a:endParaRPr lang="zh-CN" altLang="en-US"/>
            </a:p>
          </p:txBody>
        </p:sp>
        <p:sp>
          <p:nvSpPr>
            <p:cNvPr id="30851" name="Line 309"/>
            <p:cNvSpPr>
              <a:spLocks noChangeShapeType="1"/>
            </p:cNvSpPr>
            <p:nvPr/>
          </p:nvSpPr>
          <p:spPr bwMode="auto">
            <a:xfrm>
              <a:off x="4914" y="1989"/>
              <a:ext cx="614"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2" name="Line 310"/>
            <p:cNvSpPr>
              <a:spLocks noChangeShapeType="1"/>
            </p:cNvSpPr>
            <p:nvPr/>
          </p:nvSpPr>
          <p:spPr bwMode="auto">
            <a:xfrm>
              <a:off x="5246" y="1989"/>
              <a:ext cx="0" cy="91"/>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3" name="Freeform 311"/>
            <p:cNvSpPr>
              <a:spLocks/>
            </p:cNvSpPr>
            <p:nvPr/>
          </p:nvSpPr>
          <p:spPr bwMode="auto">
            <a:xfrm>
              <a:off x="5079" y="2078"/>
              <a:ext cx="332" cy="189"/>
            </a:xfrm>
            <a:custGeom>
              <a:avLst/>
              <a:gdLst>
                <a:gd name="T0" fmla="*/ 24 w 332"/>
                <a:gd name="T1" fmla="*/ 0 h 189"/>
                <a:gd name="T2" fmla="*/ 332 w 332"/>
                <a:gd name="T3" fmla="*/ 0 h 189"/>
                <a:gd name="T4" fmla="*/ 332 w 332"/>
                <a:gd name="T5" fmla="*/ 189 h 189"/>
                <a:gd name="T6" fmla="*/ 0 w 332"/>
                <a:gd name="T7" fmla="*/ 189 h 189"/>
                <a:gd name="T8" fmla="*/ 0 w 332"/>
                <a:gd name="T9" fmla="*/ 0 h 189"/>
                <a:gd name="T10" fmla="*/ 24 w 332"/>
                <a:gd name="T11" fmla="*/ 0 h 1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2" h="189">
                  <a:moveTo>
                    <a:pt x="24" y="0"/>
                  </a:moveTo>
                  <a:lnTo>
                    <a:pt x="332" y="0"/>
                  </a:lnTo>
                  <a:lnTo>
                    <a:pt x="332" y="189"/>
                  </a:lnTo>
                  <a:lnTo>
                    <a:pt x="0" y="189"/>
                  </a:lnTo>
                  <a:lnTo>
                    <a:pt x="0" y="0"/>
                  </a:lnTo>
                  <a:lnTo>
                    <a:pt x="24" y="0"/>
                  </a:lnTo>
                  <a:close/>
                </a:path>
              </a:pathLst>
            </a:custGeom>
            <a:solidFill>
              <a:srgbClr val="C7EAFB"/>
            </a:solidFill>
            <a:ln w="8" cap="flat">
              <a:solidFill>
                <a:srgbClr val="000000"/>
              </a:solidFill>
              <a:prstDash val="solid"/>
              <a:miter lim="800000"/>
              <a:headEnd/>
              <a:tailEnd/>
            </a:ln>
          </p:spPr>
          <p:txBody>
            <a:bodyPr/>
            <a:lstStyle/>
            <a:p>
              <a:endParaRPr lang="zh-CN" altLang="en-US"/>
            </a:p>
          </p:txBody>
        </p:sp>
        <p:sp>
          <p:nvSpPr>
            <p:cNvPr id="30854" name="Line 312"/>
            <p:cNvSpPr>
              <a:spLocks noChangeShapeType="1"/>
            </p:cNvSpPr>
            <p:nvPr/>
          </p:nvSpPr>
          <p:spPr bwMode="auto">
            <a:xfrm>
              <a:off x="4914" y="2543"/>
              <a:ext cx="614"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5" name="Line 313"/>
            <p:cNvSpPr>
              <a:spLocks noChangeShapeType="1"/>
            </p:cNvSpPr>
            <p:nvPr/>
          </p:nvSpPr>
          <p:spPr bwMode="auto">
            <a:xfrm>
              <a:off x="5246" y="2543"/>
              <a:ext cx="0" cy="92"/>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56" name="Freeform 314"/>
            <p:cNvSpPr>
              <a:spLocks/>
            </p:cNvSpPr>
            <p:nvPr/>
          </p:nvSpPr>
          <p:spPr bwMode="auto">
            <a:xfrm>
              <a:off x="5079" y="2631"/>
              <a:ext cx="332" cy="189"/>
            </a:xfrm>
            <a:custGeom>
              <a:avLst/>
              <a:gdLst>
                <a:gd name="T0" fmla="*/ 24 w 332"/>
                <a:gd name="T1" fmla="*/ 0 h 189"/>
                <a:gd name="T2" fmla="*/ 332 w 332"/>
                <a:gd name="T3" fmla="*/ 0 h 189"/>
                <a:gd name="T4" fmla="*/ 332 w 332"/>
                <a:gd name="T5" fmla="*/ 189 h 189"/>
                <a:gd name="T6" fmla="*/ 0 w 332"/>
                <a:gd name="T7" fmla="*/ 189 h 189"/>
                <a:gd name="T8" fmla="*/ 0 w 332"/>
                <a:gd name="T9" fmla="*/ 0 h 189"/>
                <a:gd name="T10" fmla="*/ 24 w 332"/>
                <a:gd name="T11" fmla="*/ 0 h 1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2" h="189">
                  <a:moveTo>
                    <a:pt x="24" y="0"/>
                  </a:moveTo>
                  <a:lnTo>
                    <a:pt x="332" y="0"/>
                  </a:lnTo>
                  <a:lnTo>
                    <a:pt x="332" y="189"/>
                  </a:lnTo>
                  <a:lnTo>
                    <a:pt x="0" y="189"/>
                  </a:lnTo>
                  <a:lnTo>
                    <a:pt x="0" y="0"/>
                  </a:lnTo>
                  <a:lnTo>
                    <a:pt x="24" y="0"/>
                  </a:lnTo>
                  <a:close/>
                </a:path>
              </a:pathLst>
            </a:custGeom>
            <a:solidFill>
              <a:srgbClr val="C7EAFB"/>
            </a:solidFill>
            <a:ln w="8" cap="flat">
              <a:solidFill>
                <a:srgbClr val="000000"/>
              </a:solidFill>
              <a:prstDash val="solid"/>
              <a:miter lim="800000"/>
              <a:headEnd/>
              <a:tailEnd/>
            </a:ln>
          </p:spPr>
          <p:txBody>
            <a:bodyPr/>
            <a:lstStyle/>
            <a:p>
              <a:endParaRPr lang="zh-CN" altLang="en-US"/>
            </a:p>
          </p:txBody>
        </p:sp>
        <p:sp>
          <p:nvSpPr>
            <p:cNvPr id="30857" name="Rectangle 315"/>
            <p:cNvSpPr>
              <a:spLocks noChangeArrowheads="1"/>
            </p:cNvSpPr>
            <p:nvPr/>
          </p:nvSpPr>
          <p:spPr bwMode="auto">
            <a:xfrm>
              <a:off x="5103" y="2922"/>
              <a:ext cx="40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Read/Write</a:t>
              </a:r>
              <a:endParaRPr lang="zh-CN" altLang="zh-CN" sz="4400">
                <a:ea typeface="宋体" panose="02010600030101010101" pitchFamily="2" charset="-122"/>
              </a:endParaRPr>
            </a:p>
          </p:txBody>
        </p:sp>
        <p:sp>
          <p:nvSpPr>
            <p:cNvPr id="30858" name="Rectangle 316"/>
            <p:cNvSpPr>
              <a:spLocks noChangeArrowheads="1"/>
            </p:cNvSpPr>
            <p:nvPr/>
          </p:nvSpPr>
          <p:spPr bwMode="auto">
            <a:xfrm>
              <a:off x="5103" y="2993"/>
              <a:ext cx="16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logic</a:t>
              </a:r>
              <a:endParaRPr lang="zh-CN" altLang="zh-CN" sz="4400">
                <a:ea typeface="宋体" panose="02010600030101010101" pitchFamily="2" charset="-122"/>
              </a:endParaRPr>
            </a:p>
          </p:txBody>
        </p:sp>
        <p:sp>
          <p:nvSpPr>
            <p:cNvPr id="30859" name="Rectangle 317"/>
            <p:cNvSpPr>
              <a:spLocks noChangeArrowheads="1"/>
            </p:cNvSpPr>
            <p:nvPr/>
          </p:nvSpPr>
          <p:spPr bwMode="auto">
            <a:xfrm>
              <a:off x="5028" y="3163"/>
              <a:ext cx="25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Data in</a:t>
              </a:r>
              <a:endParaRPr lang="zh-CN" altLang="zh-CN" sz="4400">
                <a:ea typeface="宋体" panose="02010600030101010101" pitchFamily="2" charset="-122"/>
              </a:endParaRPr>
            </a:p>
          </p:txBody>
        </p:sp>
        <p:sp>
          <p:nvSpPr>
            <p:cNvPr id="30860" name="Rectangle 318"/>
            <p:cNvSpPr>
              <a:spLocks noChangeArrowheads="1"/>
            </p:cNvSpPr>
            <p:nvPr/>
          </p:nvSpPr>
          <p:spPr bwMode="auto">
            <a:xfrm>
              <a:off x="5209" y="3248"/>
              <a:ext cx="29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Data out</a:t>
              </a:r>
              <a:endParaRPr lang="zh-CN" altLang="zh-CN" sz="4400">
                <a:ea typeface="宋体" panose="02010600030101010101" pitchFamily="2" charset="-122"/>
              </a:endParaRPr>
            </a:p>
          </p:txBody>
        </p:sp>
        <p:sp>
          <p:nvSpPr>
            <p:cNvPr id="30861" name="Line 319"/>
            <p:cNvSpPr>
              <a:spLocks noChangeShapeType="1"/>
            </p:cNvSpPr>
            <p:nvPr/>
          </p:nvSpPr>
          <p:spPr bwMode="auto">
            <a:xfrm>
              <a:off x="5029" y="3399"/>
              <a:ext cx="149"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62" name="Rectangle 320"/>
            <p:cNvSpPr>
              <a:spLocks noChangeArrowheads="1"/>
            </p:cNvSpPr>
            <p:nvPr/>
          </p:nvSpPr>
          <p:spPr bwMode="auto">
            <a:xfrm>
              <a:off x="5030" y="3331"/>
              <a:ext cx="20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Read/</a:t>
              </a:r>
              <a:endParaRPr lang="zh-CN" altLang="zh-CN" sz="4400">
                <a:ea typeface="宋体" panose="02010600030101010101" pitchFamily="2" charset="-122"/>
              </a:endParaRPr>
            </a:p>
          </p:txBody>
        </p:sp>
        <p:sp>
          <p:nvSpPr>
            <p:cNvPr id="30863" name="Rectangle 321"/>
            <p:cNvSpPr>
              <a:spLocks noChangeArrowheads="1"/>
            </p:cNvSpPr>
            <p:nvPr/>
          </p:nvSpPr>
          <p:spPr bwMode="auto">
            <a:xfrm>
              <a:off x="5030" y="3403"/>
              <a:ext cx="2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Write</a:t>
              </a:r>
              <a:endParaRPr lang="zh-CN" altLang="zh-CN" sz="4400">
                <a:ea typeface="宋体" panose="02010600030101010101" pitchFamily="2" charset="-122"/>
              </a:endParaRPr>
            </a:p>
          </p:txBody>
        </p:sp>
        <p:sp>
          <p:nvSpPr>
            <p:cNvPr id="30864" name="Rectangle 322"/>
            <p:cNvSpPr>
              <a:spLocks noChangeArrowheads="1"/>
            </p:cNvSpPr>
            <p:nvPr/>
          </p:nvSpPr>
          <p:spPr bwMode="auto">
            <a:xfrm>
              <a:off x="5300" y="3331"/>
              <a:ext cx="1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Bit</a:t>
              </a:r>
              <a:endParaRPr lang="zh-CN" altLang="zh-CN" sz="4400">
                <a:ea typeface="宋体" panose="02010600030101010101" pitchFamily="2" charset="-122"/>
              </a:endParaRPr>
            </a:p>
          </p:txBody>
        </p:sp>
        <p:sp>
          <p:nvSpPr>
            <p:cNvPr id="30865" name="Rectangle 323"/>
            <p:cNvSpPr>
              <a:spLocks noChangeArrowheads="1"/>
            </p:cNvSpPr>
            <p:nvPr/>
          </p:nvSpPr>
          <p:spPr bwMode="auto">
            <a:xfrm>
              <a:off x="5300" y="3403"/>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30866" name="Rectangle 324"/>
            <p:cNvSpPr>
              <a:spLocks noChangeArrowheads="1"/>
            </p:cNvSpPr>
            <p:nvPr/>
          </p:nvSpPr>
          <p:spPr bwMode="auto">
            <a:xfrm>
              <a:off x="5089" y="3618"/>
              <a:ext cx="37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(b) Symbol</a:t>
              </a:r>
              <a:endParaRPr lang="zh-CN" altLang="zh-CN" sz="4400">
                <a:ea typeface="宋体" panose="02010600030101010101" pitchFamily="2" charset="-122"/>
              </a:endParaRPr>
            </a:p>
          </p:txBody>
        </p:sp>
        <p:sp>
          <p:nvSpPr>
            <p:cNvPr id="30867" name="Rectangle 325"/>
            <p:cNvSpPr>
              <a:spLocks noChangeArrowheads="1"/>
            </p:cNvSpPr>
            <p:nvPr/>
          </p:nvSpPr>
          <p:spPr bwMode="auto">
            <a:xfrm>
              <a:off x="5107" y="1772"/>
              <a:ext cx="33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RAM cell</a:t>
              </a:r>
              <a:endParaRPr lang="zh-CN" altLang="zh-CN" sz="4400">
                <a:ea typeface="宋体" panose="02010600030101010101" pitchFamily="2" charset="-122"/>
              </a:endParaRPr>
            </a:p>
          </p:txBody>
        </p:sp>
        <p:sp>
          <p:nvSpPr>
            <p:cNvPr id="30868" name="Rectangle 326"/>
            <p:cNvSpPr>
              <a:spLocks noChangeArrowheads="1"/>
            </p:cNvSpPr>
            <p:nvPr/>
          </p:nvSpPr>
          <p:spPr bwMode="auto">
            <a:xfrm>
              <a:off x="5107" y="2137"/>
              <a:ext cx="33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RAM cell</a:t>
              </a:r>
              <a:endParaRPr lang="zh-CN" altLang="zh-CN" sz="4400">
                <a:ea typeface="宋体" panose="02010600030101010101" pitchFamily="2" charset="-122"/>
              </a:endParaRPr>
            </a:p>
          </p:txBody>
        </p:sp>
        <p:sp>
          <p:nvSpPr>
            <p:cNvPr id="30869" name="Rectangle 327"/>
            <p:cNvSpPr>
              <a:spLocks noChangeArrowheads="1"/>
            </p:cNvSpPr>
            <p:nvPr/>
          </p:nvSpPr>
          <p:spPr bwMode="auto">
            <a:xfrm>
              <a:off x="5107" y="2687"/>
              <a:ext cx="33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RAM cell</a:t>
              </a:r>
              <a:endParaRPr lang="zh-CN" altLang="zh-CN" sz="4400">
                <a:ea typeface="宋体" panose="02010600030101010101" pitchFamily="2" charset="-122"/>
              </a:endParaRPr>
            </a:p>
          </p:txBody>
        </p:sp>
        <p:sp>
          <p:nvSpPr>
            <p:cNvPr id="30870" name="Line 328"/>
            <p:cNvSpPr>
              <a:spLocks noChangeShapeType="1"/>
            </p:cNvSpPr>
            <p:nvPr/>
          </p:nvSpPr>
          <p:spPr bwMode="auto">
            <a:xfrm>
              <a:off x="5478" y="3289"/>
              <a:ext cx="50"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71" name="Line 329"/>
            <p:cNvSpPr>
              <a:spLocks noChangeShapeType="1"/>
            </p:cNvSpPr>
            <p:nvPr/>
          </p:nvSpPr>
          <p:spPr bwMode="auto">
            <a:xfrm>
              <a:off x="4914" y="3202"/>
              <a:ext cx="99"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72" name="Line 330"/>
            <p:cNvSpPr>
              <a:spLocks noChangeShapeType="1"/>
            </p:cNvSpPr>
            <p:nvPr/>
          </p:nvSpPr>
          <p:spPr bwMode="auto">
            <a:xfrm flipV="1">
              <a:off x="5099" y="3482"/>
              <a:ext cx="0" cy="98"/>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73" name="Line 331"/>
            <p:cNvSpPr>
              <a:spLocks noChangeShapeType="1"/>
            </p:cNvSpPr>
            <p:nvPr/>
          </p:nvSpPr>
          <p:spPr bwMode="auto">
            <a:xfrm flipV="1">
              <a:off x="5391" y="3482"/>
              <a:ext cx="0" cy="98"/>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74" name="Oval 332"/>
            <p:cNvSpPr>
              <a:spLocks noChangeArrowheads="1"/>
            </p:cNvSpPr>
            <p:nvPr/>
          </p:nvSpPr>
          <p:spPr bwMode="auto">
            <a:xfrm>
              <a:off x="4805" y="2211"/>
              <a:ext cx="25"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75" name="Oval 333"/>
            <p:cNvSpPr>
              <a:spLocks noChangeArrowheads="1"/>
            </p:cNvSpPr>
            <p:nvPr/>
          </p:nvSpPr>
          <p:spPr bwMode="auto">
            <a:xfrm>
              <a:off x="4805" y="2261"/>
              <a:ext cx="25"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76" name="Oval 334"/>
            <p:cNvSpPr>
              <a:spLocks noChangeArrowheads="1"/>
            </p:cNvSpPr>
            <p:nvPr/>
          </p:nvSpPr>
          <p:spPr bwMode="auto">
            <a:xfrm>
              <a:off x="4805" y="2313"/>
              <a:ext cx="25"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77" name="Oval 335"/>
            <p:cNvSpPr>
              <a:spLocks noChangeArrowheads="1"/>
            </p:cNvSpPr>
            <p:nvPr/>
          </p:nvSpPr>
          <p:spPr bwMode="auto">
            <a:xfrm>
              <a:off x="5232" y="2347"/>
              <a:ext cx="24" cy="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78" name="Oval 336"/>
            <p:cNvSpPr>
              <a:spLocks noChangeArrowheads="1"/>
            </p:cNvSpPr>
            <p:nvPr/>
          </p:nvSpPr>
          <p:spPr bwMode="auto">
            <a:xfrm>
              <a:off x="5232" y="2400"/>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79" name="Oval 337"/>
            <p:cNvSpPr>
              <a:spLocks noChangeArrowheads="1"/>
            </p:cNvSpPr>
            <p:nvPr/>
          </p:nvSpPr>
          <p:spPr bwMode="auto">
            <a:xfrm>
              <a:off x="5232" y="2452"/>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80" name="Oval 338"/>
            <p:cNvSpPr>
              <a:spLocks noChangeArrowheads="1"/>
            </p:cNvSpPr>
            <p:nvPr/>
          </p:nvSpPr>
          <p:spPr bwMode="auto">
            <a:xfrm>
              <a:off x="5234" y="1611"/>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81" name="Oval 339"/>
            <p:cNvSpPr>
              <a:spLocks noChangeArrowheads="1"/>
            </p:cNvSpPr>
            <p:nvPr/>
          </p:nvSpPr>
          <p:spPr bwMode="auto">
            <a:xfrm>
              <a:off x="5232" y="1977"/>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82" name="Oval 340"/>
            <p:cNvSpPr>
              <a:spLocks noChangeArrowheads="1"/>
            </p:cNvSpPr>
            <p:nvPr/>
          </p:nvSpPr>
          <p:spPr bwMode="auto">
            <a:xfrm>
              <a:off x="5234" y="2530"/>
              <a:ext cx="24" cy="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83" name="Line 341"/>
            <p:cNvSpPr>
              <a:spLocks noChangeShapeType="1"/>
            </p:cNvSpPr>
            <p:nvPr/>
          </p:nvSpPr>
          <p:spPr bwMode="auto">
            <a:xfrm>
              <a:off x="3719" y="3846"/>
              <a:ext cx="0" cy="98"/>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84" name="Oval 342"/>
            <p:cNvSpPr>
              <a:spLocks noChangeArrowheads="1"/>
            </p:cNvSpPr>
            <p:nvPr/>
          </p:nvSpPr>
          <p:spPr bwMode="auto">
            <a:xfrm>
              <a:off x="3707" y="3834"/>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85" name="Oval 343"/>
            <p:cNvSpPr>
              <a:spLocks noChangeArrowheads="1"/>
            </p:cNvSpPr>
            <p:nvPr/>
          </p:nvSpPr>
          <p:spPr bwMode="auto">
            <a:xfrm>
              <a:off x="2871" y="1676"/>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86" name="Oval 344"/>
            <p:cNvSpPr>
              <a:spLocks noChangeArrowheads="1"/>
            </p:cNvSpPr>
            <p:nvPr/>
          </p:nvSpPr>
          <p:spPr bwMode="auto">
            <a:xfrm>
              <a:off x="2871" y="1728"/>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87" name="Oval 345"/>
            <p:cNvSpPr>
              <a:spLocks noChangeArrowheads="1"/>
            </p:cNvSpPr>
            <p:nvPr/>
          </p:nvSpPr>
          <p:spPr bwMode="auto">
            <a:xfrm>
              <a:off x="2871" y="1780"/>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88" name="Freeform 346"/>
            <p:cNvSpPr>
              <a:spLocks/>
            </p:cNvSpPr>
            <p:nvPr/>
          </p:nvSpPr>
          <p:spPr bwMode="auto">
            <a:xfrm>
              <a:off x="3763" y="1963"/>
              <a:ext cx="24" cy="24"/>
            </a:xfrm>
            <a:custGeom>
              <a:avLst/>
              <a:gdLst>
                <a:gd name="T0" fmla="*/ 1536 w 12"/>
                <a:gd name="T1" fmla="*/ 3072 h 12"/>
                <a:gd name="T2" fmla="*/ 0 w 12"/>
                <a:gd name="T3" fmla="*/ 1536 h 12"/>
                <a:gd name="T4" fmla="*/ 1536 w 12"/>
                <a:gd name="T5" fmla="*/ 0 h 12"/>
                <a:gd name="T6" fmla="*/ 3072 w 12"/>
                <a:gd name="T7" fmla="*/ 1536 h 12"/>
                <a:gd name="T8" fmla="*/ 1536 w 12"/>
                <a:gd name="T9" fmla="*/ 307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6" y="12"/>
                  </a:moveTo>
                  <a:cubicBezTo>
                    <a:pt x="3" y="12"/>
                    <a:pt x="0" y="10"/>
                    <a:pt x="0" y="6"/>
                  </a:cubicBezTo>
                  <a:cubicBezTo>
                    <a:pt x="0" y="3"/>
                    <a:pt x="2" y="0"/>
                    <a:pt x="6" y="0"/>
                  </a:cubicBezTo>
                  <a:cubicBezTo>
                    <a:pt x="9" y="0"/>
                    <a:pt x="12" y="3"/>
                    <a:pt x="12" y="6"/>
                  </a:cubicBezTo>
                  <a:cubicBezTo>
                    <a:pt x="12" y="9"/>
                    <a:pt x="9" y="12"/>
                    <a:pt x="6"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9" name="Freeform 347"/>
            <p:cNvSpPr>
              <a:spLocks/>
            </p:cNvSpPr>
            <p:nvPr/>
          </p:nvSpPr>
          <p:spPr bwMode="auto">
            <a:xfrm>
              <a:off x="3763" y="2016"/>
              <a:ext cx="24" cy="24"/>
            </a:xfrm>
            <a:custGeom>
              <a:avLst/>
              <a:gdLst>
                <a:gd name="T0" fmla="*/ 1536 w 12"/>
                <a:gd name="T1" fmla="*/ 3072 h 12"/>
                <a:gd name="T2" fmla="*/ 0 w 12"/>
                <a:gd name="T3" fmla="*/ 1536 h 12"/>
                <a:gd name="T4" fmla="*/ 1536 w 12"/>
                <a:gd name="T5" fmla="*/ 0 h 12"/>
                <a:gd name="T6" fmla="*/ 3072 w 12"/>
                <a:gd name="T7" fmla="*/ 1536 h 12"/>
                <a:gd name="T8" fmla="*/ 1536 w 12"/>
                <a:gd name="T9" fmla="*/ 307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6" y="12"/>
                  </a:moveTo>
                  <a:cubicBezTo>
                    <a:pt x="3" y="12"/>
                    <a:pt x="0" y="9"/>
                    <a:pt x="0" y="6"/>
                  </a:cubicBezTo>
                  <a:cubicBezTo>
                    <a:pt x="0" y="3"/>
                    <a:pt x="2" y="0"/>
                    <a:pt x="6" y="0"/>
                  </a:cubicBezTo>
                  <a:cubicBezTo>
                    <a:pt x="9" y="0"/>
                    <a:pt x="12" y="3"/>
                    <a:pt x="12" y="6"/>
                  </a:cubicBezTo>
                  <a:cubicBezTo>
                    <a:pt x="12" y="9"/>
                    <a:pt x="9" y="12"/>
                    <a:pt x="6"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0" name="Freeform 348"/>
            <p:cNvSpPr>
              <a:spLocks/>
            </p:cNvSpPr>
            <p:nvPr/>
          </p:nvSpPr>
          <p:spPr bwMode="auto">
            <a:xfrm>
              <a:off x="3763" y="2068"/>
              <a:ext cx="24" cy="24"/>
            </a:xfrm>
            <a:custGeom>
              <a:avLst/>
              <a:gdLst>
                <a:gd name="T0" fmla="*/ 1536 w 12"/>
                <a:gd name="T1" fmla="*/ 3072 h 12"/>
                <a:gd name="T2" fmla="*/ 0 w 12"/>
                <a:gd name="T3" fmla="*/ 1536 h 12"/>
                <a:gd name="T4" fmla="*/ 1536 w 12"/>
                <a:gd name="T5" fmla="*/ 0 h 12"/>
                <a:gd name="T6" fmla="*/ 3072 w 12"/>
                <a:gd name="T7" fmla="*/ 1536 h 12"/>
                <a:gd name="T8" fmla="*/ 1536 w 12"/>
                <a:gd name="T9" fmla="*/ 307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2">
                  <a:moveTo>
                    <a:pt x="6" y="12"/>
                  </a:moveTo>
                  <a:cubicBezTo>
                    <a:pt x="3" y="12"/>
                    <a:pt x="0" y="9"/>
                    <a:pt x="0" y="6"/>
                  </a:cubicBezTo>
                  <a:cubicBezTo>
                    <a:pt x="0" y="3"/>
                    <a:pt x="2" y="0"/>
                    <a:pt x="6" y="0"/>
                  </a:cubicBezTo>
                  <a:cubicBezTo>
                    <a:pt x="9" y="0"/>
                    <a:pt x="12" y="3"/>
                    <a:pt x="12" y="6"/>
                  </a:cubicBezTo>
                  <a:cubicBezTo>
                    <a:pt x="12" y="9"/>
                    <a:pt x="9" y="12"/>
                    <a:pt x="6"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1" name="Oval 349"/>
            <p:cNvSpPr>
              <a:spLocks noChangeArrowheads="1"/>
            </p:cNvSpPr>
            <p:nvPr/>
          </p:nvSpPr>
          <p:spPr bwMode="auto">
            <a:xfrm>
              <a:off x="3201" y="2814"/>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92" name="Oval 350"/>
            <p:cNvSpPr>
              <a:spLocks noChangeArrowheads="1"/>
            </p:cNvSpPr>
            <p:nvPr/>
          </p:nvSpPr>
          <p:spPr bwMode="auto">
            <a:xfrm>
              <a:off x="3016" y="2492"/>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93" name="Oval 351"/>
            <p:cNvSpPr>
              <a:spLocks noChangeArrowheads="1"/>
            </p:cNvSpPr>
            <p:nvPr/>
          </p:nvSpPr>
          <p:spPr bwMode="auto">
            <a:xfrm>
              <a:off x="3572" y="2235"/>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94" name="Oval 352"/>
            <p:cNvSpPr>
              <a:spLocks noChangeArrowheads="1"/>
            </p:cNvSpPr>
            <p:nvPr/>
          </p:nvSpPr>
          <p:spPr bwMode="auto">
            <a:xfrm>
              <a:off x="3572" y="1114"/>
              <a:ext cx="24" cy="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895" name="Freeform 353"/>
            <p:cNvSpPr>
              <a:spLocks/>
            </p:cNvSpPr>
            <p:nvPr/>
          </p:nvSpPr>
          <p:spPr bwMode="auto">
            <a:xfrm>
              <a:off x="4735" y="3705"/>
              <a:ext cx="137" cy="167"/>
            </a:xfrm>
            <a:custGeom>
              <a:avLst/>
              <a:gdLst>
                <a:gd name="T0" fmla="*/ 18449 w 68"/>
                <a:gd name="T1" fmla="*/ 0 h 83"/>
                <a:gd name="T2" fmla="*/ 0 w 68"/>
                <a:gd name="T3" fmla="*/ 0 h 83"/>
                <a:gd name="T4" fmla="*/ 0 w 68"/>
                <a:gd name="T5" fmla="*/ 12933 h 83"/>
                <a:gd name="T6" fmla="*/ 9292 w 68"/>
                <a:gd name="T7" fmla="*/ 22285 h 83"/>
                <a:gd name="T8" fmla="*/ 18449 w 68"/>
                <a:gd name="T9" fmla="*/ 13197 h 83"/>
                <a:gd name="T10" fmla="*/ 18449 w 68"/>
                <a:gd name="T11" fmla="*/ 0 h 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83">
                  <a:moveTo>
                    <a:pt x="68" y="0"/>
                  </a:moveTo>
                  <a:cubicBezTo>
                    <a:pt x="0" y="0"/>
                    <a:pt x="0" y="0"/>
                    <a:pt x="0" y="0"/>
                  </a:cubicBezTo>
                  <a:cubicBezTo>
                    <a:pt x="0" y="48"/>
                    <a:pt x="0" y="48"/>
                    <a:pt x="0" y="48"/>
                  </a:cubicBezTo>
                  <a:cubicBezTo>
                    <a:pt x="0" y="67"/>
                    <a:pt x="15" y="83"/>
                    <a:pt x="34" y="83"/>
                  </a:cubicBezTo>
                  <a:cubicBezTo>
                    <a:pt x="53" y="83"/>
                    <a:pt x="68" y="68"/>
                    <a:pt x="68" y="49"/>
                  </a:cubicBezTo>
                  <a:cubicBezTo>
                    <a:pt x="68" y="0"/>
                    <a:pt x="68" y="0"/>
                    <a:pt x="68" y="0"/>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896" name="Freeform 354"/>
            <p:cNvSpPr>
              <a:spLocks/>
            </p:cNvSpPr>
            <p:nvPr/>
          </p:nvSpPr>
          <p:spPr bwMode="auto">
            <a:xfrm>
              <a:off x="4425" y="2955"/>
              <a:ext cx="139" cy="177"/>
            </a:xfrm>
            <a:custGeom>
              <a:avLst/>
              <a:gdLst>
                <a:gd name="T0" fmla="*/ 524 w 69"/>
                <a:gd name="T1" fmla="*/ 521 h 88"/>
                <a:gd name="T2" fmla="*/ 9817 w 69"/>
                <a:gd name="T3" fmla="*/ 2637 h 88"/>
                <a:gd name="T4" fmla="*/ 18181 w 69"/>
                <a:gd name="T5" fmla="*/ 521 h 88"/>
                <a:gd name="T6" fmla="*/ 18705 w 69"/>
                <a:gd name="T7" fmla="*/ 259 h 88"/>
                <a:gd name="T8" fmla="*/ 18705 w 69"/>
                <a:gd name="T9" fmla="*/ 7740 h 88"/>
                <a:gd name="T10" fmla="*/ 9549 w 69"/>
                <a:gd name="T11" fmla="*/ 23565 h 88"/>
                <a:gd name="T12" fmla="*/ 8896 w 69"/>
                <a:gd name="T13" fmla="*/ 23565 h 88"/>
                <a:gd name="T14" fmla="*/ 0 w 69"/>
                <a:gd name="T15" fmla="*/ 7740 h 88"/>
                <a:gd name="T16" fmla="*/ 0 w 69"/>
                <a:gd name="T17" fmla="*/ 0 h 88"/>
                <a:gd name="T18" fmla="*/ 524 w 69"/>
                <a:gd name="T19" fmla="*/ 521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88">
                  <a:moveTo>
                    <a:pt x="2" y="2"/>
                  </a:moveTo>
                  <a:cubicBezTo>
                    <a:pt x="12" y="7"/>
                    <a:pt x="24" y="10"/>
                    <a:pt x="36" y="10"/>
                  </a:cubicBezTo>
                  <a:cubicBezTo>
                    <a:pt x="47" y="10"/>
                    <a:pt x="58" y="8"/>
                    <a:pt x="67" y="2"/>
                  </a:cubicBezTo>
                  <a:cubicBezTo>
                    <a:pt x="69" y="1"/>
                    <a:pt x="69" y="1"/>
                    <a:pt x="69" y="1"/>
                  </a:cubicBezTo>
                  <a:cubicBezTo>
                    <a:pt x="69" y="29"/>
                    <a:pt x="69" y="29"/>
                    <a:pt x="69" y="29"/>
                  </a:cubicBezTo>
                  <a:cubicBezTo>
                    <a:pt x="69" y="54"/>
                    <a:pt x="56" y="76"/>
                    <a:pt x="35" y="88"/>
                  </a:cubicBezTo>
                  <a:cubicBezTo>
                    <a:pt x="33" y="88"/>
                    <a:pt x="33" y="88"/>
                    <a:pt x="33" y="88"/>
                  </a:cubicBezTo>
                  <a:cubicBezTo>
                    <a:pt x="12" y="76"/>
                    <a:pt x="0" y="53"/>
                    <a:pt x="0" y="29"/>
                  </a:cubicBezTo>
                  <a:cubicBezTo>
                    <a:pt x="0" y="0"/>
                    <a:pt x="0" y="0"/>
                    <a:pt x="0" y="0"/>
                  </a:cubicBezTo>
                  <a:cubicBezTo>
                    <a:pt x="2" y="2"/>
                    <a:pt x="2" y="2"/>
                    <a:pt x="2" y="2"/>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897" name="Freeform 355"/>
            <p:cNvSpPr>
              <a:spLocks/>
            </p:cNvSpPr>
            <p:nvPr/>
          </p:nvSpPr>
          <p:spPr bwMode="auto">
            <a:xfrm>
              <a:off x="4284" y="3088"/>
              <a:ext cx="139" cy="177"/>
            </a:xfrm>
            <a:custGeom>
              <a:avLst/>
              <a:gdLst>
                <a:gd name="T0" fmla="*/ 524 w 69"/>
                <a:gd name="T1" fmla="*/ 521 h 88"/>
                <a:gd name="T2" fmla="*/ 9817 w 69"/>
                <a:gd name="T3" fmla="*/ 2637 h 88"/>
                <a:gd name="T4" fmla="*/ 18181 w 69"/>
                <a:gd name="T5" fmla="*/ 521 h 88"/>
                <a:gd name="T6" fmla="*/ 18705 w 69"/>
                <a:gd name="T7" fmla="*/ 259 h 88"/>
                <a:gd name="T8" fmla="*/ 18705 w 69"/>
                <a:gd name="T9" fmla="*/ 7740 h 88"/>
                <a:gd name="T10" fmla="*/ 9549 w 69"/>
                <a:gd name="T11" fmla="*/ 23565 h 88"/>
                <a:gd name="T12" fmla="*/ 8896 w 69"/>
                <a:gd name="T13" fmla="*/ 23565 h 88"/>
                <a:gd name="T14" fmla="*/ 0 w 69"/>
                <a:gd name="T15" fmla="*/ 7740 h 88"/>
                <a:gd name="T16" fmla="*/ 0 w 69"/>
                <a:gd name="T17" fmla="*/ 0 h 88"/>
                <a:gd name="T18" fmla="*/ 524 w 69"/>
                <a:gd name="T19" fmla="*/ 521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88">
                  <a:moveTo>
                    <a:pt x="2" y="2"/>
                  </a:moveTo>
                  <a:cubicBezTo>
                    <a:pt x="12" y="7"/>
                    <a:pt x="24" y="10"/>
                    <a:pt x="36" y="10"/>
                  </a:cubicBezTo>
                  <a:cubicBezTo>
                    <a:pt x="47" y="10"/>
                    <a:pt x="58" y="8"/>
                    <a:pt x="67" y="2"/>
                  </a:cubicBezTo>
                  <a:cubicBezTo>
                    <a:pt x="69" y="1"/>
                    <a:pt x="69" y="1"/>
                    <a:pt x="69" y="1"/>
                  </a:cubicBezTo>
                  <a:cubicBezTo>
                    <a:pt x="69" y="29"/>
                    <a:pt x="69" y="29"/>
                    <a:pt x="69" y="29"/>
                  </a:cubicBezTo>
                  <a:cubicBezTo>
                    <a:pt x="69" y="54"/>
                    <a:pt x="56" y="76"/>
                    <a:pt x="35" y="88"/>
                  </a:cubicBezTo>
                  <a:cubicBezTo>
                    <a:pt x="33" y="88"/>
                    <a:pt x="33" y="88"/>
                    <a:pt x="33" y="88"/>
                  </a:cubicBezTo>
                  <a:cubicBezTo>
                    <a:pt x="12" y="76"/>
                    <a:pt x="0" y="53"/>
                    <a:pt x="0" y="29"/>
                  </a:cubicBezTo>
                  <a:cubicBezTo>
                    <a:pt x="0" y="0"/>
                    <a:pt x="0" y="0"/>
                    <a:pt x="0" y="0"/>
                  </a:cubicBezTo>
                  <a:cubicBezTo>
                    <a:pt x="2" y="2"/>
                    <a:pt x="2" y="2"/>
                    <a:pt x="2" y="2"/>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898" name="Freeform 356"/>
            <p:cNvSpPr>
              <a:spLocks/>
            </p:cNvSpPr>
            <p:nvPr/>
          </p:nvSpPr>
          <p:spPr bwMode="auto">
            <a:xfrm>
              <a:off x="3143" y="3049"/>
              <a:ext cx="137" cy="167"/>
            </a:xfrm>
            <a:custGeom>
              <a:avLst/>
              <a:gdLst>
                <a:gd name="T0" fmla="*/ 0 w 68"/>
                <a:gd name="T1" fmla="*/ 22285 h 83"/>
                <a:gd name="T2" fmla="*/ 18449 w 68"/>
                <a:gd name="T3" fmla="*/ 22285 h 83"/>
                <a:gd name="T4" fmla="*/ 18449 w 68"/>
                <a:gd name="T5" fmla="*/ 9360 h 83"/>
                <a:gd name="T6" fmla="*/ 9292 w 68"/>
                <a:gd name="T7" fmla="*/ 0 h 83"/>
                <a:gd name="T8" fmla="*/ 0 w 68"/>
                <a:gd name="T9" fmla="*/ 9096 h 83"/>
                <a:gd name="T10" fmla="*/ 0 w 68"/>
                <a:gd name="T11" fmla="*/ 22285 h 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83">
                  <a:moveTo>
                    <a:pt x="0" y="83"/>
                  </a:moveTo>
                  <a:cubicBezTo>
                    <a:pt x="68" y="83"/>
                    <a:pt x="68" y="83"/>
                    <a:pt x="68" y="83"/>
                  </a:cubicBezTo>
                  <a:cubicBezTo>
                    <a:pt x="68" y="35"/>
                    <a:pt x="68" y="35"/>
                    <a:pt x="68" y="35"/>
                  </a:cubicBezTo>
                  <a:cubicBezTo>
                    <a:pt x="68" y="16"/>
                    <a:pt x="53" y="0"/>
                    <a:pt x="34" y="0"/>
                  </a:cubicBezTo>
                  <a:cubicBezTo>
                    <a:pt x="15" y="0"/>
                    <a:pt x="0" y="15"/>
                    <a:pt x="0" y="34"/>
                  </a:cubicBezTo>
                  <a:cubicBezTo>
                    <a:pt x="0" y="83"/>
                    <a:pt x="0" y="83"/>
                    <a:pt x="0" y="83"/>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899" name="Freeform 357"/>
            <p:cNvSpPr>
              <a:spLocks/>
            </p:cNvSpPr>
            <p:nvPr/>
          </p:nvSpPr>
          <p:spPr bwMode="auto">
            <a:xfrm>
              <a:off x="2960" y="3047"/>
              <a:ext cx="139" cy="165"/>
            </a:xfrm>
            <a:custGeom>
              <a:avLst/>
              <a:gdLst>
                <a:gd name="T0" fmla="*/ 0 w 69"/>
                <a:gd name="T1" fmla="*/ 22030 h 82"/>
                <a:gd name="T2" fmla="*/ 18705 w 69"/>
                <a:gd name="T3" fmla="*/ 22030 h 82"/>
                <a:gd name="T4" fmla="*/ 18705 w 69"/>
                <a:gd name="T5" fmla="*/ 9361 h 82"/>
                <a:gd name="T6" fmla="*/ 9549 w 69"/>
                <a:gd name="T7" fmla="*/ 0 h 82"/>
                <a:gd name="T8" fmla="*/ 0 w 69"/>
                <a:gd name="T9" fmla="*/ 9101 h 82"/>
                <a:gd name="T10" fmla="*/ 0 w 69"/>
                <a:gd name="T11" fmla="*/ 22030 h 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82">
                  <a:moveTo>
                    <a:pt x="0" y="82"/>
                  </a:moveTo>
                  <a:cubicBezTo>
                    <a:pt x="69" y="82"/>
                    <a:pt x="69" y="82"/>
                    <a:pt x="69" y="82"/>
                  </a:cubicBezTo>
                  <a:cubicBezTo>
                    <a:pt x="69" y="35"/>
                    <a:pt x="69" y="35"/>
                    <a:pt x="69" y="35"/>
                  </a:cubicBezTo>
                  <a:cubicBezTo>
                    <a:pt x="69" y="16"/>
                    <a:pt x="53" y="0"/>
                    <a:pt x="35" y="0"/>
                  </a:cubicBezTo>
                  <a:cubicBezTo>
                    <a:pt x="16" y="0"/>
                    <a:pt x="0" y="15"/>
                    <a:pt x="0" y="34"/>
                  </a:cubicBezTo>
                  <a:cubicBezTo>
                    <a:pt x="0" y="82"/>
                    <a:pt x="0" y="82"/>
                    <a:pt x="0" y="82"/>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900" name="Freeform 358"/>
            <p:cNvSpPr>
              <a:spLocks/>
            </p:cNvSpPr>
            <p:nvPr/>
          </p:nvSpPr>
          <p:spPr bwMode="auto">
            <a:xfrm>
              <a:off x="3000" y="3510"/>
              <a:ext cx="139" cy="165"/>
            </a:xfrm>
            <a:custGeom>
              <a:avLst/>
              <a:gdLst>
                <a:gd name="T0" fmla="*/ 0 w 69"/>
                <a:gd name="T1" fmla="*/ 22030 h 82"/>
                <a:gd name="T2" fmla="*/ 18705 w 69"/>
                <a:gd name="T3" fmla="*/ 22030 h 82"/>
                <a:gd name="T4" fmla="*/ 18705 w 69"/>
                <a:gd name="T5" fmla="*/ 9361 h 82"/>
                <a:gd name="T6" fmla="*/ 9549 w 69"/>
                <a:gd name="T7" fmla="*/ 0 h 82"/>
                <a:gd name="T8" fmla="*/ 0 w 69"/>
                <a:gd name="T9" fmla="*/ 9101 h 82"/>
                <a:gd name="T10" fmla="*/ 0 w 69"/>
                <a:gd name="T11" fmla="*/ 22030 h 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82">
                  <a:moveTo>
                    <a:pt x="0" y="82"/>
                  </a:moveTo>
                  <a:cubicBezTo>
                    <a:pt x="69" y="82"/>
                    <a:pt x="69" y="82"/>
                    <a:pt x="69" y="82"/>
                  </a:cubicBezTo>
                  <a:cubicBezTo>
                    <a:pt x="69" y="35"/>
                    <a:pt x="69" y="35"/>
                    <a:pt x="69" y="35"/>
                  </a:cubicBezTo>
                  <a:cubicBezTo>
                    <a:pt x="69" y="16"/>
                    <a:pt x="54" y="0"/>
                    <a:pt x="35" y="0"/>
                  </a:cubicBezTo>
                  <a:cubicBezTo>
                    <a:pt x="16" y="0"/>
                    <a:pt x="1" y="15"/>
                    <a:pt x="0" y="34"/>
                  </a:cubicBezTo>
                  <a:cubicBezTo>
                    <a:pt x="0" y="82"/>
                    <a:pt x="0" y="82"/>
                    <a:pt x="0" y="82"/>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30901" name="Oval 359"/>
            <p:cNvSpPr>
              <a:spLocks noChangeArrowheads="1"/>
            </p:cNvSpPr>
            <p:nvPr/>
          </p:nvSpPr>
          <p:spPr bwMode="auto">
            <a:xfrm>
              <a:off x="3062" y="3265"/>
              <a:ext cx="25"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902" name="Oval 360"/>
            <p:cNvSpPr>
              <a:spLocks noChangeArrowheads="1"/>
            </p:cNvSpPr>
            <p:nvPr/>
          </p:nvSpPr>
          <p:spPr bwMode="auto">
            <a:xfrm>
              <a:off x="2974" y="3361"/>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30903" name="Rectangle 361"/>
            <p:cNvSpPr>
              <a:spLocks noChangeArrowheads="1"/>
            </p:cNvSpPr>
            <p:nvPr/>
          </p:nvSpPr>
          <p:spPr bwMode="auto">
            <a:xfrm>
              <a:off x="4947" y="3884"/>
              <a:ext cx="29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Data out</a:t>
              </a:r>
              <a:endParaRPr lang="zh-CN" altLang="zh-CN" sz="4400">
                <a:ea typeface="宋体" panose="02010600030101010101" pitchFamily="2" charset="-122"/>
              </a:endParaRPr>
            </a:p>
          </p:txBody>
        </p:sp>
        <p:sp>
          <p:nvSpPr>
            <p:cNvPr id="30904" name="Rectangle 362"/>
            <p:cNvSpPr>
              <a:spLocks noChangeArrowheads="1"/>
            </p:cNvSpPr>
            <p:nvPr/>
          </p:nvSpPr>
          <p:spPr bwMode="auto">
            <a:xfrm>
              <a:off x="4274" y="3907"/>
              <a:ext cx="3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ADEF"/>
                  </a:solidFill>
                  <a:latin typeface="TimesTen" pitchFamily="18" charset="0"/>
                  <a:ea typeface="宋体" panose="02010600030101010101" pitchFamily="2" charset="-122"/>
                </a:rPr>
                <a:t>Read logic</a:t>
              </a:r>
              <a:endParaRPr lang="zh-CN" altLang="zh-CN" sz="4400">
                <a:ea typeface="宋体" panose="02010600030101010101" pitchFamily="2" charset="-122"/>
              </a:endParaRPr>
            </a:p>
          </p:txBody>
        </p:sp>
        <p:sp>
          <p:nvSpPr>
            <p:cNvPr id="30905" name="Oval 363"/>
            <p:cNvSpPr>
              <a:spLocks noChangeArrowheads="1"/>
            </p:cNvSpPr>
            <p:nvPr/>
          </p:nvSpPr>
          <p:spPr bwMode="auto">
            <a:xfrm>
              <a:off x="3193" y="3353"/>
              <a:ext cx="41" cy="40"/>
            </a:xfrm>
            <a:prstGeom prst="ellipse">
              <a:avLst/>
            </a:prstGeom>
            <a:solidFill>
              <a:srgbClr val="FFFFFF"/>
            </a:solidFill>
            <a:ln w="8">
              <a:solidFill>
                <a:srgbClr val="000000"/>
              </a:solidFill>
              <a:miter lim="800000"/>
              <a:headEnd/>
              <a:tailEnd/>
            </a:ln>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grpSp>
      <p:sp>
        <p:nvSpPr>
          <p:cNvPr id="30727" name="Rectangle 292"/>
          <p:cNvSpPr>
            <a:spLocks noChangeArrowheads="1"/>
          </p:cNvSpPr>
          <p:nvPr/>
        </p:nvSpPr>
        <p:spPr bwMode="auto">
          <a:xfrm>
            <a:off x="4711700" y="6451600"/>
            <a:ext cx="3222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Write</a:t>
            </a:r>
            <a:endParaRPr lang="zh-CN" altLang="zh-CN" sz="4400">
              <a:ea typeface="宋体" panose="02010600030101010101" pitchFamily="2" charset="-122"/>
            </a:endParaRPr>
          </a:p>
        </p:txBody>
      </p:sp>
      <p:sp>
        <p:nvSpPr>
          <p:cNvPr id="30728" name="Rectangle 291"/>
          <p:cNvSpPr>
            <a:spLocks noChangeArrowheads="1"/>
          </p:cNvSpPr>
          <p:nvPr/>
        </p:nvSpPr>
        <p:spPr bwMode="auto">
          <a:xfrm>
            <a:off x="4713288" y="6296025"/>
            <a:ext cx="3206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Read/</a:t>
            </a:r>
            <a:endParaRPr lang="zh-CN" altLang="zh-CN" sz="440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9E5B63E5-3EF8-4E84-9697-670C1642AB25}" type="slidenum">
              <a:rPr lang="en-US" altLang="zh-CN" sz="1600" b="0" u="none" baseline="0"/>
              <a:pPr/>
              <a:t>15</a:t>
            </a:fld>
            <a:endParaRPr lang="en-US" altLang="zh-CN" sz="1600" b="0" u="none" baseline="0"/>
          </a:p>
        </p:txBody>
      </p:sp>
      <p:sp>
        <p:nvSpPr>
          <p:cNvPr id="31747" name="Freeform 6"/>
          <p:cNvSpPr>
            <a:spLocks/>
          </p:cNvSpPr>
          <p:nvPr/>
        </p:nvSpPr>
        <p:spPr bwMode="auto">
          <a:xfrm>
            <a:off x="7077075" y="1255713"/>
            <a:ext cx="773113" cy="4783137"/>
          </a:xfrm>
          <a:custGeom>
            <a:avLst/>
            <a:gdLst>
              <a:gd name="T0" fmla="*/ 0 w 487"/>
              <a:gd name="T1" fmla="*/ 0 h 3013"/>
              <a:gd name="T2" fmla="*/ 2147483646 w 487"/>
              <a:gd name="T3" fmla="*/ 0 h 3013"/>
              <a:gd name="T4" fmla="*/ 2147483646 w 487"/>
              <a:gd name="T5" fmla="*/ 2147483646 h 3013"/>
              <a:gd name="T6" fmla="*/ 0 w 487"/>
              <a:gd name="T7" fmla="*/ 2147483646 h 3013"/>
              <a:gd name="T8" fmla="*/ 0 w 487"/>
              <a:gd name="T9" fmla="*/ 0 h 3013"/>
              <a:gd name="T10" fmla="*/ 0 w 487"/>
              <a:gd name="T11" fmla="*/ 0 h 30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7" h="3013">
                <a:moveTo>
                  <a:pt x="0" y="0"/>
                </a:moveTo>
                <a:lnTo>
                  <a:pt x="487" y="0"/>
                </a:lnTo>
                <a:lnTo>
                  <a:pt x="487" y="3013"/>
                </a:lnTo>
                <a:lnTo>
                  <a:pt x="0" y="3013"/>
                </a:lnTo>
                <a:lnTo>
                  <a:pt x="0" y="0"/>
                </a:lnTo>
                <a:close/>
              </a:path>
            </a:pathLst>
          </a:custGeom>
          <a:solidFill>
            <a:srgbClr val="E5F5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48" name="Freeform 7"/>
          <p:cNvSpPr>
            <a:spLocks/>
          </p:cNvSpPr>
          <p:nvPr/>
        </p:nvSpPr>
        <p:spPr bwMode="auto">
          <a:xfrm>
            <a:off x="7077075" y="1255713"/>
            <a:ext cx="773113" cy="4783137"/>
          </a:xfrm>
          <a:custGeom>
            <a:avLst/>
            <a:gdLst>
              <a:gd name="T0" fmla="*/ 0 w 487"/>
              <a:gd name="T1" fmla="*/ 0 h 3013"/>
              <a:gd name="T2" fmla="*/ 2147483646 w 487"/>
              <a:gd name="T3" fmla="*/ 0 h 3013"/>
              <a:gd name="T4" fmla="*/ 2147483646 w 487"/>
              <a:gd name="T5" fmla="*/ 2147483646 h 3013"/>
              <a:gd name="T6" fmla="*/ 0 w 487"/>
              <a:gd name="T7" fmla="*/ 2147483646 h 3013"/>
              <a:gd name="T8" fmla="*/ 0 w 487"/>
              <a:gd name="T9" fmla="*/ 0 h 3013"/>
              <a:gd name="T10" fmla="*/ 0 w 487"/>
              <a:gd name="T11" fmla="*/ 0 h 30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7" h="3013">
                <a:moveTo>
                  <a:pt x="0" y="0"/>
                </a:moveTo>
                <a:lnTo>
                  <a:pt x="487" y="0"/>
                </a:lnTo>
                <a:lnTo>
                  <a:pt x="487" y="3013"/>
                </a:lnTo>
                <a:lnTo>
                  <a:pt x="0" y="3013"/>
                </a:lnTo>
                <a:lnTo>
                  <a:pt x="0" y="0"/>
                </a:lnTo>
                <a:close/>
              </a:path>
            </a:pathLst>
          </a:custGeom>
          <a:solidFill>
            <a:srgbClr val="CCFFFF"/>
          </a:solidFill>
          <a:ln w="14288" cap="flat">
            <a:solidFill>
              <a:srgbClr val="000000"/>
            </a:solidFill>
            <a:prstDash val="solid"/>
            <a:miter lim="800000"/>
            <a:headEnd/>
            <a:tailEnd/>
          </a:ln>
        </p:spPr>
        <p:txBody>
          <a:bodyPr/>
          <a:lstStyle/>
          <a:p>
            <a:endParaRPr lang="zh-CN" altLang="en-US"/>
          </a:p>
        </p:txBody>
      </p:sp>
      <p:sp>
        <p:nvSpPr>
          <p:cNvPr id="31749" name="Rectangle 31"/>
          <p:cNvSpPr>
            <a:spLocks noChangeArrowheads="1"/>
          </p:cNvSpPr>
          <p:nvPr/>
        </p:nvSpPr>
        <p:spPr bwMode="auto">
          <a:xfrm>
            <a:off x="7105650" y="5761038"/>
            <a:ext cx="317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Read/</a:t>
            </a:r>
            <a:endParaRPr lang="en-US" altLang="zh-CN" sz="1000">
              <a:ea typeface="宋体" panose="02010600030101010101" pitchFamily="2" charset="-122"/>
            </a:endParaRPr>
          </a:p>
        </p:txBody>
      </p:sp>
      <p:sp>
        <p:nvSpPr>
          <p:cNvPr id="31750" name="Rectangle 2"/>
          <p:cNvSpPr>
            <a:spLocks noGrp="1" noChangeArrowheads="1"/>
          </p:cNvSpPr>
          <p:nvPr>
            <p:ph type="title"/>
          </p:nvPr>
        </p:nvSpPr>
        <p:spPr/>
        <p:txBody>
          <a:bodyPr/>
          <a:lstStyle/>
          <a:p>
            <a:r>
              <a:rPr lang="en-US" altLang="zh-CN">
                <a:ea typeface="宋体" panose="02010600030101010101" pitchFamily="2" charset="-122"/>
              </a:rPr>
              <a:t>2</a:t>
            </a:r>
            <a:r>
              <a:rPr lang="en-US" altLang="zh-CN" baseline="30000">
                <a:ea typeface="宋体" panose="02010600030101010101" pitchFamily="2" charset="-122"/>
              </a:rPr>
              <a:t>n</a:t>
            </a:r>
            <a:r>
              <a:rPr lang="en-US" altLang="zh-CN">
                <a:ea typeface="宋体" panose="02010600030101010101" pitchFamily="2" charset="-122"/>
              </a:rPr>
              <a:t>-Word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1-Bit RAM IC</a:t>
            </a:r>
          </a:p>
        </p:txBody>
      </p:sp>
      <p:sp>
        <p:nvSpPr>
          <p:cNvPr id="31751" name="Rectangle 3"/>
          <p:cNvSpPr>
            <a:spLocks noGrp="1" noChangeArrowheads="1"/>
          </p:cNvSpPr>
          <p:nvPr>
            <p:ph type="body" idx="1"/>
          </p:nvPr>
        </p:nvSpPr>
        <p:spPr>
          <a:xfrm>
            <a:off x="482600" y="1219200"/>
            <a:ext cx="8077200" cy="4953000"/>
          </a:xfrm>
        </p:spPr>
        <p:txBody>
          <a:bodyPr/>
          <a:lstStyle/>
          <a:p>
            <a:r>
              <a:rPr lang="en-US" altLang="zh-CN" sz="2400">
                <a:ea typeface="宋体" panose="02010600030101010101" pitchFamily="2" charset="-122"/>
              </a:rPr>
              <a:t>To build a RAM IC</a:t>
            </a:r>
            <a:br>
              <a:rPr lang="en-US" altLang="zh-CN" sz="2400">
                <a:ea typeface="宋体" panose="02010600030101010101" pitchFamily="2" charset="-122"/>
              </a:rPr>
            </a:br>
            <a:r>
              <a:rPr lang="en-US" altLang="zh-CN" sz="2400">
                <a:ea typeface="宋体" panose="02010600030101010101" pitchFamily="2" charset="-122"/>
              </a:rPr>
              <a:t>from a RAM slice,</a:t>
            </a:r>
            <a:br>
              <a:rPr lang="en-US" altLang="zh-CN" sz="2400">
                <a:ea typeface="宋体" panose="02010600030101010101" pitchFamily="2" charset="-122"/>
              </a:rPr>
            </a:br>
            <a:r>
              <a:rPr lang="en-US" altLang="zh-CN" sz="2400">
                <a:ea typeface="宋体" panose="02010600030101010101" pitchFamily="2" charset="-122"/>
              </a:rPr>
              <a:t>we need:</a:t>
            </a:r>
          </a:p>
          <a:p>
            <a:pPr lvl="1"/>
            <a:r>
              <a:rPr lang="en-US" altLang="zh-CN" sz="2400" u="sng">
                <a:ea typeface="宋体" panose="02010600030101010101" pitchFamily="2" charset="-122"/>
              </a:rPr>
              <a:t>Decoder</a:t>
            </a:r>
            <a:r>
              <a:rPr lang="en-US" altLang="zh-CN" sz="2400">
                <a:ea typeface="宋体" panose="02010600030101010101" pitchFamily="2" charset="-122"/>
              </a:rPr>
              <a:t> </a:t>
            </a:r>
            <a:r>
              <a:rPr lang="zh-CN" altLang="en-US" sz="2400">
                <a:ea typeface="宋体" panose="02010600030101010101" pitchFamily="2" charset="-122"/>
              </a:rPr>
              <a:t>－</a:t>
            </a:r>
            <a:r>
              <a:rPr lang="en-US" altLang="zh-CN" sz="2400">
                <a:ea typeface="宋体" panose="02010600030101010101" pitchFamily="2" charset="-122"/>
              </a:rPr>
              <a:t> decodes</a:t>
            </a:r>
            <a:br>
              <a:rPr lang="en-US" altLang="zh-CN" sz="2400">
                <a:ea typeface="宋体" panose="02010600030101010101" pitchFamily="2" charset="-122"/>
              </a:rPr>
            </a:br>
            <a:r>
              <a:rPr lang="en-US" altLang="zh-CN" sz="2400">
                <a:ea typeface="宋体" panose="02010600030101010101" pitchFamily="2" charset="-122"/>
              </a:rPr>
              <a:t>the n address lines to</a:t>
            </a:r>
            <a:br>
              <a:rPr lang="en-US" altLang="zh-CN" sz="2400">
                <a:ea typeface="宋体" panose="02010600030101010101" pitchFamily="2" charset="-122"/>
              </a:rPr>
            </a:br>
            <a:r>
              <a:rPr lang="en-US" altLang="zh-CN" sz="2400">
                <a:ea typeface="宋体" panose="02010600030101010101" pitchFamily="2" charset="-122"/>
              </a:rPr>
              <a:t>2</a:t>
            </a:r>
            <a:r>
              <a:rPr lang="en-US" altLang="zh-CN" sz="2400" baseline="30000">
                <a:ea typeface="宋体" panose="02010600030101010101" pitchFamily="2" charset="-122"/>
              </a:rPr>
              <a:t>n</a:t>
            </a:r>
            <a:r>
              <a:rPr lang="en-US" altLang="zh-CN" sz="2400">
                <a:ea typeface="宋体" panose="02010600030101010101" pitchFamily="2" charset="-122"/>
              </a:rPr>
              <a:t> word select lines</a:t>
            </a:r>
          </a:p>
          <a:p>
            <a:pPr lvl="1"/>
            <a:r>
              <a:rPr lang="en-US" altLang="zh-CN" sz="2400">
                <a:ea typeface="宋体" panose="02010600030101010101" pitchFamily="2" charset="-122"/>
              </a:rPr>
              <a:t>A </a:t>
            </a:r>
            <a:r>
              <a:rPr lang="en-US" altLang="zh-CN" sz="2400" u="sng">
                <a:ea typeface="宋体" panose="02010600030101010101" pitchFamily="2" charset="-122"/>
              </a:rPr>
              <a:t>3-state buffer </a:t>
            </a:r>
            <a:r>
              <a:rPr lang="en-US" altLang="zh-CN" sz="2400">
                <a:ea typeface="宋体" panose="02010600030101010101" pitchFamily="2" charset="-122"/>
              </a:rPr>
              <a:t>on </a:t>
            </a:r>
            <a:br>
              <a:rPr lang="en-US" altLang="zh-CN" sz="2400">
                <a:ea typeface="宋体" panose="02010600030101010101" pitchFamily="2" charset="-122"/>
              </a:rPr>
            </a:br>
            <a:r>
              <a:rPr lang="en-US" altLang="zh-CN" sz="2400">
                <a:ea typeface="宋体" panose="02010600030101010101" pitchFamily="2" charset="-122"/>
              </a:rPr>
              <a:t>the data output</a:t>
            </a:r>
            <a:br>
              <a:rPr lang="en-US" altLang="zh-CN" sz="2400">
                <a:ea typeface="宋体" panose="02010600030101010101" pitchFamily="2" charset="-122"/>
              </a:rPr>
            </a:br>
            <a:r>
              <a:rPr lang="en-US" altLang="zh-CN" sz="2400">
                <a:ea typeface="宋体" panose="02010600030101010101" pitchFamily="2" charset="-122"/>
              </a:rPr>
              <a:t>permits RAM ICs to</a:t>
            </a:r>
            <a:br>
              <a:rPr lang="en-US" altLang="zh-CN" sz="2400">
                <a:ea typeface="宋体" panose="02010600030101010101" pitchFamily="2" charset="-122"/>
              </a:rPr>
            </a:br>
            <a:r>
              <a:rPr lang="en-US" altLang="zh-CN" sz="2400">
                <a:ea typeface="宋体" panose="02010600030101010101" pitchFamily="2" charset="-122"/>
              </a:rPr>
              <a:t>be combined into a</a:t>
            </a:r>
            <a:br>
              <a:rPr lang="en-US" altLang="zh-CN" sz="2400">
                <a:ea typeface="宋体" panose="02010600030101010101" pitchFamily="2" charset="-122"/>
              </a:rPr>
            </a:br>
            <a:r>
              <a:rPr lang="en-US" altLang="zh-CN" sz="2400">
                <a:ea typeface="宋体" panose="02010600030101010101" pitchFamily="2" charset="-122"/>
              </a:rPr>
              <a:t>RAM with c </a:t>
            </a:r>
            <a:r>
              <a:rPr lang="en-US" altLang="zh-CN" sz="2400">
                <a:ea typeface="宋体" panose="02010600030101010101" pitchFamily="2" charset="-122"/>
                <a:sym typeface="Symbol" panose="05050102010706020507" pitchFamily="18" charset="2"/>
              </a:rPr>
              <a:t> 2</a:t>
            </a:r>
            <a:r>
              <a:rPr lang="en-US" altLang="zh-CN" sz="2400" baseline="30000">
                <a:ea typeface="宋体" panose="02010600030101010101" pitchFamily="2" charset="-122"/>
                <a:sym typeface="Symbol" panose="05050102010706020507" pitchFamily="18" charset="2"/>
              </a:rPr>
              <a:t>n</a:t>
            </a:r>
            <a:r>
              <a:rPr lang="en-US" altLang="zh-CN" sz="2400">
                <a:ea typeface="宋体" panose="02010600030101010101" pitchFamily="2" charset="-122"/>
                <a:sym typeface="Symbol" panose="05050102010706020507" pitchFamily="18" charset="2"/>
              </a:rPr>
              <a:t> words</a:t>
            </a:r>
          </a:p>
        </p:txBody>
      </p:sp>
      <p:sp>
        <p:nvSpPr>
          <p:cNvPr id="31752" name="Line 8"/>
          <p:cNvSpPr>
            <a:spLocks noChangeShapeType="1"/>
          </p:cNvSpPr>
          <p:nvPr/>
        </p:nvSpPr>
        <p:spPr bwMode="auto">
          <a:xfrm>
            <a:off x="6483350" y="4159250"/>
            <a:ext cx="1482725" cy="1588"/>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3" name="Line 9"/>
          <p:cNvSpPr>
            <a:spLocks noChangeShapeType="1"/>
          </p:cNvSpPr>
          <p:nvPr/>
        </p:nvSpPr>
        <p:spPr bwMode="auto">
          <a:xfrm flipH="1">
            <a:off x="5734050" y="1636713"/>
            <a:ext cx="69850"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4" name="Line 10"/>
          <p:cNvSpPr>
            <a:spLocks noChangeShapeType="1"/>
          </p:cNvSpPr>
          <p:nvPr/>
        </p:nvSpPr>
        <p:spPr bwMode="auto">
          <a:xfrm flipH="1">
            <a:off x="5734050" y="2001838"/>
            <a:ext cx="69850"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5" name="Line 11"/>
          <p:cNvSpPr>
            <a:spLocks noChangeShapeType="1"/>
          </p:cNvSpPr>
          <p:nvPr/>
        </p:nvSpPr>
        <p:spPr bwMode="auto">
          <a:xfrm flipH="1">
            <a:off x="5734050" y="2365375"/>
            <a:ext cx="69850" cy="1588"/>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6" name="Line 12"/>
          <p:cNvSpPr>
            <a:spLocks noChangeShapeType="1"/>
          </p:cNvSpPr>
          <p:nvPr/>
        </p:nvSpPr>
        <p:spPr bwMode="auto">
          <a:xfrm flipH="1">
            <a:off x="5734050" y="2730500"/>
            <a:ext cx="69850" cy="1588"/>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7" name="Line 13"/>
          <p:cNvSpPr>
            <a:spLocks noChangeShapeType="1"/>
          </p:cNvSpPr>
          <p:nvPr/>
        </p:nvSpPr>
        <p:spPr bwMode="auto">
          <a:xfrm>
            <a:off x="6483350" y="1449388"/>
            <a:ext cx="1482725"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8" name="Freeform 14"/>
          <p:cNvSpPr>
            <a:spLocks/>
          </p:cNvSpPr>
          <p:nvPr/>
        </p:nvSpPr>
        <p:spPr bwMode="auto">
          <a:xfrm>
            <a:off x="6483350" y="1633538"/>
            <a:ext cx="1482725" cy="541337"/>
          </a:xfrm>
          <a:custGeom>
            <a:avLst/>
            <a:gdLst>
              <a:gd name="T0" fmla="*/ 0 w 934"/>
              <a:gd name="T1" fmla="*/ 0 h 341"/>
              <a:gd name="T2" fmla="*/ 2147483646 w 934"/>
              <a:gd name="T3" fmla="*/ 0 h 341"/>
              <a:gd name="T4" fmla="*/ 2147483646 w 934"/>
              <a:gd name="T5" fmla="*/ 2147483646 h 341"/>
              <a:gd name="T6" fmla="*/ 2147483646 w 934"/>
              <a:gd name="T7" fmla="*/ 2147483646 h 3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4" h="341">
                <a:moveTo>
                  <a:pt x="0" y="0"/>
                </a:moveTo>
                <a:lnTo>
                  <a:pt x="142" y="0"/>
                </a:lnTo>
                <a:lnTo>
                  <a:pt x="142" y="341"/>
                </a:lnTo>
                <a:lnTo>
                  <a:pt x="934" y="341"/>
                </a:ln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59" name="Freeform 15"/>
          <p:cNvSpPr>
            <a:spLocks/>
          </p:cNvSpPr>
          <p:nvPr/>
        </p:nvSpPr>
        <p:spPr bwMode="auto">
          <a:xfrm>
            <a:off x="5803900" y="1255713"/>
            <a:ext cx="679450" cy="3140075"/>
          </a:xfrm>
          <a:custGeom>
            <a:avLst/>
            <a:gdLst>
              <a:gd name="T0" fmla="*/ 0 w 428"/>
              <a:gd name="T1" fmla="*/ 0 h 1978"/>
              <a:gd name="T2" fmla="*/ 2147483646 w 428"/>
              <a:gd name="T3" fmla="*/ 0 h 1978"/>
              <a:gd name="T4" fmla="*/ 2147483646 w 428"/>
              <a:gd name="T5" fmla="*/ 2147483646 h 1978"/>
              <a:gd name="T6" fmla="*/ 0 w 428"/>
              <a:gd name="T7" fmla="*/ 2147483646 h 1978"/>
              <a:gd name="T8" fmla="*/ 0 w 428"/>
              <a:gd name="T9" fmla="*/ 0 h 1978"/>
              <a:gd name="T10" fmla="*/ 0 w 428"/>
              <a:gd name="T11" fmla="*/ 0 h 19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1978">
                <a:moveTo>
                  <a:pt x="0" y="0"/>
                </a:moveTo>
                <a:lnTo>
                  <a:pt x="428" y="0"/>
                </a:lnTo>
                <a:lnTo>
                  <a:pt x="428" y="1978"/>
                </a:lnTo>
                <a:lnTo>
                  <a:pt x="0" y="1978"/>
                </a:lnTo>
                <a:lnTo>
                  <a:pt x="0" y="0"/>
                </a:lnTo>
                <a:close/>
              </a:path>
            </a:pathLst>
          </a:cu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60" name="Rectangle 16"/>
          <p:cNvSpPr>
            <a:spLocks noChangeArrowheads="1"/>
          </p:cNvSpPr>
          <p:nvPr/>
        </p:nvSpPr>
        <p:spPr bwMode="auto">
          <a:xfrm>
            <a:off x="6515100" y="1258888"/>
            <a:ext cx="647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Word select</a:t>
            </a:r>
            <a:endParaRPr lang="en-US" altLang="zh-CN" sz="1000">
              <a:ea typeface="宋体" panose="02010600030101010101" pitchFamily="2" charset="-122"/>
            </a:endParaRPr>
          </a:p>
        </p:txBody>
      </p:sp>
      <p:sp>
        <p:nvSpPr>
          <p:cNvPr id="31761" name="Line 17"/>
          <p:cNvSpPr>
            <a:spLocks noChangeShapeType="1"/>
          </p:cNvSpPr>
          <p:nvPr/>
        </p:nvSpPr>
        <p:spPr bwMode="auto">
          <a:xfrm>
            <a:off x="7464425" y="1449388"/>
            <a:ext cx="1588" cy="180975"/>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2" name="Freeform 18"/>
          <p:cNvSpPr>
            <a:spLocks/>
          </p:cNvSpPr>
          <p:nvPr/>
        </p:nvSpPr>
        <p:spPr bwMode="auto">
          <a:xfrm>
            <a:off x="7181850" y="1625600"/>
            <a:ext cx="565150" cy="376238"/>
          </a:xfrm>
          <a:custGeom>
            <a:avLst/>
            <a:gdLst>
              <a:gd name="T0" fmla="*/ 0 w 356"/>
              <a:gd name="T1" fmla="*/ 0 h 237"/>
              <a:gd name="T2" fmla="*/ 2147483646 w 356"/>
              <a:gd name="T3" fmla="*/ 0 h 237"/>
              <a:gd name="T4" fmla="*/ 2147483646 w 356"/>
              <a:gd name="T5" fmla="*/ 2147483646 h 237"/>
              <a:gd name="T6" fmla="*/ 0 w 356"/>
              <a:gd name="T7" fmla="*/ 2147483646 h 237"/>
              <a:gd name="T8" fmla="*/ 0 w 356"/>
              <a:gd name="T9" fmla="*/ 0 h 237"/>
              <a:gd name="T10" fmla="*/ 0 w 356"/>
              <a:gd name="T11" fmla="*/ 0 h 2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 h="237">
                <a:moveTo>
                  <a:pt x="0" y="0"/>
                </a:moveTo>
                <a:lnTo>
                  <a:pt x="356" y="0"/>
                </a:lnTo>
                <a:lnTo>
                  <a:pt x="356" y="237"/>
                </a:lnTo>
                <a:lnTo>
                  <a:pt x="0" y="237"/>
                </a:lnTo>
                <a:lnTo>
                  <a:pt x="0" y="0"/>
                </a:lnTo>
                <a:close/>
              </a:path>
            </a:pathLst>
          </a:custGeom>
          <a:solidFill>
            <a:srgbClr val="B2E2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19"/>
          <p:cNvSpPr>
            <a:spLocks/>
          </p:cNvSpPr>
          <p:nvPr/>
        </p:nvSpPr>
        <p:spPr bwMode="auto">
          <a:xfrm>
            <a:off x="7181850" y="1625600"/>
            <a:ext cx="565150" cy="376238"/>
          </a:xfrm>
          <a:custGeom>
            <a:avLst/>
            <a:gdLst>
              <a:gd name="T0" fmla="*/ 0 w 356"/>
              <a:gd name="T1" fmla="*/ 0 h 237"/>
              <a:gd name="T2" fmla="*/ 2147483646 w 356"/>
              <a:gd name="T3" fmla="*/ 0 h 237"/>
              <a:gd name="T4" fmla="*/ 2147483646 w 356"/>
              <a:gd name="T5" fmla="*/ 2147483646 h 237"/>
              <a:gd name="T6" fmla="*/ 0 w 356"/>
              <a:gd name="T7" fmla="*/ 2147483646 h 237"/>
              <a:gd name="T8" fmla="*/ 0 w 356"/>
              <a:gd name="T9" fmla="*/ 0 h 237"/>
              <a:gd name="T10" fmla="*/ 0 w 356"/>
              <a:gd name="T11" fmla="*/ 0 h 2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 h="237">
                <a:moveTo>
                  <a:pt x="0" y="0"/>
                </a:moveTo>
                <a:lnTo>
                  <a:pt x="356" y="0"/>
                </a:lnTo>
                <a:lnTo>
                  <a:pt x="356" y="237"/>
                </a:lnTo>
                <a:lnTo>
                  <a:pt x="0" y="237"/>
                </a:lnTo>
                <a:lnTo>
                  <a:pt x="0" y="0"/>
                </a:lnTo>
                <a:close/>
              </a:path>
            </a:pathLst>
          </a:custGeom>
          <a:solidFill>
            <a:srgbClr val="00CCFF"/>
          </a:solidFill>
          <a:ln w="14288" cap="flat">
            <a:solidFill>
              <a:srgbClr val="000000"/>
            </a:solidFill>
            <a:prstDash val="solid"/>
            <a:miter lim="800000"/>
            <a:headEnd/>
            <a:tailEnd/>
          </a:ln>
        </p:spPr>
        <p:txBody>
          <a:bodyPr/>
          <a:lstStyle/>
          <a:p>
            <a:endParaRPr lang="zh-CN" altLang="en-US"/>
          </a:p>
        </p:txBody>
      </p:sp>
      <p:sp>
        <p:nvSpPr>
          <p:cNvPr id="31764" name="Line 20"/>
          <p:cNvSpPr>
            <a:spLocks noChangeShapeType="1"/>
          </p:cNvSpPr>
          <p:nvPr/>
        </p:nvSpPr>
        <p:spPr bwMode="auto">
          <a:xfrm>
            <a:off x="7464425" y="2174875"/>
            <a:ext cx="1588" cy="182563"/>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5" name="Freeform 21"/>
          <p:cNvSpPr>
            <a:spLocks/>
          </p:cNvSpPr>
          <p:nvPr/>
        </p:nvSpPr>
        <p:spPr bwMode="auto">
          <a:xfrm>
            <a:off x="7181850" y="2351088"/>
            <a:ext cx="565150" cy="376237"/>
          </a:xfrm>
          <a:custGeom>
            <a:avLst/>
            <a:gdLst>
              <a:gd name="T0" fmla="*/ 0 w 356"/>
              <a:gd name="T1" fmla="*/ 0 h 237"/>
              <a:gd name="T2" fmla="*/ 2147483646 w 356"/>
              <a:gd name="T3" fmla="*/ 0 h 237"/>
              <a:gd name="T4" fmla="*/ 2147483646 w 356"/>
              <a:gd name="T5" fmla="*/ 2147483646 h 237"/>
              <a:gd name="T6" fmla="*/ 0 w 356"/>
              <a:gd name="T7" fmla="*/ 2147483646 h 237"/>
              <a:gd name="T8" fmla="*/ 0 w 356"/>
              <a:gd name="T9" fmla="*/ 0 h 237"/>
              <a:gd name="T10" fmla="*/ 0 w 356"/>
              <a:gd name="T11" fmla="*/ 0 h 2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 h="237">
                <a:moveTo>
                  <a:pt x="0" y="0"/>
                </a:moveTo>
                <a:lnTo>
                  <a:pt x="356" y="0"/>
                </a:lnTo>
                <a:lnTo>
                  <a:pt x="356" y="237"/>
                </a:lnTo>
                <a:lnTo>
                  <a:pt x="0" y="237"/>
                </a:lnTo>
                <a:lnTo>
                  <a:pt x="0" y="0"/>
                </a:lnTo>
                <a:close/>
              </a:path>
            </a:pathLst>
          </a:custGeom>
          <a:solidFill>
            <a:srgbClr val="B2E2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22"/>
          <p:cNvSpPr>
            <a:spLocks/>
          </p:cNvSpPr>
          <p:nvPr/>
        </p:nvSpPr>
        <p:spPr bwMode="auto">
          <a:xfrm>
            <a:off x="7181850" y="2351088"/>
            <a:ext cx="565150" cy="376237"/>
          </a:xfrm>
          <a:custGeom>
            <a:avLst/>
            <a:gdLst>
              <a:gd name="T0" fmla="*/ 0 w 356"/>
              <a:gd name="T1" fmla="*/ 0 h 237"/>
              <a:gd name="T2" fmla="*/ 2147483646 w 356"/>
              <a:gd name="T3" fmla="*/ 0 h 237"/>
              <a:gd name="T4" fmla="*/ 2147483646 w 356"/>
              <a:gd name="T5" fmla="*/ 2147483646 h 237"/>
              <a:gd name="T6" fmla="*/ 0 w 356"/>
              <a:gd name="T7" fmla="*/ 2147483646 h 237"/>
              <a:gd name="T8" fmla="*/ 0 w 356"/>
              <a:gd name="T9" fmla="*/ 0 h 237"/>
              <a:gd name="T10" fmla="*/ 0 w 356"/>
              <a:gd name="T11" fmla="*/ 0 h 2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 h="237">
                <a:moveTo>
                  <a:pt x="0" y="0"/>
                </a:moveTo>
                <a:lnTo>
                  <a:pt x="356" y="0"/>
                </a:lnTo>
                <a:lnTo>
                  <a:pt x="356" y="237"/>
                </a:lnTo>
                <a:lnTo>
                  <a:pt x="0" y="237"/>
                </a:lnTo>
                <a:lnTo>
                  <a:pt x="0" y="0"/>
                </a:lnTo>
                <a:close/>
              </a:path>
            </a:pathLst>
          </a:custGeom>
          <a:solidFill>
            <a:srgbClr val="00CCFF"/>
          </a:solidFill>
          <a:ln w="14288" cap="flat">
            <a:solidFill>
              <a:srgbClr val="000000"/>
            </a:solidFill>
            <a:prstDash val="solid"/>
            <a:miter lim="800000"/>
            <a:headEnd/>
            <a:tailEnd/>
          </a:ln>
        </p:spPr>
        <p:txBody>
          <a:bodyPr/>
          <a:lstStyle/>
          <a:p>
            <a:endParaRPr lang="zh-CN" altLang="en-US"/>
          </a:p>
        </p:txBody>
      </p:sp>
      <p:sp>
        <p:nvSpPr>
          <p:cNvPr id="31767" name="Line 23"/>
          <p:cNvSpPr>
            <a:spLocks noChangeShapeType="1"/>
          </p:cNvSpPr>
          <p:nvPr/>
        </p:nvSpPr>
        <p:spPr bwMode="auto">
          <a:xfrm>
            <a:off x="7464425" y="4159250"/>
            <a:ext cx="1588" cy="180975"/>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8" name="Freeform 24"/>
          <p:cNvSpPr>
            <a:spLocks/>
          </p:cNvSpPr>
          <p:nvPr/>
        </p:nvSpPr>
        <p:spPr bwMode="auto">
          <a:xfrm>
            <a:off x="7181850" y="4335463"/>
            <a:ext cx="565150" cy="376237"/>
          </a:xfrm>
          <a:custGeom>
            <a:avLst/>
            <a:gdLst>
              <a:gd name="T0" fmla="*/ 0 w 356"/>
              <a:gd name="T1" fmla="*/ 0 h 237"/>
              <a:gd name="T2" fmla="*/ 2147483646 w 356"/>
              <a:gd name="T3" fmla="*/ 0 h 237"/>
              <a:gd name="T4" fmla="*/ 2147483646 w 356"/>
              <a:gd name="T5" fmla="*/ 2147483646 h 237"/>
              <a:gd name="T6" fmla="*/ 0 w 356"/>
              <a:gd name="T7" fmla="*/ 2147483646 h 237"/>
              <a:gd name="T8" fmla="*/ 0 w 356"/>
              <a:gd name="T9" fmla="*/ 0 h 237"/>
              <a:gd name="T10" fmla="*/ 0 w 356"/>
              <a:gd name="T11" fmla="*/ 0 h 2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 h="237">
                <a:moveTo>
                  <a:pt x="0" y="0"/>
                </a:moveTo>
                <a:lnTo>
                  <a:pt x="356" y="0"/>
                </a:lnTo>
                <a:lnTo>
                  <a:pt x="356" y="237"/>
                </a:lnTo>
                <a:lnTo>
                  <a:pt x="0" y="237"/>
                </a:lnTo>
                <a:lnTo>
                  <a:pt x="0" y="0"/>
                </a:lnTo>
                <a:close/>
              </a:path>
            </a:pathLst>
          </a:custGeom>
          <a:solidFill>
            <a:srgbClr val="B2E2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25"/>
          <p:cNvSpPr>
            <a:spLocks/>
          </p:cNvSpPr>
          <p:nvPr/>
        </p:nvSpPr>
        <p:spPr bwMode="auto">
          <a:xfrm>
            <a:off x="7181850" y="4335463"/>
            <a:ext cx="565150" cy="376237"/>
          </a:xfrm>
          <a:custGeom>
            <a:avLst/>
            <a:gdLst>
              <a:gd name="T0" fmla="*/ 0 w 356"/>
              <a:gd name="T1" fmla="*/ 0 h 237"/>
              <a:gd name="T2" fmla="*/ 2147483646 w 356"/>
              <a:gd name="T3" fmla="*/ 0 h 237"/>
              <a:gd name="T4" fmla="*/ 2147483646 w 356"/>
              <a:gd name="T5" fmla="*/ 2147483646 h 237"/>
              <a:gd name="T6" fmla="*/ 0 w 356"/>
              <a:gd name="T7" fmla="*/ 2147483646 h 237"/>
              <a:gd name="T8" fmla="*/ 0 w 356"/>
              <a:gd name="T9" fmla="*/ 0 h 237"/>
              <a:gd name="T10" fmla="*/ 0 w 356"/>
              <a:gd name="T11" fmla="*/ 0 h 2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 h="237">
                <a:moveTo>
                  <a:pt x="0" y="0"/>
                </a:moveTo>
                <a:lnTo>
                  <a:pt x="356" y="0"/>
                </a:lnTo>
                <a:lnTo>
                  <a:pt x="356" y="237"/>
                </a:lnTo>
                <a:lnTo>
                  <a:pt x="0" y="237"/>
                </a:lnTo>
                <a:lnTo>
                  <a:pt x="0" y="0"/>
                </a:lnTo>
                <a:close/>
              </a:path>
            </a:pathLst>
          </a:custGeom>
          <a:solidFill>
            <a:srgbClr val="00CCFF"/>
          </a:solidFill>
          <a:ln w="14288" cap="flat">
            <a:solidFill>
              <a:srgbClr val="000000"/>
            </a:solidFill>
            <a:prstDash val="solid"/>
            <a:miter lim="800000"/>
            <a:headEnd/>
            <a:tailEnd/>
          </a:ln>
        </p:spPr>
        <p:txBody>
          <a:bodyPr/>
          <a:lstStyle/>
          <a:p>
            <a:endParaRPr lang="zh-CN" altLang="en-US"/>
          </a:p>
        </p:txBody>
      </p:sp>
      <p:sp>
        <p:nvSpPr>
          <p:cNvPr id="31770" name="Rectangle 26"/>
          <p:cNvSpPr>
            <a:spLocks noChangeArrowheads="1"/>
          </p:cNvSpPr>
          <p:nvPr/>
        </p:nvSpPr>
        <p:spPr bwMode="auto">
          <a:xfrm>
            <a:off x="7180263" y="4946650"/>
            <a:ext cx="6365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Read/Write</a:t>
            </a:r>
            <a:endParaRPr lang="en-US" altLang="zh-CN" sz="1000">
              <a:ea typeface="宋体" panose="02010600030101010101" pitchFamily="2" charset="-122"/>
            </a:endParaRPr>
          </a:p>
        </p:txBody>
      </p:sp>
      <p:sp>
        <p:nvSpPr>
          <p:cNvPr id="31771" name="Rectangle 27"/>
          <p:cNvSpPr>
            <a:spLocks noChangeArrowheads="1"/>
          </p:cNvSpPr>
          <p:nvPr/>
        </p:nvSpPr>
        <p:spPr bwMode="auto">
          <a:xfrm>
            <a:off x="7180263" y="5060950"/>
            <a:ext cx="254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logic</a:t>
            </a:r>
            <a:endParaRPr lang="en-US" altLang="zh-CN" sz="1000">
              <a:ea typeface="宋体" panose="02010600030101010101" pitchFamily="2" charset="-122"/>
            </a:endParaRPr>
          </a:p>
        </p:txBody>
      </p:sp>
      <p:sp>
        <p:nvSpPr>
          <p:cNvPr id="31772" name="Rectangle 28"/>
          <p:cNvSpPr>
            <a:spLocks noChangeArrowheads="1"/>
          </p:cNvSpPr>
          <p:nvPr/>
        </p:nvSpPr>
        <p:spPr bwMode="auto">
          <a:xfrm>
            <a:off x="7116763" y="5432425"/>
            <a:ext cx="39846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Data in</a:t>
            </a:r>
            <a:endParaRPr lang="en-US" altLang="zh-CN" sz="1000">
              <a:ea typeface="宋体" panose="02010600030101010101" pitchFamily="2" charset="-122"/>
            </a:endParaRPr>
          </a:p>
        </p:txBody>
      </p:sp>
      <p:sp>
        <p:nvSpPr>
          <p:cNvPr id="31773" name="Rectangle 29"/>
          <p:cNvSpPr>
            <a:spLocks noChangeArrowheads="1"/>
          </p:cNvSpPr>
          <p:nvPr/>
        </p:nvSpPr>
        <p:spPr bwMode="auto">
          <a:xfrm>
            <a:off x="7364413" y="5595938"/>
            <a:ext cx="4699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Data out</a:t>
            </a:r>
            <a:endParaRPr lang="en-US" altLang="zh-CN" sz="1000">
              <a:ea typeface="宋体" panose="02010600030101010101" pitchFamily="2" charset="-122"/>
            </a:endParaRPr>
          </a:p>
        </p:txBody>
      </p:sp>
      <p:sp>
        <p:nvSpPr>
          <p:cNvPr id="31774" name="Line 30"/>
          <p:cNvSpPr>
            <a:spLocks noChangeShapeType="1"/>
          </p:cNvSpPr>
          <p:nvPr/>
        </p:nvSpPr>
        <p:spPr bwMode="auto">
          <a:xfrm>
            <a:off x="7145338" y="5922963"/>
            <a:ext cx="247650"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5" name="Rectangle 32"/>
          <p:cNvSpPr>
            <a:spLocks noChangeArrowheads="1"/>
          </p:cNvSpPr>
          <p:nvPr/>
        </p:nvSpPr>
        <p:spPr bwMode="auto">
          <a:xfrm>
            <a:off x="7110413" y="5903913"/>
            <a:ext cx="3190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Write</a:t>
            </a:r>
            <a:endParaRPr lang="en-US" altLang="zh-CN" sz="1000">
              <a:ea typeface="宋体" panose="02010600030101010101" pitchFamily="2" charset="-122"/>
            </a:endParaRPr>
          </a:p>
        </p:txBody>
      </p:sp>
      <p:sp>
        <p:nvSpPr>
          <p:cNvPr id="31776" name="Rectangle 33"/>
          <p:cNvSpPr>
            <a:spLocks noChangeArrowheads="1"/>
          </p:cNvSpPr>
          <p:nvPr/>
        </p:nvSpPr>
        <p:spPr bwMode="auto">
          <a:xfrm>
            <a:off x="7526338" y="5784850"/>
            <a:ext cx="1619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Bit</a:t>
            </a:r>
            <a:endParaRPr lang="en-US" altLang="zh-CN" sz="1000">
              <a:ea typeface="宋体" panose="02010600030101010101" pitchFamily="2" charset="-122"/>
            </a:endParaRPr>
          </a:p>
        </p:txBody>
      </p:sp>
      <p:sp>
        <p:nvSpPr>
          <p:cNvPr id="31777" name="Rectangle 34"/>
          <p:cNvSpPr>
            <a:spLocks noChangeArrowheads="1"/>
          </p:cNvSpPr>
          <p:nvPr/>
        </p:nvSpPr>
        <p:spPr bwMode="auto">
          <a:xfrm>
            <a:off x="7526338" y="5903913"/>
            <a:ext cx="2984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select</a:t>
            </a:r>
            <a:endParaRPr lang="en-US" altLang="zh-CN" sz="1000">
              <a:ea typeface="宋体" panose="02010600030101010101" pitchFamily="2" charset="-122"/>
            </a:endParaRPr>
          </a:p>
        </p:txBody>
      </p:sp>
      <p:sp>
        <p:nvSpPr>
          <p:cNvPr id="31778" name="Rectangle 35"/>
          <p:cNvSpPr>
            <a:spLocks noChangeArrowheads="1"/>
          </p:cNvSpPr>
          <p:nvPr/>
        </p:nvSpPr>
        <p:spPr bwMode="auto">
          <a:xfrm>
            <a:off x="6932613" y="6543675"/>
            <a:ext cx="9874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(b) Block diagram</a:t>
            </a:r>
            <a:endParaRPr lang="en-US" altLang="zh-CN" sz="1000">
              <a:ea typeface="宋体" panose="02010600030101010101" pitchFamily="2" charset="-122"/>
            </a:endParaRPr>
          </a:p>
        </p:txBody>
      </p:sp>
      <p:sp>
        <p:nvSpPr>
          <p:cNvPr id="31779" name="Rectangle 36"/>
          <p:cNvSpPr>
            <a:spLocks noChangeArrowheads="1"/>
          </p:cNvSpPr>
          <p:nvPr/>
        </p:nvSpPr>
        <p:spPr bwMode="auto">
          <a:xfrm>
            <a:off x="7202488" y="1754188"/>
            <a:ext cx="520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RAM cell</a:t>
            </a:r>
            <a:endParaRPr lang="en-US" altLang="zh-CN" sz="1000">
              <a:ea typeface="宋体" panose="02010600030101010101" pitchFamily="2" charset="-122"/>
            </a:endParaRPr>
          </a:p>
        </p:txBody>
      </p:sp>
      <p:sp>
        <p:nvSpPr>
          <p:cNvPr id="31780" name="Rectangle 37"/>
          <p:cNvSpPr>
            <a:spLocks noChangeArrowheads="1"/>
          </p:cNvSpPr>
          <p:nvPr/>
        </p:nvSpPr>
        <p:spPr bwMode="auto">
          <a:xfrm>
            <a:off x="7202488" y="2479675"/>
            <a:ext cx="4857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RAM cel</a:t>
            </a:r>
            <a:endParaRPr lang="en-US" altLang="zh-CN" sz="1000">
              <a:ea typeface="宋体" panose="02010600030101010101" pitchFamily="2" charset="-122"/>
            </a:endParaRPr>
          </a:p>
        </p:txBody>
      </p:sp>
      <p:sp>
        <p:nvSpPr>
          <p:cNvPr id="31781" name="Rectangle 38"/>
          <p:cNvSpPr>
            <a:spLocks noChangeArrowheads="1"/>
          </p:cNvSpPr>
          <p:nvPr/>
        </p:nvSpPr>
        <p:spPr bwMode="auto">
          <a:xfrm>
            <a:off x="7691438" y="2479675"/>
            <a:ext cx="349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l</a:t>
            </a:r>
            <a:endParaRPr lang="en-US" altLang="zh-CN" sz="1000">
              <a:ea typeface="宋体" panose="02010600030101010101" pitchFamily="2" charset="-122"/>
            </a:endParaRPr>
          </a:p>
        </p:txBody>
      </p:sp>
      <p:sp>
        <p:nvSpPr>
          <p:cNvPr id="31782" name="Rectangle 39"/>
          <p:cNvSpPr>
            <a:spLocks noChangeArrowheads="1"/>
          </p:cNvSpPr>
          <p:nvPr/>
        </p:nvSpPr>
        <p:spPr bwMode="auto">
          <a:xfrm>
            <a:off x="7212013" y="4464050"/>
            <a:ext cx="520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RAM cell</a:t>
            </a:r>
            <a:endParaRPr lang="en-US" altLang="zh-CN" sz="1000">
              <a:ea typeface="宋体" panose="02010600030101010101" pitchFamily="2" charset="-122"/>
            </a:endParaRPr>
          </a:p>
        </p:txBody>
      </p:sp>
      <p:sp>
        <p:nvSpPr>
          <p:cNvPr id="31783" name="Line 40"/>
          <p:cNvSpPr>
            <a:spLocks noChangeShapeType="1"/>
          </p:cNvSpPr>
          <p:nvPr/>
        </p:nvSpPr>
        <p:spPr bwMode="auto">
          <a:xfrm>
            <a:off x="7850188" y="5657850"/>
            <a:ext cx="398462" cy="1588"/>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4" name="Line 41"/>
          <p:cNvSpPr>
            <a:spLocks noChangeShapeType="1"/>
          </p:cNvSpPr>
          <p:nvPr/>
        </p:nvSpPr>
        <p:spPr bwMode="auto">
          <a:xfrm>
            <a:off x="6548438" y="5491163"/>
            <a:ext cx="528637"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5" name="Freeform 42"/>
          <p:cNvSpPr>
            <a:spLocks/>
          </p:cNvSpPr>
          <p:nvPr/>
        </p:nvSpPr>
        <p:spPr bwMode="auto">
          <a:xfrm>
            <a:off x="6548438" y="6038850"/>
            <a:ext cx="625475" cy="195263"/>
          </a:xfrm>
          <a:custGeom>
            <a:avLst/>
            <a:gdLst>
              <a:gd name="T0" fmla="*/ 0 w 394"/>
              <a:gd name="T1" fmla="*/ 2147483646 h 123"/>
              <a:gd name="T2" fmla="*/ 2147483646 w 394"/>
              <a:gd name="T3" fmla="*/ 2147483646 h 123"/>
              <a:gd name="T4" fmla="*/ 2147483646 w 394"/>
              <a:gd name="T5" fmla="*/ 0 h 123"/>
              <a:gd name="T6" fmla="*/ 0 60000 65536"/>
              <a:gd name="T7" fmla="*/ 0 60000 65536"/>
              <a:gd name="T8" fmla="*/ 0 60000 65536"/>
            </a:gdLst>
            <a:ahLst/>
            <a:cxnLst>
              <a:cxn ang="T6">
                <a:pos x="T0" y="T1"/>
              </a:cxn>
              <a:cxn ang="T7">
                <a:pos x="T2" y="T3"/>
              </a:cxn>
              <a:cxn ang="T8">
                <a:pos x="T4" y="T5"/>
              </a:cxn>
            </a:cxnLst>
            <a:rect l="0" t="0" r="r" b="b"/>
            <a:pathLst>
              <a:path w="394" h="123">
                <a:moveTo>
                  <a:pt x="0" y="123"/>
                </a:moveTo>
                <a:lnTo>
                  <a:pt x="394" y="123"/>
                </a:lnTo>
                <a:lnTo>
                  <a:pt x="394" y="0"/>
                </a:ln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86" name="Freeform 43"/>
          <p:cNvSpPr>
            <a:spLocks/>
          </p:cNvSpPr>
          <p:nvPr/>
        </p:nvSpPr>
        <p:spPr bwMode="auto">
          <a:xfrm>
            <a:off x="6548438" y="5718175"/>
            <a:ext cx="1524000" cy="704850"/>
          </a:xfrm>
          <a:custGeom>
            <a:avLst/>
            <a:gdLst>
              <a:gd name="T0" fmla="*/ 2147483646 w 960"/>
              <a:gd name="T1" fmla="*/ 0 h 444"/>
              <a:gd name="T2" fmla="*/ 2147483646 w 960"/>
              <a:gd name="T3" fmla="*/ 2147483646 h 444"/>
              <a:gd name="T4" fmla="*/ 0 w 960"/>
              <a:gd name="T5" fmla="*/ 2147483646 h 444"/>
              <a:gd name="T6" fmla="*/ 2147483646 w 960"/>
              <a:gd name="T7" fmla="*/ 2147483646 h 444"/>
              <a:gd name="T8" fmla="*/ 2147483646 w 960"/>
              <a:gd name="T9" fmla="*/ 2147483646 h 4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444">
                <a:moveTo>
                  <a:pt x="960" y="0"/>
                </a:moveTo>
                <a:lnTo>
                  <a:pt x="960" y="444"/>
                </a:lnTo>
                <a:lnTo>
                  <a:pt x="0" y="444"/>
                </a:lnTo>
                <a:lnTo>
                  <a:pt x="759" y="444"/>
                </a:lnTo>
                <a:lnTo>
                  <a:pt x="759" y="202"/>
                </a:ln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87" name="Freeform 44"/>
          <p:cNvSpPr>
            <a:spLocks/>
          </p:cNvSpPr>
          <p:nvPr/>
        </p:nvSpPr>
        <p:spPr bwMode="auto">
          <a:xfrm>
            <a:off x="7974013" y="5535613"/>
            <a:ext cx="192087" cy="246062"/>
          </a:xfrm>
          <a:custGeom>
            <a:avLst/>
            <a:gdLst>
              <a:gd name="T0" fmla="*/ 0 w 121"/>
              <a:gd name="T1" fmla="*/ 0 h 155"/>
              <a:gd name="T2" fmla="*/ 0 w 121"/>
              <a:gd name="T3" fmla="*/ 2147483646 h 155"/>
              <a:gd name="T4" fmla="*/ 2147483646 w 121"/>
              <a:gd name="T5" fmla="*/ 2147483646 h 155"/>
              <a:gd name="T6" fmla="*/ 0 w 121"/>
              <a:gd name="T7" fmla="*/ 0 h 155"/>
              <a:gd name="T8" fmla="*/ 0 w 121"/>
              <a:gd name="T9" fmla="*/ 0 h 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55">
                <a:moveTo>
                  <a:pt x="0" y="0"/>
                </a:moveTo>
                <a:lnTo>
                  <a:pt x="0" y="155"/>
                </a:lnTo>
                <a:lnTo>
                  <a:pt x="121" y="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8" name="Freeform 45"/>
          <p:cNvSpPr>
            <a:spLocks/>
          </p:cNvSpPr>
          <p:nvPr/>
        </p:nvSpPr>
        <p:spPr bwMode="auto">
          <a:xfrm>
            <a:off x="7974013" y="5535613"/>
            <a:ext cx="192087" cy="246062"/>
          </a:xfrm>
          <a:custGeom>
            <a:avLst/>
            <a:gdLst>
              <a:gd name="T0" fmla="*/ 0 w 121"/>
              <a:gd name="T1" fmla="*/ 0 h 155"/>
              <a:gd name="T2" fmla="*/ 0 w 121"/>
              <a:gd name="T3" fmla="*/ 2147483646 h 155"/>
              <a:gd name="T4" fmla="*/ 2147483646 w 121"/>
              <a:gd name="T5" fmla="*/ 2147483646 h 155"/>
              <a:gd name="T6" fmla="*/ 0 w 121"/>
              <a:gd name="T7" fmla="*/ 0 h 155"/>
              <a:gd name="T8" fmla="*/ 0 w 121"/>
              <a:gd name="T9" fmla="*/ 0 h 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55">
                <a:moveTo>
                  <a:pt x="0" y="0"/>
                </a:moveTo>
                <a:lnTo>
                  <a:pt x="0" y="155"/>
                </a:lnTo>
                <a:lnTo>
                  <a:pt x="121" y="77"/>
                </a:lnTo>
                <a:lnTo>
                  <a:pt x="0" y="0"/>
                </a:lnTo>
                <a:close/>
              </a:path>
            </a:pathLst>
          </a:cu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89" name="Rectangle 46"/>
          <p:cNvSpPr>
            <a:spLocks noChangeArrowheads="1"/>
          </p:cNvSpPr>
          <p:nvPr/>
        </p:nvSpPr>
        <p:spPr bwMode="auto">
          <a:xfrm>
            <a:off x="5919788" y="5422900"/>
            <a:ext cx="5810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Data input</a:t>
            </a:r>
            <a:endParaRPr lang="en-US" altLang="zh-CN" sz="1000">
              <a:ea typeface="宋体" panose="02010600030101010101" pitchFamily="2" charset="-122"/>
            </a:endParaRPr>
          </a:p>
        </p:txBody>
      </p:sp>
      <p:sp>
        <p:nvSpPr>
          <p:cNvPr id="31790" name="Rectangle 47"/>
          <p:cNvSpPr>
            <a:spLocks noChangeArrowheads="1"/>
          </p:cNvSpPr>
          <p:nvPr/>
        </p:nvSpPr>
        <p:spPr bwMode="auto">
          <a:xfrm>
            <a:off x="5908675" y="6362700"/>
            <a:ext cx="5969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Chip select</a:t>
            </a:r>
            <a:endParaRPr lang="en-US" altLang="zh-CN" sz="1000">
              <a:ea typeface="宋体" panose="02010600030101010101" pitchFamily="2" charset="-122"/>
            </a:endParaRPr>
          </a:p>
        </p:txBody>
      </p:sp>
      <p:sp>
        <p:nvSpPr>
          <p:cNvPr id="31791" name="Rectangle 48"/>
          <p:cNvSpPr>
            <a:spLocks noChangeArrowheads="1"/>
          </p:cNvSpPr>
          <p:nvPr/>
        </p:nvSpPr>
        <p:spPr bwMode="auto">
          <a:xfrm>
            <a:off x="5851525" y="6161088"/>
            <a:ext cx="6365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Read/Write</a:t>
            </a:r>
            <a:endParaRPr lang="en-US" altLang="zh-CN" sz="1000">
              <a:ea typeface="宋体" panose="02010600030101010101" pitchFamily="2" charset="-122"/>
            </a:endParaRPr>
          </a:p>
        </p:txBody>
      </p:sp>
      <p:sp>
        <p:nvSpPr>
          <p:cNvPr id="31792" name="Line 49"/>
          <p:cNvSpPr>
            <a:spLocks noChangeShapeType="1"/>
          </p:cNvSpPr>
          <p:nvPr/>
        </p:nvSpPr>
        <p:spPr bwMode="auto">
          <a:xfrm>
            <a:off x="6223000" y="6164263"/>
            <a:ext cx="246063"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3" name="Rectangle 50"/>
          <p:cNvSpPr>
            <a:spLocks noChangeArrowheads="1"/>
          </p:cNvSpPr>
          <p:nvPr/>
        </p:nvSpPr>
        <p:spPr bwMode="auto">
          <a:xfrm>
            <a:off x="8286750" y="5540375"/>
            <a:ext cx="2619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Data</a:t>
            </a:r>
            <a:endParaRPr lang="en-US" altLang="zh-CN" sz="1000">
              <a:ea typeface="宋体" panose="02010600030101010101" pitchFamily="2" charset="-122"/>
            </a:endParaRPr>
          </a:p>
        </p:txBody>
      </p:sp>
      <p:sp>
        <p:nvSpPr>
          <p:cNvPr id="31794" name="Rectangle 51"/>
          <p:cNvSpPr>
            <a:spLocks noChangeArrowheads="1"/>
          </p:cNvSpPr>
          <p:nvPr/>
        </p:nvSpPr>
        <p:spPr bwMode="auto">
          <a:xfrm>
            <a:off x="8286750" y="5656263"/>
            <a:ext cx="3587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dirty="0">
                <a:solidFill>
                  <a:srgbClr val="000000"/>
                </a:solidFill>
                <a:ea typeface="宋体" panose="02010600030101010101" pitchFamily="2" charset="-122"/>
              </a:rPr>
              <a:t>output</a:t>
            </a:r>
            <a:endParaRPr lang="en-US" altLang="zh-CN" sz="1000" dirty="0">
              <a:ea typeface="宋体" panose="02010600030101010101" pitchFamily="2" charset="-122"/>
            </a:endParaRPr>
          </a:p>
        </p:txBody>
      </p:sp>
      <p:sp>
        <p:nvSpPr>
          <p:cNvPr id="31795" name="Rectangle 52"/>
          <p:cNvSpPr>
            <a:spLocks noChangeArrowheads="1"/>
          </p:cNvSpPr>
          <p:nvPr/>
        </p:nvSpPr>
        <p:spPr bwMode="auto">
          <a:xfrm>
            <a:off x="5586413" y="1565275"/>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A</a:t>
            </a:r>
            <a:endParaRPr lang="en-US" altLang="zh-CN" sz="1000">
              <a:ea typeface="宋体" panose="02010600030101010101" pitchFamily="2" charset="-122"/>
            </a:endParaRPr>
          </a:p>
        </p:txBody>
      </p:sp>
      <p:sp>
        <p:nvSpPr>
          <p:cNvPr id="31796" name="Rectangle 53"/>
          <p:cNvSpPr>
            <a:spLocks noChangeArrowheads="1"/>
          </p:cNvSpPr>
          <p:nvPr/>
        </p:nvSpPr>
        <p:spPr bwMode="auto">
          <a:xfrm>
            <a:off x="5672138" y="161290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3</a:t>
            </a:r>
            <a:endParaRPr lang="en-US" altLang="zh-CN" sz="1000">
              <a:ea typeface="宋体" panose="02010600030101010101" pitchFamily="2" charset="-122"/>
            </a:endParaRPr>
          </a:p>
        </p:txBody>
      </p:sp>
      <p:sp>
        <p:nvSpPr>
          <p:cNvPr id="31797" name="Rectangle 54"/>
          <p:cNvSpPr>
            <a:spLocks noChangeArrowheads="1"/>
          </p:cNvSpPr>
          <p:nvPr/>
        </p:nvSpPr>
        <p:spPr bwMode="auto">
          <a:xfrm>
            <a:off x="5586413" y="1928813"/>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A</a:t>
            </a:r>
            <a:endParaRPr lang="en-US" altLang="zh-CN" sz="1000">
              <a:ea typeface="宋体" panose="02010600030101010101" pitchFamily="2" charset="-122"/>
            </a:endParaRPr>
          </a:p>
        </p:txBody>
      </p:sp>
      <p:sp>
        <p:nvSpPr>
          <p:cNvPr id="31798" name="Rectangle 55"/>
          <p:cNvSpPr>
            <a:spLocks noChangeArrowheads="1"/>
          </p:cNvSpPr>
          <p:nvPr/>
        </p:nvSpPr>
        <p:spPr bwMode="auto">
          <a:xfrm>
            <a:off x="5672138" y="198120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2</a:t>
            </a:r>
            <a:endParaRPr lang="en-US" altLang="zh-CN" sz="1000">
              <a:ea typeface="宋体" panose="02010600030101010101" pitchFamily="2" charset="-122"/>
            </a:endParaRPr>
          </a:p>
        </p:txBody>
      </p:sp>
      <p:sp>
        <p:nvSpPr>
          <p:cNvPr id="31799" name="Rectangle 56"/>
          <p:cNvSpPr>
            <a:spLocks noChangeArrowheads="1"/>
          </p:cNvSpPr>
          <p:nvPr/>
        </p:nvSpPr>
        <p:spPr bwMode="auto">
          <a:xfrm>
            <a:off x="5586413" y="2293938"/>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A</a:t>
            </a:r>
            <a:endParaRPr lang="en-US" altLang="zh-CN" sz="1000">
              <a:ea typeface="宋体" panose="02010600030101010101" pitchFamily="2" charset="-122"/>
            </a:endParaRPr>
          </a:p>
        </p:txBody>
      </p:sp>
      <p:sp>
        <p:nvSpPr>
          <p:cNvPr id="31800" name="Rectangle 57"/>
          <p:cNvSpPr>
            <a:spLocks noChangeArrowheads="1"/>
          </p:cNvSpPr>
          <p:nvPr/>
        </p:nvSpPr>
        <p:spPr bwMode="auto">
          <a:xfrm>
            <a:off x="5672138" y="2346325"/>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1</a:t>
            </a:r>
            <a:endParaRPr lang="en-US" altLang="zh-CN" sz="1000">
              <a:ea typeface="宋体" panose="02010600030101010101" pitchFamily="2" charset="-122"/>
            </a:endParaRPr>
          </a:p>
        </p:txBody>
      </p:sp>
      <p:sp>
        <p:nvSpPr>
          <p:cNvPr id="31801" name="Rectangle 58"/>
          <p:cNvSpPr>
            <a:spLocks noChangeArrowheads="1"/>
          </p:cNvSpPr>
          <p:nvPr/>
        </p:nvSpPr>
        <p:spPr bwMode="auto">
          <a:xfrm>
            <a:off x="5586413" y="2662238"/>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A</a:t>
            </a:r>
            <a:endParaRPr lang="en-US" altLang="zh-CN" sz="1000">
              <a:ea typeface="宋体" panose="02010600030101010101" pitchFamily="2" charset="-122"/>
            </a:endParaRPr>
          </a:p>
        </p:txBody>
      </p:sp>
      <p:sp>
        <p:nvSpPr>
          <p:cNvPr id="31802" name="Rectangle 59"/>
          <p:cNvSpPr>
            <a:spLocks noChangeArrowheads="1"/>
          </p:cNvSpPr>
          <p:nvPr/>
        </p:nvSpPr>
        <p:spPr bwMode="auto">
          <a:xfrm>
            <a:off x="5672138" y="27114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0</a:t>
            </a:r>
            <a:endParaRPr lang="en-US" altLang="zh-CN" sz="1000">
              <a:ea typeface="宋体" panose="02010600030101010101" pitchFamily="2" charset="-122"/>
            </a:endParaRPr>
          </a:p>
        </p:txBody>
      </p:sp>
      <p:sp>
        <p:nvSpPr>
          <p:cNvPr id="31803" name="Rectangle 60"/>
          <p:cNvSpPr>
            <a:spLocks noChangeArrowheads="1"/>
          </p:cNvSpPr>
          <p:nvPr/>
        </p:nvSpPr>
        <p:spPr bwMode="auto">
          <a:xfrm>
            <a:off x="5859463" y="1597025"/>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2</a:t>
            </a:r>
            <a:endParaRPr lang="en-US" altLang="zh-CN" sz="1000">
              <a:ea typeface="宋体" panose="02010600030101010101" pitchFamily="2" charset="-122"/>
            </a:endParaRPr>
          </a:p>
        </p:txBody>
      </p:sp>
      <p:sp>
        <p:nvSpPr>
          <p:cNvPr id="31804" name="Rectangle 61"/>
          <p:cNvSpPr>
            <a:spLocks noChangeArrowheads="1"/>
          </p:cNvSpPr>
          <p:nvPr/>
        </p:nvSpPr>
        <p:spPr bwMode="auto">
          <a:xfrm>
            <a:off x="5910263" y="15430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3</a:t>
            </a:r>
            <a:endParaRPr lang="en-US" altLang="zh-CN" sz="1000">
              <a:ea typeface="宋体" panose="02010600030101010101" pitchFamily="2" charset="-122"/>
            </a:endParaRPr>
          </a:p>
        </p:txBody>
      </p:sp>
      <p:sp>
        <p:nvSpPr>
          <p:cNvPr id="31805" name="Rectangle 62"/>
          <p:cNvSpPr>
            <a:spLocks noChangeArrowheads="1"/>
          </p:cNvSpPr>
          <p:nvPr/>
        </p:nvSpPr>
        <p:spPr bwMode="auto">
          <a:xfrm>
            <a:off x="5859463" y="1960563"/>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2</a:t>
            </a:r>
            <a:endParaRPr lang="en-US" altLang="zh-CN" sz="1000">
              <a:ea typeface="宋体" panose="02010600030101010101" pitchFamily="2" charset="-122"/>
            </a:endParaRPr>
          </a:p>
        </p:txBody>
      </p:sp>
      <p:sp>
        <p:nvSpPr>
          <p:cNvPr id="31806" name="Rectangle 63"/>
          <p:cNvSpPr>
            <a:spLocks noChangeArrowheads="1"/>
          </p:cNvSpPr>
          <p:nvPr/>
        </p:nvSpPr>
        <p:spPr bwMode="auto">
          <a:xfrm>
            <a:off x="5910263" y="19113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2</a:t>
            </a:r>
            <a:endParaRPr lang="en-US" altLang="zh-CN" sz="1000">
              <a:ea typeface="宋体" panose="02010600030101010101" pitchFamily="2" charset="-122"/>
            </a:endParaRPr>
          </a:p>
        </p:txBody>
      </p:sp>
      <p:sp>
        <p:nvSpPr>
          <p:cNvPr id="31807" name="Rectangle 64"/>
          <p:cNvSpPr>
            <a:spLocks noChangeArrowheads="1"/>
          </p:cNvSpPr>
          <p:nvPr/>
        </p:nvSpPr>
        <p:spPr bwMode="auto">
          <a:xfrm>
            <a:off x="5859463" y="2325688"/>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2</a:t>
            </a:r>
            <a:endParaRPr lang="en-US" altLang="zh-CN" sz="1000">
              <a:ea typeface="宋体" panose="02010600030101010101" pitchFamily="2" charset="-122"/>
            </a:endParaRPr>
          </a:p>
        </p:txBody>
      </p:sp>
      <p:sp>
        <p:nvSpPr>
          <p:cNvPr id="31808" name="Rectangle 65"/>
          <p:cNvSpPr>
            <a:spLocks noChangeArrowheads="1"/>
          </p:cNvSpPr>
          <p:nvPr/>
        </p:nvSpPr>
        <p:spPr bwMode="auto">
          <a:xfrm>
            <a:off x="5910263" y="2276475"/>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1</a:t>
            </a:r>
            <a:endParaRPr lang="en-US" altLang="zh-CN" sz="1000">
              <a:ea typeface="宋体" panose="02010600030101010101" pitchFamily="2" charset="-122"/>
            </a:endParaRPr>
          </a:p>
        </p:txBody>
      </p:sp>
      <p:sp>
        <p:nvSpPr>
          <p:cNvPr id="31809" name="Rectangle 66"/>
          <p:cNvSpPr>
            <a:spLocks noChangeArrowheads="1"/>
          </p:cNvSpPr>
          <p:nvPr/>
        </p:nvSpPr>
        <p:spPr bwMode="auto">
          <a:xfrm>
            <a:off x="5859463" y="2693988"/>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2</a:t>
            </a:r>
            <a:endParaRPr lang="en-US" altLang="zh-CN" sz="1000">
              <a:ea typeface="宋体" panose="02010600030101010101" pitchFamily="2" charset="-122"/>
            </a:endParaRPr>
          </a:p>
        </p:txBody>
      </p:sp>
      <p:sp>
        <p:nvSpPr>
          <p:cNvPr id="31810" name="Rectangle 67"/>
          <p:cNvSpPr>
            <a:spLocks noChangeArrowheads="1"/>
          </p:cNvSpPr>
          <p:nvPr/>
        </p:nvSpPr>
        <p:spPr bwMode="auto">
          <a:xfrm>
            <a:off x="5910263" y="264160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0</a:t>
            </a:r>
            <a:endParaRPr lang="en-US" altLang="zh-CN" sz="1000">
              <a:ea typeface="宋体" panose="02010600030101010101" pitchFamily="2" charset="-122"/>
            </a:endParaRPr>
          </a:p>
        </p:txBody>
      </p:sp>
      <p:sp>
        <p:nvSpPr>
          <p:cNvPr id="31811" name="Rectangle 68"/>
          <p:cNvSpPr>
            <a:spLocks noChangeArrowheads="1"/>
          </p:cNvSpPr>
          <p:nvPr/>
        </p:nvSpPr>
        <p:spPr bwMode="auto">
          <a:xfrm>
            <a:off x="5872163" y="1260475"/>
            <a:ext cx="3825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4-to-16</a:t>
            </a:r>
            <a:endParaRPr lang="en-US" altLang="zh-CN" sz="1000">
              <a:ea typeface="宋体" panose="02010600030101010101" pitchFamily="2" charset="-122"/>
            </a:endParaRPr>
          </a:p>
        </p:txBody>
      </p:sp>
      <p:sp>
        <p:nvSpPr>
          <p:cNvPr id="31812" name="Rectangle 69"/>
          <p:cNvSpPr>
            <a:spLocks noChangeArrowheads="1"/>
          </p:cNvSpPr>
          <p:nvPr/>
        </p:nvSpPr>
        <p:spPr bwMode="auto">
          <a:xfrm>
            <a:off x="5872163" y="1387475"/>
            <a:ext cx="4540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Decoder</a:t>
            </a:r>
            <a:endParaRPr lang="en-US" altLang="zh-CN" sz="1000">
              <a:ea typeface="宋体" panose="02010600030101010101" pitchFamily="2" charset="-122"/>
            </a:endParaRPr>
          </a:p>
        </p:txBody>
      </p:sp>
      <p:sp>
        <p:nvSpPr>
          <p:cNvPr id="31813" name="Rectangle 70"/>
          <p:cNvSpPr>
            <a:spLocks noChangeArrowheads="1"/>
          </p:cNvSpPr>
          <p:nvPr/>
        </p:nvSpPr>
        <p:spPr bwMode="auto">
          <a:xfrm>
            <a:off x="6391275" y="1381125"/>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0</a:t>
            </a:r>
            <a:endParaRPr lang="en-US" altLang="zh-CN" sz="1000">
              <a:ea typeface="宋体" panose="02010600030101010101" pitchFamily="2" charset="-122"/>
            </a:endParaRPr>
          </a:p>
        </p:txBody>
      </p:sp>
      <p:sp>
        <p:nvSpPr>
          <p:cNvPr id="31814" name="Rectangle 71"/>
          <p:cNvSpPr>
            <a:spLocks noChangeArrowheads="1"/>
          </p:cNvSpPr>
          <p:nvPr/>
        </p:nvSpPr>
        <p:spPr bwMode="auto">
          <a:xfrm>
            <a:off x="6391275" y="1571625"/>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1</a:t>
            </a:r>
            <a:endParaRPr lang="en-US" altLang="zh-CN" sz="1000">
              <a:ea typeface="宋体" panose="02010600030101010101" pitchFamily="2" charset="-122"/>
            </a:endParaRPr>
          </a:p>
        </p:txBody>
      </p:sp>
      <p:sp>
        <p:nvSpPr>
          <p:cNvPr id="31815" name="Rectangle 72"/>
          <p:cNvSpPr>
            <a:spLocks noChangeArrowheads="1"/>
          </p:cNvSpPr>
          <p:nvPr/>
        </p:nvSpPr>
        <p:spPr bwMode="auto">
          <a:xfrm>
            <a:off x="6391275" y="175260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2</a:t>
            </a:r>
            <a:endParaRPr lang="en-US" altLang="zh-CN" sz="1000">
              <a:ea typeface="宋体" panose="02010600030101010101" pitchFamily="2" charset="-122"/>
            </a:endParaRPr>
          </a:p>
        </p:txBody>
      </p:sp>
      <p:sp>
        <p:nvSpPr>
          <p:cNvPr id="31816" name="Rectangle 73"/>
          <p:cNvSpPr>
            <a:spLocks noChangeArrowheads="1"/>
          </p:cNvSpPr>
          <p:nvPr/>
        </p:nvSpPr>
        <p:spPr bwMode="auto">
          <a:xfrm>
            <a:off x="6391275" y="193040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3</a:t>
            </a:r>
            <a:endParaRPr lang="en-US" altLang="zh-CN" sz="1000">
              <a:ea typeface="宋体" panose="02010600030101010101" pitchFamily="2" charset="-122"/>
            </a:endParaRPr>
          </a:p>
        </p:txBody>
      </p:sp>
      <p:sp>
        <p:nvSpPr>
          <p:cNvPr id="31817" name="Rectangle 74"/>
          <p:cNvSpPr>
            <a:spLocks noChangeArrowheads="1"/>
          </p:cNvSpPr>
          <p:nvPr/>
        </p:nvSpPr>
        <p:spPr bwMode="auto">
          <a:xfrm>
            <a:off x="6391275" y="2111375"/>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4</a:t>
            </a:r>
            <a:endParaRPr lang="en-US" altLang="zh-CN" sz="1000">
              <a:ea typeface="宋体" panose="02010600030101010101" pitchFamily="2" charset="-122"/>
            </a:endParaRPr>
          </a:p>
        </p:txBody>
      </p:sp>
      <p:sp>
        <p:nvSpPr>
          <p:cNvPr id="31818" name="Rectangle 75"/>
          <p:cNvSpPr>
            <a:spLocks noChangeArrowheads="1"/>
          </p:cNvSpPr>
          <p:nvPr/>
        </p:nvSpPr>
        <p:spPr bwMode="auto">
          <a:xfrm>
            <a:off x="6391275" y="2293938"/>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5</a:t>
            </a:r>
            <a:endParaRPr lang="en-US" altLang="zh-CN" sz="1000">
              <a:ea typeface="宋体" panose="02010600030101010101" pitchFamily="2" charset="-122"/>
            </a:endParaRPr>
          </a:p>
        </p:txBody>
      </p:sp>
      <p:sp>
        <p:nvSpPr>
          <p:cNvPr id="31819" name="Rectangle 76"/>
          <p:cNvSpPr>
            <a:spLocks noChangeArrowheads="1"/>
          </p:cNvSpPr>
          <p:nvPr/>
        </p:nvSpPr>
        <p:spPr bwMode="auto">
          <a:xfrm>
            <a:off x="6391275" y="2474913"/>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6</a:t>
            </a:r>
            <a:endParaRPr lang="en-US" altLang="zh-CN" sz="1000">
              <a:ea typeface="宋体" panose="02010600030101010101" pitchFamily="2" charset="-122"/>
            </a:endParaRPr>
          </a:p>
        </p:txBody>
      </p:sp>
      <p:sp>
        <p:nvSpPr>
          <p:cNvPr id="31820" name="Rectangle 77"/>
          <p:cNvSpPr>
            <a:spLocks noChangeArrowheads="1"/>
          </p:cNvSpPr>
          <p:nvPr/>
        </p:nvSpPr>
        <p:spPr bwMode="auto">
          <a:xfrm>
            <a:off x="6391275" y="2655888"/>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7</a:t>
            </a:r>
            <a:endParaRPr lang="en-US" altLang="zh-CN" sz="1000">
              <a:ea typeface="宋体" panose="02010600030101010101" pitchFamily="2" charset="-122"/>
            </a:endParaRPr>
          </a:p>
        </p:txBody>
      </p:sp>
      <p:sp>
        <p:nvSpPr>
          <p:cNvPr id="31821" name="Rectangle 78"/>
          <p:cNvSpPr>
            <a:spLocks noChangeArrowheads="1"/>
          </p:cNvSpPr>
          <p:nvPr/>
        </p:nvSpPr>
        <p:spPr bwMode="auto">
          <a:xfrm>
            <a:off x="6391275" y="2833688"/>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8</a:t>
            </a:r>
            <a:endParaRPr lang="en-US" altLang="zh-CN" sz="1000">
              <a:ea typeface="宋体" panose="02010600030101010101" pitchFamily="2" charset="-122"/>
            </a:endParaRPr>
          </a:p>
        </p:txBody>
      </p:sp>
      <p:sp>
        <p:nvSpPr>
          <p:cNvPr id="31822" name="Rectangle 79"/>
          <p:cNvSpPr>
            <a:spLocks noChangeArrowheads="1"/>
          </p:cNvSpPr>
          <p:nvPr/>
        </p:nvSpPr>
        <p:spPr bwMode="auto">
          <a:xfrm>
            <a:off x="6391275" y="3014663"/>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9</a:t>
            </a:r>
            <a:endParaRPr lang="en-US" altLang="zh-CN" sz="1000">
              <a:ea typeface="宋体" panose="02010600030101010101" pitchFamily="2" charset="-122"/>
            </a:endParaRPr>
          </a:p>
        </p:txBody>
      </p:sp>
      <p:sp>
        <p:nvSpPr>
          <p:cNvPr id="31823" name="Rectangle 80"/>
          <p:cNvSpPr>
            <a:spLocks noChangeArrowheads="1"/>
          </p:cNvSpPr>
          <p:nvPr/>
        </p:nvSpPr>
        <p:spPr bwMode="auto">
          <a:xfrm>
            <a:off x="6340475" y="3197225"/>
            <a:ext cx="127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10</a:t>
            </a:r>
            <a:endParaRPr lang="en-US" altLang="zh-CN" sz="1000">
              <a:ea typeface="宋体" panose="02010600030101010101" pitchFamily="2" charset="-122"/>
            </a:endParaRPr>
          </a:p>
        </p:txBody>
      </p:sp>
      <p:sp>
        <p:nvSpPr>
          <p:cNvPr id="31824" name="Rectangle 81"/>
          <p:cNvSpPr>
            <a:spLocks noChangeArrowheads="1"/>
          </p:cNvSpPr>
          <p:nvPr/>
        </p:nvSpPr>
        <p:spPr bwMode="auto">
          <a:xfrm>
            <a:off x="6340475" y="3378200"/>
            <a:ext cx="127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11</a:t>
            </a:r>
            <a:endParaRPr lang="en-US" altLang="zh-CN" sz="1000">
              <a:ea typeface="宋体" panose="02010600030101010101" pitchFamily="2" charset="-122"/>
            </a:endParaRPr>
          </a:p>
        </p:txBody>
      </p:sp>
      <p:sp>
        <p:nvSpPr>
          <p:cNvPr id="31825" name="Rectangle 82"/>
          <p:cNvSpPr>
            <a:spLocks noChangeArrowheads="1"/>
          </p:cNvSpPr>
          <p:nvPr/>
        </p:nvSpPr>
        <p:spPr bwMode="auto">
          <a:xfrm>
            <a:off x="6340475" y="3559175"/>
            <a:ext cx="127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12</a:t>
            </a:r>
            <a:endParaRPr lang="en-US" altLang="zh-CN" sz="1000">
              <a:ea typeface="宋体" panose="02010600030101010101" pitchFamily="2" charset="-122"/>
            </a:endParaRPr>
          </a:p>
        </p:txBody>
      </p:sp>
      <p:sp>
        <p:nvSpPr>
          <p:cNvPr id="31826" name="Rectangle 83"/>
          <p:cNvSpPr>
            <a:spLocks noChangeArrowheads="1"/>
          </p:cNvSpPr>
          <p:nvPr/>
        </p:nvSpPr>
        <p:spPr bwMode="auto">
          <a:xfrm>
            <a:off x="6340475" y="3736975"/>
            <a:ext cx="127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13</a:t>
            </a:r>
            <a:endParaRPr lang="en-US" altLang="zh-CN" sz="1000">
              <a:ea typeface="宋体" panose="02010600030101010101" pitchFamily="2" charset="-122"/>
            </a:endParaRPr>
          </a:p>
        </p:txBody>
      </p:sp>
      <p:sp>
        <p:nvSpPr>
          <p:cNvPr id="31827" name="Rectangle 84"/>
          <p:cNvSpPr>
            <a:spLocks noChangeArrowheads="1"/>
          </p:cNvSpPr>
          <p:nvPr/>
        </p:nvSpPr>
        <p:spPr bwMode="auto">
          <a:xfrm>
            <a:off x="6340475" y="3917950"/>
            <a:ext cx="127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14</a:t>
            </a:r>
            <a:endParaRPr lang="en-US" altLang="zh-CN" sz="1000">
              <a:ea typeface="宋体" panose="02010600030101010101" pitchFamily="2" charset="-122"/>
            </a:endParaRPr>
          </a:p>
        </p:txBody>
      </p:sp>
      <p:sp>
        <p:nvSpPr>
          <p:cNvPr id="31828" name="Rectangle 85"/>
          <p:cNvSpPr>
            <a:spLocks noChangeArrowheads="1"/>
          </p:cNvSpPr>
          <p:nvPr/>
        </p:nvSpPr>
        <p:spPr bwMode="auto">
          <a:xfrm>
            <a:off x="6340475" y="4098925"/>
            <a:ext cx="127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15</a:t>
            </a:r>
            <a:endParaRPr lang="en-US" altLang="zh-CN" sz="1000">
              <a:ea typeface="宋体" panose="02010600030101010101" pitchFamily="2" charset="-122"/>
            </a:endParaRPr>
          </a:p>
        </p:txBody>
      </p:sp>
      <p:sp>
        <p:nvSpPr>
          <p:cNvPr id="31829" name="Line 86"/>
          <p:cNvSpPr>
            <a:spLocks noChangeShapeType="1"/>
          </p:cNvSpPr>
          <p:nvPr/>
        </p:nvSpPr>
        <p:spPr bwMode="auto">
          <a:xfrm flipH="1">
            <a:off x="4368800" y="4233863"/>
            <a:ext cx="69850"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0" name="Line 87"/>
          <p:cNvSpPr>
            <a:spLocks noChangeShapeType="1"/>
          </p:cNvSpPr>
          <p:nvPr/>
        </p:nvSpPr>
        <p:spPr bwMode="auto">
          <a:xfrm flipH="1">
            <a:off x="4368800" y="4602163"/>
            <a:ext cx="69850"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1" name="Line 88"/>
          <p:cNvSpPr>
            <a:spLocks noChangeShapeType="1"/>
          </p:cNvSpPr>
          <p:nvPr/>
        </p:nvSpPr>
        <p:spPr bwMode="auto">
          <a:xfrm flipH="1">
            <a:off x="4368800" y="1636713"/>
            <a:ext cx="69850"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2" name="Line 89"/>
          <p:cNvSpPr>
            <a:spLocks noChangeShapeType="1"/>
          </p:cNvSpPr>
          <p:nvPr/>
        </p:nvSpPr>
        <p:spPr bwMode="auto">
          <a:xfrm flipH="1">
            <a:off x="4368800" y="2001838"/>
            <a:ext cx="69850"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3" name="Line 90"/>
          <p:cNvSpPr>
            <a:spLocks noChangeShapeType="1"/>
          </p:cNvSpPr>
          <p:nvPr/>
        </p:nvSpPr>
        <p:spPr bwMode="auto">
          <a:xfrm flipH="1">
            <a:off x="4368800" y="2365375"/>
            <a:ext cx="69850" cy="1588"/>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4" name="Line 91"/>
          <p:cNvSpPr>
            <a:spLocks noChangeShapeType="1"/>
          </p:cNvSpPr>
          <p:nvPr/>
        </p:nvSpPr>
        <p:spPr bwMode="auto">
          <a:xfrm flipH="1">
            <a:off x="4368800" y="2730500"/>
            <a:ext cx="69850" cy="1588"/>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5" name="Rectangle 92"/>
          <p:cNvSpPr>
            <a:spLocks noChangeArrowheads="1"/>
          </p:cNvSpPr>
          <p:nvPr/>
        </p:nvSpPr>
        <p:spPr bwMode="auto">
          <a:xfrm>
            <a:off x="4221163" y="1565275"/>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A</a:t>
            </a:r>
            <a:endParaRPr lang="en-US" altLang="zh-CN" sz="1000">
              <a:ea typeface="宋体" panose="02010600030101010101" pitchFamily="2" charset="-122"/>
            </a:endParaRPr>
          </a:p>
        </p:txBody>
      </p:sp>
      <p:sp>
        <p:nvSpPr>
          <p:cNvPr id="31836" name="Rectangle 93"/>
          <p:cNvSpPr>
            <a:spLocks noChangeArrowheads="1"/>
          </p:cNvSpPr>
          <p:nvPr/>
        </p:nvSpPr>
        <p:spPr bwMode="auto">
          <a:xfrm>
            <a:off x="4306888" y="161290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3</a:t>
            </a:r>
            <a:endParaRPr lang="en-US" altLang="zh-CN" sz="1000">
              <a:ea typeface="宋体" panose="02010600030101010101" pitchFamily="2" charset="-122"/>
            </a:endParaRPr>
          </a:p>
        </p:txBody>
      </p:sp>
      <p:sp>
        <p:nvSpPr>
          <p:cNvPr id="31837" name="Rectangle 94"/>
          <p:cNvSpPr>
            <a:spLocks noChangeArrowheads="1"/>
          </p:cNvSpPr>
          <p:nvPr/>
        </p:nvSpPr>
        <p:spPr bwMode="auto">
          <a:xfrm>
            <a:off x="4221163" y="1928813"/>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A</a:t>
            </a:r>
            <a:endParaRPr lang="en-US" altLang="zh-CN" sz="1000">
              <a:ea typeface="宋体" panose="02010600030101010101" pitchFamily="2" charset="-122"/>
            </a:endParaRPr>
          </a:p>
        </p:txBody>
      </p:sp>
      <p:sp>
        <p:nvSpPr>
          <p:cNvPr id="31838" name="Rectangle 95"/>
          <p:cNvSpPr>
            <a:spLocks noChangeArrowheads="1"/>
          </p:cNvSpPr>
          <p:nvPr/>
        </p:nvSpPr>
        <p:spPr bwMode="auto">
          <a:xfrm>
            <a:off x="4306888" y="198120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2</a:t>
            </a:r>
            <a:endParaRPr lang="en-US" altLang="zh-CN" sz="1000">
              <a:ea typeface="宋体" panose="02010600030101010101" pitchFamily="2" charset="-122"/>
            </a:endParaRPr>
          </a:p>
        </p:txBody>
      </p:sp>
      <p:sp>
        <p:nvSpPr>
          <p:cNvPr id="31839" name="Rectangle 96"/>
          <p:cNvSpPr>
            <a:spLocks noChangeArrowheads="1"/>
          </p:cNvSpPr>
          <p:nvPr/>
        </p:nvSpPr>
        <p:spPr bwMode="auto">
          <a:xfrm>
            <a:off x="4221163" y="2289175"/>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A</a:t>
            </a:r>
            <a:endParaRPr lang="en-US" altLang="zh-CN" sz="1000">
              <a:ea typeface="宋体" panose="02010600030101010101" pitchFamily="2" charset="-122"/>
            </a:endParaRPr>
          </a:p>
        </p:txBody>
      </p:sp>
      <p:sp>
        <p:nvSpPr>
          <p:cNvPr id="31840" name="Rectangle 97"/>
          <p:cNvSpPr>
            <a:spLocks noChangeArrowheads="1"/>
          </p:cNvSpPr>
          <p:nvPr/>
        </p:nvSpPr>
        <p:spPr bwMode="auto">
          <a:xfrm>
            <a:off x="4306888" y="233680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1</a:t>
            </a:r>
            <a:endParaRPr lang="en-US" altLang="zh-CN" sz="1000">
              <a:ea typeface="宋体" panose="02010600030101010101" pitchFamily="2" charset="-122"/>
            </a:endParaRPr>
          </a:p>
        </p:txBody>
      </p:sp>
      <p:sp>
        <p:nvSpPr>
          <p:cNvPr id="31841" name="Rectangle 98"/>
          <p:cNvSpPr>
            <a:spLocks noChangeArrowheads="1"/>
          </p:cNvSpPr>
          <p:nvPr/>
        </p:nvSpPr>
        <p:spPr bwMode="auto">
          <a:xfrm>
            <a:off x="4221163" y="2662238"/>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A</a:t>
            </a:r>
            <a:endParaRPr lang="en-US" altLang="zh-CN" sz="1000">
              <a:ea typeface="宋体" panose="02010600030101010101" pitchFamily="2" charset="-122"/>
            </a:endParaRPr>
          </a:p>
        </p:txBody>
      </p:sp>
      <p:sp>
        <p:nvSpPr>
          <p:cNvPr id="31842" name="Rectangle 99"/>
          <p:cNvSpPr>
            <a:spLocks noChangeArrowheads="1"/>
          </p:cNvSpPr>
          <p:nvPr/>
        </p:nvSpPr>
        <p:spPr bwMode="auto">
          <a:xfrm>
            <a:off x="4306888" y="2711450"/>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0</a:t>
            </a:r>
            <a:endParaRPr lang="en-US" altLang="zh-CN" sz="1000">
              <a:ea typeface="宋体" panose="02010600030101010101" pitchFamily="2" charset="-122"/>
            </a:endParaRPr>
          </a:p>
        </p:txBody>
      </p:sp>
      <p:sp>
        <p:nvSpPr>
          <p:cNvPr id="31843" name="Line 100"/>
          <p:cNvSpPr>
            <a:spLocks noChangeShapeType="1"/>
          </p:cNvSpPr>
          <p:nvPr/>
        </p:nvSpPr>
        <p:spPr bwMode="auto">
          <a:xfrm flipH="1">
            <a:off x="4368800" y="3497263"/>
            <a:ext cx="69850"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4" name="Rectangle 101"/>
          <p:cNvSpPr>
            <a:spLocks noChangeArrowheads="1"/>
          </p:cNvSpPr>
          <p:nvPr/>
        </p:nvSpPr>
        <p:spPr bwMode="auto">
          <a:xfrm>
            <a:off x="4113213" y="3381375"/>
            <a:ext cx="26193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Data</a:t>
            </a:r>
            <a:endParaRPr lang="en-US" altLang="zh-CN" sz="1000">
              <a:ea typeface="宋体" panose="02010600030101010101" pitchFamily="2" charset="-122"/>
            </a:endParaRPr>
          </a:p>
        </p:txBody>
      </p:sp>
      <p:sp>
        <p:nvSpPr>
          <p:cNvPr id="31845" name="Rectangle 102"/>
          <p:cNvSpPr>
            <a:spLocks noChangeArrowheads="1"/>
          </p:cNvSpPr>
          <p:nvPr/>
        </p:nvSpPr>
        <p:spPr bwMode="auto">
          <a:xfrm>
            <a:off x="4106863" y="3495675"/>
            <a:ext cx="28733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input</a:t>
            </a:r>
            <a:endParaRPr lang="en-US" altLang="zh-CN" sz="1000">
              <a:ea typeface="宋体" panose="02010600030101010101" pitchFamily="2" charset="-122"/>
            </a:endParaRPr>
          </a:p>
        </p:txBody>
      </p:sp>
      <p:sp>
        <p:nvSpPr>
          <p:cNvPr id="31846" name="Line 103"/>
          <p:cNvSpPr>
            <a:spLocks noChangeShapeType="1"/>
          </p:cNvSpPr>
          <p:nvPr/>
        </p:nvSpPr>
        <p:spPr bwMode="auto">
          <a:xfrm flipH="1">
            <a:off x="5218113" y="3497263"/>
            <a:ext cx="138112"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7" name="Rectangle 104"/>
          <p:cNvSpPr>
            <a:spLocks noChangeArrowheads="1"/>
          </p:cNvSpPr>
          <p:nvPr/>
        </p:nvSpPr>
        <p:spPr bwMode="auto">
          <a:xfrm>
            <a:off x="5380038" y="3379788"/>
            <a:ext cx="26193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Data</a:t>
            </a:r>
            <a:endParaRPr lang="en-US" altLang="zh-CN" sz="1000">
              <a:ea typeface="宋体" panose="02010600030101010101" pitchFamily="2" charset="-122"/>
            </a:endParaRPr>
          </a:p>
        </p:txBody>
      </p:sp>
      <p:sp>
        <p:nvSpPr>
          <p:cNvPr id="31848" name="Rectangle 105"/>
          <p:cNvSpPr>
            <a:spLocks noChangeArrowheads="1"/>
          </p:cNvSpPr>
          <p:nvPr/>
        </p:nvSpPr>
        <p:spPr bwMode="auto">
          <a:xfrm>
            <a:off x="5380038" y="3494088"/>
            <a:ext cx="3587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output</a:t>
            </a:r>
            <a:endParaRPr lang="en-US" altLang="zh-CN" sz="1000">
              <a:ea typeface="宋体" panose="02010600030101010101" pitchFamily="2" charset="-122"/>
            </a:endParaRPr>
          </a:p>
        </p:txBody>
      </p:sp>
      <p:sp>
        <p:nvSpPr>
          <p:cNvPr id="31849" name="Rectangle 106"/>
          <p:cNvSpPr>
            <a:spLocks noChangeArrowheads="1"/>
          </p:cNvSpPr>
          <p:nvPr/>
        </p:nvSpPr>
        <p:spPr bwMode="auto">
          <a:xfrm>
            <a:off x="4578350" y="5008563"/>
            <a:ext cx="5889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(a) Symbol</a:t>
            </a:r>
            <a:endParaRPr lang="en-US" altLang="zh-CN" sz="1000">
              <a:ea typeface="宋体" panose="02010600030101010101" pitchFamily="2" charset="-122"/>
            </a:endParaRPr>
          </a:p>
        </p:txBody>
      </p:sp>
      <p:sp>
        <p:nvSpPr>
          <p:cNvPr id="31850" name="Line 107"/>
          <p:cNvSpPr>
            <a:spLocks noChangeShapeType="1"/>
          </p:cNvSpPr>
          <p:nvPr/>
        </p:nvSpPr>
        <p:spPr bwMode="auto">
          <a:xfrm>
            <a:off x="4071938" y="4233863"/>
            <a:ext cx="249237"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51" name="Rectangle 108"/>
          <p:cNvSpPr>
            <a:spLocks noChangeArrowheads="1"/>
          </p:cNvSpPr>
          <p:nvPr/>
        </p:nvSpPr>
        <p:spPr bwMode="auto">
          <a:xfrm>
            <a:off x="4060825" y="4113213"/>
            <a:ext cx="317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Read/</a:t>
            </a:r>
            <a:endParaRPr lang="en-US" altLang="zh-CN" sz="1000">
              <a:ea typeface="宋体" panose="02010600030101010101" pitchFamily="2" charset="-122"/>
            </a:endParaRPr>
          </a:p>
        </p:txBody>
      </p:sp>
      <p:sp>
        <p:nvSpPr>
          <p:cNvPr id="31852" name="Rectangle 109"/>
          <p:cNvSpPr>
            <a:spLocks noChangeArrowheads="1"/>
          </p:cNvSpPr>
          <p:nvPr/>
        </p:nvSpPr>
        <p:spPr bwMode="auto">
          <a:xfrm>
            <a:off x="4067175" y="4233863"/>
            <a:ext cx="3190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Write</a:t>
            </a:r>
            <a:endParaRPr lang="en-US" altLang="zh-CN" sz="1000">
              <a:ea typeface="宋体" panose="02010600030101010101" pitchFamily="2" charset="-122"/>
            </a:endParaRPr>
          </a:p>
        </p:txBody>
      </p:sp>
      <p:sp>
        <p:nvSpPr>
          <p:cNvPr id="31853" name="Rectangle 110"/>
          <p:cNvSpPr>
            <a:spLocks noChangeArrowheads="1"/>
          </p:cNvSpPr>
          <p:nvPr/>
        </p:nvSpPr>
        <p:spPr bwMode="auto">
          <a:xfrm>
            <a:off x="3957638" y="4508500"/>
            <a:ext cx="46831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Memory</a:t>
            </a:r>
            <a:endParaRPr lang="en-US" altLang="zh-CN" sz="1000">
              <a:ea typeface="宋体" panose="02010600030101010101" pitchFamily="2" charset="-122"/>
            </a:endParaRPr>
          </a:p>
        </p:txBody>
      </p:sp>
      <p:sp>
        <p:nvSpPr>
          <p:cNvPr id="31854" name="Rectangle 111"/>
          <p:cNvSpPr>
            <a:spLocks noChangeArrowheads="1"/>
          </p:cNvSpPr>
          <p:nvPr/>
        </p:nvSpPr>
        <p:spPr bwMode="auto">
          <a:xfrm>
            <a:off x="3957638" y="4622800"/>
            <a:ext cx="3524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enable</a:t>
            </a:r>
            <a:endParaRPr lang="en-US" altLang="zh-CN" sz="1000">
              <a:ea typeface="宋体" panose="02010600030101010101" pitchFamily="2" charset="-122"/>
            </a:endParaRPr>
          </a:p>
        </p:txBody>
      </p:sp>
      <p:sp>
        <p:nvSpPr>
          <p:cNvPr id="31855" name="Freeform 112"/>
          <p:cNvSpPr>
            <a:spLocks/>
          </p:cNvSpPr>
          <p:nvPr/>
        </p:nvSpPr>
        <p:spPr bwMode="auto">
          <a:xfrm>
            <a:off x="4438650" y="1255713"/>
            <a:ext cx="779463" cy="3689350"/>
          </a:xfrm>
          <a:custGeom>
            <a:avLst/>
            <a:gdLst>
              <a:gd name="T0" fmla="*/ 0 w 491"/>
              <a:gd name="T1" fmla="*/ 0 h 2324"/>
              <a:gd name="T2" fmla="*/ 2147483646 w 491"/>
              <a:gd name="T3" fmla="*/ 0 h 2324"/>
              <a:gd name="T4" fmla="*/ 2147483646 w 491"/>
              <a:gd name="T5" fmla="*/ 2147483646 h 2324"/>
              <a:gd name="T6" fmla="*/ 0 w 491"/>
              <a:gd name="T7" fmla="*/ 2147483646 h 2324"/>
              <a:gd name="T8" fmla="*/ 0 w 491"/>
              <a:gd name="T9" fmla="*/ 0 h 2324"/>
              <a:gd name="T10" fmla="*/ 0 w 491"/>
              <a:gd name="T11" fmla="*/ 0 h 23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1" h="2324">
                <a:moveTo>
                  <a:pt x="0" y="0"/>
                </a:moveTo>
                <a:lnTo>
                  <a:pt x="491" y="0"/>
                </a:lnTo>
                <a:lnTo>
                  <a:pt x="491" y="2324"/>
                </a:lnTo>
                <a:lnTo>
                  <a:pt x="0" y="2324"/>
                </a:lnTo>
                <a:lnTo>
                  <a:pt x="0" y="0"/>
                </a:lnTo>
                <a:close/>
              </a:path>
            </a:pathLst>
          </a:custGeom>
          <a:noFill/>
          <a:ln w="19050" cap="flat" cmpd="sng">
            <a:solidFill>
              <a:schemeClr val="hlink"/>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56" name="Rectangle 113"/>
          <p:cNvSpPr>
            <a:spLocks noChangeArrowheads="1"/>
          </p:cNvSpPr>
          <p:nvPr/>
        </p:nvSpPr>
        <p:spPr bwMode="auto">
          <a:xfrm>
            <a:off x="4681538" y="2816225"/>
            <a:ext cx="2222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16 </a:t>
            </a:r>
            <a:r>
              <a:rPr lang="en-US" altLang="zh-CN" sz="1000" b="0" u="none" baseline="0">
                <a:solidFill>
                  <a:srgbClr val="000000"/>
                </a:solidFill>
                <a:latin typeface="Helvetica" panose="020B0604020202020204" pitchFamily="34" charset="0"/>
                <a:ea typeface="宋体" panose="02010600030101010101" pitchFamily="2" charset="-122"/>
              </a:rPr>
              <a:t>x</a:t>
            </a:r>
            <a:endParaRPr lang="en-US" altLang="zh-CN" sz="1000" b="0">
              <a:latin typeface="Helvetica" panose="020B0604020202020204" pitchFamily="34" charset="0"/>
              <a:ea typeface="宋体" panose="02010600030101010101" pitchFamily="2" charset="-122"/>
            </a:endParaRPr>
          </a:p>
        </p:txBody>
      </p:sp>
      <p:sp>
        <p:nvSpPr>
          <p:cNvPr id="31857" name="Rectangle 115"/>
          <p:cNvSpPr>
            <a:spLocks noChangeArrowheads="1"/>
          </p:cNvSpPr>
          <p:nvPr/>
        </p:nvSpPr>
        <p:spPr bwMode="auto">
          <a:xfrm>
            <a:off x="4897438" y="2816225"/>
            <a:ext cx="952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 1</a:t>
            </a:r>
            <a:endParaRPr lang="en-US" altLang="zh-CN" sz="1000">
              <a:ea typeface="宋体" panose="02010600030101010101" pitchFamily="2" charset="-122"/>
            </a:endParaRPr>
          </a:p>
        </p:txBody>
      </p:sp>
      <p:sp>
        <p:nvSpPr>
          <p:cNvPr id="31858" name="Rectangle 116"/>
          <p:cNvSpPr>
            <a:spLocks noChangeArrowheads="1"/>
          </p:cNvSpPr>
          <p:nvPr/>
        </p:nvSpPr>
        <p:spPr bwMode="auto">
          <a:xfrm>
            <a:off x="4695825" y="2930525"/>
            <a:ext cx="304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RAM</a:t>
            </a:r>
            <a:endParaRPr lang="en-US" altLang="zh-CN" sz="1000">
              <a:ea typeface="宋体" panose="02010600030101010101" pitchFamily="2" charset="-122"/>
            </a:endParaRPr>
          </a:p>
        </p:txBody>
      </p:sp>
      <p:sp>
        <p:nvSpPr>
          <p:cNvPr id="31859" name="Oval 117"/>
          <p:cNvSpPr>
            <a:spLocks noChangeArrowheads="1"/>
          </p:cNvSpPr>
          <p:nvPr/>
        </p:nvSpPr>
        <p:spPr bwMode="auto">
          <a:xfrm>
            <a:off x="6680200" y="3124200"/>
            <a:ext cx="39688" cy="396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1860" name="Oval 118"/>
          <p:cNvSpPr>
            <a:spLocks noChangeArrowheads="1"/>
          </p:cNvSpPr>
          <p:nvPr/>
        </p:nvSpPr>
        <p:spPr bwMode="auto">
          <a:xfrm>
            <a:off x="6680200" y="3327400"/>
            <a:ext cx="39688"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1861" name="Oval 119"/>
          <p:cNvSpPr>
            <a:spLocks noChangeArrowheads="1"/>
          </p:cNvSpPr>
          <p:nvPr/>
        </p:nvSpPr>
        <p:spPr bwMode="auto">
          <a:xfrm>
            <a:off x="6680200" y="3225800"/>
            <a:ext cx="39688"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1862" name="Oval 120"/>
          <p:cNvSpPr>
            <a:spLocks noChangeArrowheads="1"/>
          </p:cNvSpPr>
          <p:nvPr/>
        </p:nvSpPr>
        <p:spPr bwMode="auto">
          <a:xfrm>
            <a:off x="7448550" y="3319463"/>
            <a:ext cx="38100"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1863" name="Oval 121"/>
          <p:cNvSpPr>
            <a:spLocks noChangeArrowheads="1"/>
          </p:cNvSpPr>
          <p:nvPr/>
        </p:nvSpPr>
        <p:spPr bwMode="auto">
          <a:xfrm>
            <a:off x="7448550" y="3524250"/>
            <a:ext cx="38100"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1864" name="Oval 122"/>
          <p:cNvSpPr>
            <a:spLocks noChangeArrowheads="1"/>
          </p:cNvSpPr>
          <p:nvPr/>
        </p:nvSpPr>
        <p:spPr bwMode="auto">
          <a:xfrm>
            <a:off x="7448550" y="3422650"/>
            <a:ext cx="38100" cy="396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1865" name="Oval 123"/>
          <p:cNvSpPr>
            <a:spLocks noChangeArrowheads="1"/>
          </p:cNvSpPr>
          <p:nvPr/>
        </p:nvSpPr>
        <p:spPr bwMode="auto">
          <a:xfrm>
            <a:off x="7442200" y="2157413"/>
            <a:ext cx="39688"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1866" name="Oval 124"/>
          <p:cNvSpPr>
            <a:spLocks noChangeArrowheads="1"/>
          </p:cNvSpPr>
          <p:nvPr/>
        </p:nvSpPr>
        <p:spPr bwMode="auto">
          <a:xfrm>
            <a:off x="7442200" y="1431925"/>
            <a:ext cx="39688"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1867" name="Oval 125"/>
          <p:cNvSpPr>
            <a:spLocks noChangeArrowheads="1"/>
          </p:cNvSpPr>
          <p:nvPr/>
        </p:nvSpPr>
        <p:spPr bwMode="auto">
          <a:xfrm>
            <a:off x="7442200" y="4140200"/>
            <a:ext cx="39688" cy="396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1868" name="Oval 126"/>
          <p:cNvSpPr>
            <a:spLocks noChangeArrowheads="1"/>
          </p:cNvSpPr>
          <p:nvPr/>
        </p:nvSpPr>
        <p:spPr bwMode="auto">
          <a:xfrm>
            <a:off x="7732713" y="6402388"/>
            <a:ext cx="39687"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48A4CC5E-9E40-46A3-981F-F62BADA28530}" type="slidenum">
              <a:rPr lang="en-US" altLang="zh-CN" sz="1600" b="0" u="none" baseline="0"/>
              <a:pPr/>
              <a:t>16</a:t>
            </a:fld>
            <a:endParaRPr lang="en-US" altLang="zh-CN" sz="1600" b="0" u="none" baseline="0"/>
          </a:p>
        </p:txBody>
      </p:sp>
      <p:sp>
        <p:nvSpPr>
          <p:cNvPr id="32771" name="Rectangle 2"/>
          <p:cNvSpPr>
            <a:spLocks noGrp="1" noChangeArrowheads="1"/>
          </p:cNvSpPr>
          <p:nvPr>
            <p:ph type="body" idx="1"/>
          </p:nvPr>
        </p:nvSpPr>
        <p:spPr>
          <a:xfrm>
            <a:off x="685800" y="1371600"/>
            <a:ext cx="8229600" cy="5029200"/>
          </a:xfrm>
        </p:spPr>
        <p:txBody>
          <a:bodyPr/>
          <a:lstStyle/>
          <a:p>
            <a:pPr marL="342900" indent="-342900">
              <a:lnSpc>
                <a:spcPct val="90000"/>
              </a:lnSpc>
            </a:pPr>
            <a:r>
              <a:rPr lang="en-US" altLang="zh-CN" sz="2800">
                <a:ea typeface="宋体" panose="02010600030101010101" pitchFamily="2" charset="-122"/>
              </a:rPr>
              <a:t>Memory arrays can be very large =&gt;</a:t>
            </a:r>
          </a:p>
          <a:p>
            <a:pPr marL="742950" lvl="1" indent="-285750">
              <a:lnSpc>
                <a:spcPct val="90000"/>
              </a:lnSpc>
            </a:pPr>
            <a:r>
              <a:rPr lang="en-US" altLang="zh-CN" sz="2400">
                <a:ea typeface="宋体" panose="02010600030101010101" pitchFamily="2" charset="-122"/>
              </a:rPr>
              <a:t>Large decoders</a:t>
            </a:r>
          </a:p>
          <a:p>
            <a:pPr marL="742950" lvl="1" indent="-285750">
              <a:lnSpc>
                <a:spcPct val="90000"/>
              </a:lnSpc>
            </a:pPr>
            <a:r>
              <a:rPr lang="en-US" altLang="zh-CN" sz="2400">
                <a:ea typeface="宋体" panose="02010600030101010101" pitchFamily="2" charset="-122"/>
              </a:rPr>
              <a:t>Large fanouts for the bit lines </a:t>
            </a:r>
          </a:p>
          <a:p>
            <a:pPr marL="742950" lvl="1" indent="-285750">
              <a:lnSpc>
                <a:spcPct val="90000"/>
              </a:lnSpc>
            </a:pPr>
            <a:r>
              <a:rPr lang="en-US" altLang="zh-CN" sz="2400">
                <a:ea typeface="宋体" panose="02010600030101010101" pitchFamily="2" charset="-122"/>
              </a:rPr>
              <a:t>The decoder size and fanouts can be reduced by approximately       by using a coincident selection in</a:t>
            </a:r>
            <a:br>
              <a:rPr lang="en-US" altLang="zh-CN" sz="2400">
                <a:ea typeface="宋体" panose="02010600030101010101" pitchFamily="2" charset="-122"/>
              </a:rPr>
            </a:br>
            <a:r>
              <a:rPr lang="en-US" altLang="zh-CN" sz="2400">
                <a:ea typeface="宋体" panose="02010600030101010101" pitchFamily="2" charset="-122"/>
              </a:rPr>
              <a:t>a 2-dimensional array</a:t>
            </a:r>
          </a:p>
          <a:p>
            <a:pPr marL="742950" lvl="1" indent="-285750">
              <a:lnSpc>
                <a:spcPct val="90000"/>
              </a:lnSpc>
            </a:pPr>
            <a:r>
              <a:rPr lang="en-US" altLang="zh-CN" sz="2400">
                <a:ea typeface="宋体" panose="02010600030101010101" pitchFamily="2" charset="-122"/>
              </a:rPr>
              <a:t>Uses two decoders, one for words and one for bits</a:t>
            </a:r>
          </a:p>
          <a:p>
            <a:pPr marL="742950" lvl="1" indent="-285750">
              <a:lnSpc>
                <a:spcPct val="90000"/>
              </a:lnSpc>
            </a:pPr>
            <a:r>
              <a:rPr lang="en-US" altLang="zh-CN" sz="2400" u="sng">
                <a:ea typeface="宋体" panose="02010600030101010101" pitchFamily="2" charset="-122"/>
              </a:rPr>
              <a:t>Word select</a:t>
            </a:r>
            <a:r>
              <a:rPr lang="en-US" altLang="zh-CN" sz="2400">
                <a:ea typeface="宋体" panose="02010600030101010101" pitchFamily="2" charset="-122"/>
              </a:rPr>
              <a:t> becomes </a:t>
            </a:r>
            <a:r>
              <a:rPr lang="en-US" altLang="zh-CN" sz="2400" u="sng">
                <a:ea typeface="宋体" panose="02010600030101010101" pitchFamily="2" charset="-122"/>
              </a:rPr>
              <a:t>Row select</a:t>
            </a:r>
          </a:p>
          <a:p>
            <a:pPr marL="742950" lvl="1" indent="-285750">
              <a:lnSpc>
                <a:spcPct val="90000"/>
              </a:lnSpc>
            </a:pPr>
            <a:r>
              <a:rPr lang="en-US" altLang="zh-CN" sz="2400" u="sng">
                <a:ea typeface="宋体" panose="02010600030101010101" pitchFamily="2" charset="-122"/>
              </a:rPr>
              <a:t>Bit select</a:t>
            </a:r>
            <a:r>
              <a:rPr lang="en-US" altLang="zh-CN" sz="2400">
                <a:ea typeface="宋体" panose="02010600030101010101" pitchFamily="2" charset="-122"/>
              </a:rPr>
              <a:t> becomes </a:t>
            </a:r>
            <a:r>
              <a:rPr lang="en-US" altLang="zh-CN" sz="2400" u="sng">
                <a:ea typeface="宋体" panose="02010600030101010101" pitchFamily="2" charset="-122"/>
              </a:rPr>
              <a:t>Column select</a:t>
            </a:r>
            <a:endParaRPr lang="en-US" altLang="zh-CN" sz="2400">
              <a:ea typeface="宋体" panose="02010600030101010101" pitchFamily="2" charset="-122"/>
            </a:endParaRPr>
          </a:p>
          <a:p>
            <a:pPr marL="342900" indent="-342900">
              <a:lnSpc>
                <a:spcPct val="90000"/>
              </a:lnSpc>
            </a:pPr>
            <a:r>
              <a:rPr lang="en-US" altLang="zh-CN" sz="2800">
                <a:ea typeface="宋体" panose="02010600030101010101" pitchFamily="2" charset="-122"/>
              </a:rPr>
              <a:t>See next slide for example</a:t>
            </a:r>
          </a:p>
          <a:p>
            <a:pPr marL="742950" lvl="1" indent="-285750">
              <a:lnSpc>
                <a:spcPct val="90000"/>
              </a:lnSpc>
            </a:pPr>
            <a:r>
              <a:rPr lang="en-US" altLang="zh-CN" sz="2400">
                <a:ea typeface="宋体" panose="02010600030101010101" pitchFamily="2" charset="-122"/>
              </a:rPr>
              <a:t>A</a:t>
            </a:r>
            <a:r>
              <a:rPr lang="en-US" altLang="zh-CN" sz="2400" baseline="-25000">
                <a:ea typeface="宋体" panose="02010600030101010101" pitchFamily="2" charset="-122"/>
              </a:rPr>
              <a:t>3</a:t>
            </a:r>
            <a:r>
              <a:rPr lang="en-US" altLang="zh-CN" sz="2400">
                <a:ea typeface="宋体" panose="02010600030101010101" pitchFamily="2" charset="-122"/>
              </a:rPr>
              <a:t> and A</a:t>
            </a:r>
            <a:r>
              <a:rPr lang="en-US" altLang="zh-CN" sz="2400" baseline="-25000">
                <a:ea typeface="宋体" panose="02010600030101010101" pitchFamily="2" charset="-122"/>
              </a:rPr>
              <a:t>2</a:t>
            </a:r>
            <a:r>
              <a:rPr lang="en-US" altLang="zh-CN" sz="2400">
                <a:ea typeface="宋体" panose="02010600030101010101" pitchFamily="2" charset="-122"/>
              </a:rPr>
              <a:t> used for Row select </a:t>
            </a:r>
          </a:p>
          <a:p>
            <a:pPr marL="742950" lvl="1" indent="-285750">
              <a:lnSpc>
                <a:spcPct val="90000"/>
              </a:lnSpc>
            </a:pPr>
            <a:r>
              <a:rPr lang="en-US" altLang="zh-CN" sz="2400">
                <a:ea typeface="宋体" panose="02010600030101010101" pitchFamily="2" charset="-122"/>
              </a:rPr>
              <a:t>A</a:t>
            </a:r>
            <a:r>
              <a:rPr lang="en-US" altLang="zh-CN" sz="2400" baseline="-25000">
                <a:ea typeface="宋体" panose="02010600030101010101" pitchFamily="2" charset="-122"/>
              </a:rPr>
              <a:t>1</a:t>
            </a:r>
            <a:r>
              <a:rPr lang="en-US" altLang="zh-CN" sz="2400">
                <a:ea typeface="宋体" panose="02010600030101010101" pitchFamily="2" charset="-122"/>
              </a:rPr>
              <a:t> and A</a:t>
            </a:r>
            <a:r>
              <a:rPr lang="en-US" altLang="zh-CN" sz="2400" baseline="-25000">
                <a:ea typeface="宋体" panose="02010600030101010101" pitchFamily="2" charset="-122"/>
              </a:rPr>
              <a:t>0</a:t>
            </a:r>
            <a:r>
              <a:rPr lang="en-US" altLang="zh-CN" sz="2400">
                <a:ea typeface="宋体" panose="02010600030101010101" pitchFamily="2" charset="-122"/>
              </a:rPr>
              <a:t> for Column select</a:t>
            </a:r>
          </a:p>
        </p:txBody>
      </p:sp>
      <p:sp>
        <p:nvSpPr>
          <p:cNvPr id="32772" name="Rectangle 3"/>
          <p:cNvSpPr>
            <a:spLocks noGrp="1" noChangeArrowheads="1"/>
          </p:cNvSpPr>
          <p:nvPr>
            <p:ph type="title"/>
          </p:nvPr>
        </p:nvSpPr>
        <p:spPr>
          <a:xfrm>
            <a:off x="685800" y="228600"/>
            <a:ext cx="8305800" cy="838200"/>
          </a:xfrm>
        </p:spPr>
        <p:txBody>
          <a:bodyPr/>
          <a:lstStyle/>
          <a:p>
            <a:r>
              <a:rPr lang="en-US" altLang="zh-CN" sz="3200">
                <a:ea typeface="宋体" panose="02010600030101010101" pitchFamily="2" charset="-122"/>
              </a:rPr>
              <a:t>Cell Arrays and Coincident Selection</a:t>
            </a:r>
          </a:p>
        </p:txBody>
      </p:sp>
      <p:graphicFrame>
        <p:nvGraphicFramePr>
          <p:cNvPr id="32773" name="Object 4"/>
          <p:cNvGraphicFramePr>
            <a:graphicFrameLocks noChangeAspect="1"/>
          </p:cNvGraphicFramePr>
          <p:nvPr/>
        </p:nvGraphicFramePr>
        <p:xfrm>
          <a:off x="3441700" y="2971800"/>
          <a:ext cx="431800" cy="342900"/>
        </p:xfrm>
        <a:graphic>
          <a:graphicData uri="http://schemas.openxmlformats.org/presentationml/2006/ole">
            <mc:AlternateContent xmlns:mc="http://schemas.openxmlformats.org/markup-compatibility/2006">
              <mc:Choice xmlns:v="urn:schemas-microsoft-com:vml" Requires="v">
                <p:oleObj name="Equation" r:id="rId2" imgW="431613" imgH="342751" progId="Equation.3">
                  <p:embed/>
                </p:oleObj>
              </mc:Choice>
              <mc:Fallback>
                <p:oleObj name="Equation" r:id="rId2" imgW="431613" imgH="342751"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700" y="2971800"/>
                        <a:ext cx="431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AB14E049-EE47-4E00-95A9-A89E8FDD1D83}" type="slidenum">
              <a:rPr lang="en-US" altLang="zh-CN" sz="1600" b="0" u="none" baseline="0"/>
              <a:pPr/>
              <a:t>17</a:t>
            </a:fld>
            <a:endParaRPr lang="en-US" altLang="zh-CN" sz="1600" b="0" u="none" baseline="0"/>
          </a:p>
        </p:txBody>
      </p:sp>
      <p:sp>
        <p:nvSpPr>
          <p:cNvPr id="33795" name="Rectangle 2"/>
          <p:cNvSpPr>
            <a:spLocks noGrp="1" noChangeArrowheads="1"/>
          </p:cNvSpPr>
          <p:nvPr>
            <p:ph type="title"/>
          </p:nvPr>
        </p:nvSpPr>
        <p:spPr/>
        <p:txBody>
          <a:bodyPr/>
          <a:lstStyle/>
          <a:p>
            <a:r>
              <a:rPr lang="en-US" altLang="zh-CN" sz="3200">
                <a:ea typeface="宋体" panose="02010600030101010101" pitchFamily="2" charset="-122"/>
              </a:rPr>
              <a:t>Cell Arrays and Coincident Selection </a:t>
            </a:r>
            <a:r>
              <a:rPr lang="en-US" altLang="zh-CN" sz="3200" b="0">
                <a:ea typeface="宋体" panose="02010600030101010101" pitchFamily="2" charset="-122"/>
              </a:rPr>
              <a:t>(continued)</a:t>
            </a:r>
          </a:p>
        </p:txBody>
      </p:sp>
      <p:sp>
        <p:nvSpPr>
          <p:cNvPr id="33796" name="Rectangle 5"/>
          <p:cNvSpPr>
            <a:spLocks noChangeArrowheads="1"/>
          </p:cNvSpPr>
          <p:nvPr/>
        </p:nvSpPr>
        <p:spPr bwMode="auto">
          <a:xfrm>
            <a:off x="2249488" y="1362075"/>
            <a:ext cx="660400" cy="2501900"/>
          </a:xfrm>
          <a:prstGeom prst="rect">
            <a:avLst/>
          </a:prstGeom>
          <a:solidFill>
            <a:srgbClr val="FFFFFF"/>
          </a:solidFill>
          <a:ln w="15875">
            <a:solidFill>
              <a:srgbClr val="000000"/>
            </a:solidFill>
            <a:miter lim="800000"/>
            <a:headEnd/>
            <a:tailEnd/>
          </a:ln>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797" name="Freeform 6"/>
          <p:cNvSpPr>
            <a:spLocks noEditPoints="1"/>
          </p:cNvSpPr>
          <p:nvPr/>
        </p:nvSpPr>
        <p:spPr bwMode="auto">
          <a:xfrm>
            <a:off x="2768600" y="4319588"/>
            <a:ext cx="3736975" cy="1395412"/>
          </a:xfrm>
          <a:custGeom>
            <a:avLst/>
            <a:gdLst>
              <a:gd name="T0" fmla="*/ 2147483646 w 2354"/>
              <a:gd name="T1" fmla="*/ 2147483646 h 879"/>
              <a:gd name="T2" fmla="*/ 2147483646 w 2354"/>
              <a:gd name="T3" fmla="*/ 2147483646 h 879"/>
              <a:gd name="T4" fmla="*/ 2147483646 w 2354"/>
              <a:gd name="T5" fmla="*/ 2147483646 h 879"/>
              <a:gd name="T6" fmla="*/ 2147483646 w 2354"/>
              <a:gd name="T7" fmla="*/ 2147483646 h 879"/>
              <a:gd name="T8" fmla="*/ 2147483646 w 2354"/>
              <a:gd name="T9" fmla="*/ 2147483646 h 879"/>
              <a:gd name="T10" fmla="*/ 2147483646 w 2354"/>
              <a:gd name="T11" fmla="*/ 0 h 879"/>
              <a:gd name="T12" fmla="*/ 2147483646 w 2354"/>
              <a:gd name="T13" fmla="*/ 0 h 879"/>
              <a:gd name="T14" fmla="*/ 2147483646 w 2354"/>
              <a:gd name="T15" fmla="*/ 2147483646 h 879"/>
              <a:gd name="T16" fmla="*/ 0 w 2354"/>
              <a:gd name="T17" fmla="*/ 2147483646 h 879"/>
              <a:gd name="T18" fmla="*/ 2147483646 w 2354"/>
              <a:gd name="T19" fmla="*/ 0 h 879"/>
              <a:gd name="T20" fmla="*/ 2147483646 w 2354"/>
              <a:gd name="T21" fmla="*/ 0 h 879"/>
              <a:gd name="T22" fmla="*/ 2147483646 w 2354"/>
              <a:gd name="T23" fmla="*/ 2147483646 h 879"/>
              <a:gd name="T24" fmla="*/ 2147483646 w 2354"/>
              <a:gd name="T25" fmla="*/ 0 h 879"/>
              <a:gd name="T26" fmla="*/ 2147483646 w 2354"/>
              <a:gd name="T27" fmla="*/ 0 h 879"/>
              <a:gd name="T28" fmla="*/ 2147483646 w 2354"/>
              <a:gd name="T29" fmla="*/ 2147483646 h 879"/>
              <a:gd name="T30" fmla="*/ 2147483646 w 2354"/>
              <a:gd name="T31" fmla="*/ 0 h 879"/>
              <a:gd name="T32" fmla="*/ 2147483646 w 2354"/>
              <a:gd name="T33" fmla="*/ 0 h 879"/>
              <a:gd name="T34" fmla="*/ 2147483646 w 2354"/>
              <a:gd name="T35" fmla="*/ 2147483646 h 879"/>
              <a:gd name="T36" fmla="*/ 2147483646 w 2354"/>
              <a:gd name="T37" fmla="*/ 2147483646 h 879"/>
              <a:gd name="T38" fmla="*/ 2147483646 w 2354"/>
              <a:gd name="T39" fmla="*/ 2147483646 h 879"/>
              <a:gd name="T40" fmla="*/ 2147483646 w 2354"/>
              <a:gd name="T41" fmla="*/ 2147483646 h 879"/>
              <a:gd name="T42" fmla="*/ 2147483646 w 2354"/>
              <a:gd name="T43" fmla="*/ 2147483646 h 879"/>
              <a:gd name="T44" fmla="*/ 2147483646 w 2354"/>
              <a:gd name="T45" fmla="*/ 2147483646 h 879"/>
              <a:gd name="T46" fmla="*/ 2147483646 w 2354"/>
              <a:gd name="T47" fmla="*/ 2147483646 h 879"/>
              <a:gd name="T48" fmla="*/ 2147483646 w 2354"/>
              <a:gd name="T49" fmla="*/ 2147483646 h 879"/>
              <a:gd name="T50" fmla="*/ 2147483646 w 2354"/>
              <a:gd name="T51" fmla="*/ 2147483646 h 879"/>
              <a:gd name="T52" fmla="*/ 2147483646 w 2354"/>
              <a:gd name="T53" fmla="*/ 2147483646 h 8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354" h="879">
                <a:moveTo>
                  <a:pt x="2292" y="96"/>
                </a:moveTo>
                <a:lnTo>
                  <a:pt x="2354" y="96"/>
                </a:lnTo>
                <a:lnTo>
                  <a:pt x="2354" y="688"/>
                </a:lnTo>
                <a:moveTo>
                  <a:pt x="574" y="289"/>
                </a:moveTo>
                <a:lnTo>
                  <a:pt x="574" y="879"/>
                </a:lnTo>
                <a:moveTo>
                  <a:pt x="1903" y="0"/>
                </a:moveTo>
                <a:lnTo>
                  <a:pt x="1862" y="0"/>
                </a:lnTo>
                <a:lnTo>
                  <a:pt x="1862" y="393"/>
                </a:lnTo>
                <a:lnTo>
                  <a:pt x="0" y="393"/>
                </a:lnTo>
                <a:moveTo>
                  <a:pt x="274" y="0"/>
                </a:moveTo>
                <a:lnTo>
                  <a:pt x="233" y="0"/>
                </a:lnTo>
                <a:lnTo>
                  <a:pt x="233" y="393"/>
                </a:lnTo>
                <a:moveTo>
                  <a:pt x="817" y="0"/>
                </a:moveTo>
                <a:lnTo>
                  <a:pt x="776" y="0"/>
                </a:lnTo>
                <a:lnTo>
                  <a:pt x="776" y="393"/>
                </a:lnTo>
                <a:moveTo>
                  <a:pt x="1360" y="0"/>
                </a:moveTo>
                <a:lnTo>
                  <a:pt x="1319" y="0"/>
                </a:lnTo>
                <a:lnTo>
                  <a:pt x="1319" y="393"/>
                </a:lnTo>
                <a:moveTo>
                  <a:pt x="1993" y="292"/>
                </a:moveTo>
                <a:lnTo>
                  <a:pt x="1993" y="490"/>
                </a:lnTo>
                <a:lnTo>
                  <a:pt x="7" y="490"/>
                </a:lnTo>
                <a:moveTo>
                  <a:pt x="383" y="292"/>
                </a:moveTo>
                <a:lnTo>
                  <a:pt x="383" y="490"/>
                </a:lnTo>
                <a:moveTo>
                  <a:pt x="923" y="292"/>
                </a:moveTo>
                <a:lnTo>
                  <a:pt x="923" y="490"/>
                </a:lnTo>
                <a:moveTo>
                  <a:pt x="1464" y="292"/>
                </a:moveTo>
                <a:lnTo>
                  <a:pt x="1464" y="490"/>
                </a:ln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798" name="Freeform 7"/>
          <p:cNvSpPr>
            <a:spLocks noEditPoints="1"/>
          </p:cNvSpPr>
          <p:nvPr/>
        </p:nvSpPr>
        <p:spPr bwMode="auto">
          <a:xfrm>
            <a:off x="3832225" y="4471988"/>
            <a:ext cx="3349625" cy="1243012"/>
          </a:xfrm>
          <a:custGeom>
            <a:avLst/>
            <a:gdLst>
              <a:gd name="T0" fmla="*/ 2147483646 w 2110"/>
              <a:gd name="T1" fmla="*/ 2147483646 h 783"/>
              <a:gd name="T2" fmla="*/ 2147483646 w 2110"/>
              <a:gd name="T3" fmla="*/ 2147483646 h 783"/>
              <a:gd name="T4" fmla="*/ 2147483646 w 2110"/>
              <a:gd name="T5" fmla="*/ 2147483646 h 783"/>
              <a:gd name="T6" fmla="*/ 2147483646 w 2110"/>
              <a:gd name="T7" fmla="*/ 2147483646 h 783"/>
              <a:gd name="T8" fmla="*/ 2147483646 w 2110"/>
              <a:gd name="T9" fmla="*/ 2147483646 h 783"/>
              <a:gd name="T10" fmla="*/ 2147483646 w 2110"/>
              <a:gd name="T11" fmla="*/ 2147483646 h 783"/>
              <a:gd name="T12" fmla="*/ 0 w 2110"/>
              <a:gd name="T13" fmla="*/ 0 h 783"/>
              <a:gd name="T14" fmla="*/ 2147483646 w 2110"/>
              <a:gd name="T15" fmla="*/ 0 h 783"/>
              <a:gd name="T16" fmla="*/ 2147483646 w 2110"/>
              <a:gd name="T17" fmla="*/ 2147483646 h 783"/>
              <a:gd name="T18" fmla="*/ 2147483646 w 2110"/>
              <a:gd name="T19" fmla="*/ 2147483646 h 783"/>
              <a:gd name="T20" fmla="*/ 2147483646 w 2110"/>
              <a:gd name="T21" fmla="*/ 2147483646 h 783"/>
              <a:gd name="T22" fmla="*/ 2147483646 w 2110"/>
              <a:gd name="T23" fmla="*/ 2147483646 h 783"/>
              <a:gd name="T24" fmla="*/ 2147483646 w 2110"/>
              <a:gd name="T25" fmla="*/ 0 h 783"/>
              <a:gd name="T26" fmla="*/ 2147483646 w 2110"/>
              <a:gd name="T27" fmla="*/ 0 h 783"/>
              <a:gd name="T28" fmla="*/ 2147483646 w 2110"/>
              <a:gd name="T29" fmla="*/ 2147483646 h 783"/>
              <a:gd name="T30" fmla="*/ 2147483646 w 2110"/>
              <a:gd name="T31" fmla="*/ 0 h 783"/>
              <a:gd name="T32" fmla="*/ 2147483646 w 2110"/>
              <a:gd name="T33" fmla="*/ 0 h 783"/>
              <a:gd name="T34" fmla="*/ 2147483646 w 2110"/>
              <a:gd name="T35" fmla="*/ 2147483646 h 7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10" h="783">
                <a:moveTo>
                  <a:pt x="442" y="193"/>
                </a:moveTo>
                <a:lnTo>
                  <a:pt x="442" y="783"/>
                </a:lnTo>
                <a:moveTo>
                  <a:pt x="978" y="193"/>
                </a:moveTo>
                <a:lnTo>
                  <a:pt x="978" y="783"/>
                </a:lnTo>
                <a:moveTo>
                  <a:pt x="1516" y="193"/>
                </a:moveTo>
                <a:lnTo>
                  <a:pt x="1516" y="783"/>
                </a:lnTo>
                <a:moveTo>
                  <a:pt x="0" y="0"/>
                </a:moveTo>
                <a:lnTo>
                  <a:pt x="61" y="0"/>
                </a:lnTo>
                <a:lnTo>
                  <a:pt x="61" y="592"/>
                </a:lnTo>
                <a:lnTo>
                  <a:pt x="13" y="592"/>
                </a:lnTo>
                <a:lnTo>
                  <a:pt x="2110" y="592"/>
                </a:lnTo>
                <a:lnTo>
                  <a:pt x="2110" y="689"/>
                </a:lnTo>
                <a:moveTo>
                  <a:pt x="539" y="0"/>
                </a:moveTo>
                <a:lnTo>
                  <a:pt x="603" y="0"/>
                </a:lnTo>
                <a:lnTo>
                  <a:pt x="603" y="592"/>
                </a:lnTo>
                <a:moveTo>
                  <a:pt x="1081" y="0"/>
                </a:moveTo>
                <a:lnTo>
                  <a:pt x="1142" y="0"/>
                </a:lnTo>
                <a:lnTo>
                  <a:pt x="1142" y="592"/>
                </a:ln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799" name="Rectangle 8"/>
          <p:cNvSpPr>
            <a:spLocks noChangeArrowheads="1"/>
          </p:cNvSpPr>
          <p:nvPr/>
        </p:nvSpPr>
        <p:spPr bwMode="auto">
          <a:xfrm>
            <a:off x="2211388" y="4876800"/>
            <a:ext cx="5238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Data input</a:t>
            </a:r>
            <a:endParaRPr lang="en-US" altLang="zh-CN" sz="900">
              <a:ea typeface="宋体" panose="02010600030101010101" pitchFamily="2" charset="-122"/>
            </a:endParaRPr>
          </a:p>
        </p:txBody>
      </p:sp>
      <p:sp>
        <p:nvSpPr>
          <p:cNvPr id="33800" name="Rectangle 9"/>
          <p:cNvSpPr>
            <a:spLocks noChangeArrowheads="1"/>
          </p:cNvSpPr>
          <p:nvPr/>
        </p:nvSpPr>
        <p:spPr bwMode="auto">
          <a:xfrm>
            <a:off x="2182813" y="5032375"/>
            <a:ext cx="571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Read/Write</a:t>
            </a:r>
            <a:endParaRPr lang="en-US" altLang="zh-CN" sz="900">
              <a:ea typeface="宋体" panose="02010600030101010101" pitchFamily="2" charset="-122"/>
            </a:endParaRPr>
          </a:p>
        </p:txBody>
      </p:sp>
      <p:sp>
        <p:nvSpPr>
          <p:cNvPr id="33801" name="Rectangle 10"/>
          <p:cNvSpPr>
            <a:spLocks noChangeArrowheads="1"/>
          </p:cNvSpPr>
          <p:nvPr/>
        </p:nvSpPr>
        <p:spPr bwMode="auto">
          <a:xfrm>
            <a:off x="3890963" y="5356225"/>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X</a:t>
            </a:r>
            <a:endParaRPr lang="en-US" altLang="zh-CN" sz="900">
              <a:ea typeface="宋体" panose="02010600030101010101" pitchFamily="2" charset="-122"/>
            </a:endParaRPr>
          </a:p>
        </p:txBody>
      </p:sp>
      <p:sp>
        <p:nvSpPr>
          <p:cNvPr id="33802" name="Rectangle 11"/>
          <p:cNvSpPr>
            <a:spLocks noChangeArrowheads="1"/>
          </p:cNvSpPr>
          <p:nvPr/>
        </p:nvSpPr>
        <p:spPr bwMode="auto">
          <a:xfrm>
            <a:off x="5608638" y="5356225"/>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X</a:t>
            </a:r>
            <a:endParaRPr lang="en-US" altLang="zh-CN" sz="900">
              <a:ea typeface="宋体" panose="02010600030101010101" pitchFamily="2" charset="-122"/>
            </a:endParaRPr>
          </a:p>
        </p:txBody>
      </p:sp>
      <p:sp>
        <p:nvSpPr>
          <p:cNvPr id="33803" name="Rectangle 12"/>
          <p:cNvSpPr>
            <a:spLocks noChangeArrowheads="1"/>
          </p:cNvSpPr>
          <p:nvPr/>
        </p:nvSpPr>
        <p:spPr bwMode="auto">
          <a:xfrm>
            <a:off x="4749800" y="5356225"/>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X</a:t>
            </a:r>
            <a:endParaRPr lang="en-US" altLang="zh-CN" sz="900">
              <a:ea typeface="宋体" panose="02010600030101010101" pitchFamily="2" charset="-122"/>
            </a:endParaRPr>
          </a:p>
        </p:txBody>
      </p:sp>
      <p:sp>
        <p:nvSpPr>
          <p:cNvPr id="33804" name="Rectangle 13"/>
          <p:cNvSpPr>
            <a:spLocks noChangeArrowheads="1"/>
          </p:cNvSpPr>
          <p:nvPr/>
        </p:nvSpPr>
        <p:spPr bwMode="auto">
          <a:xfrm>
            <a:off x="3808413" y="6505575"/>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A</a:t>
            </a:r>
            <a:endParaRPr lang="en-US" altLang="zh-CN" sz="900">
              <a:ea typeface="宋体" panose="02010600030101010101" pitchFamily="2" charset="-122"/>
            </a:endParaRPr>
          </a:p>
        </p:txBody>
      </p:sp>
      <p:sp>
        <p:nvSpPr>
          <p:cNvPr id="33805" name="Rectangle 14"/>
          <p:cNvSpPr>
            <a:spLocks noChangeArrowheads="1"/>
          </p:cNvSpPr>
          <p:nvPr/>
        </p:nvSpPr>
        <p:spPr bwMode="auto">
          <a:xfrm>
            <a:off x="3884613" y="6554788"/>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a:t>
            </a:r>
            <a:endParaRPr lang="en-US" altLang="zh-CN" sz="900">
              <a:ea typeface="宋体" panose="02010600030101010101" pitchFamily="2" charset="-122"/>
            </a:endParaRPr>
          </a:p>
        </p:txBody>
      </p:sp>
      <p:sp>
        <p:nvSpPr>
          <p:cNvPr id="33806" name="Rectangle 15"/>
          <p:cNvSpPr>
            <a:spLocks noChangeArrowheads="1"/>
          </p:cNvSpPr>
          <p:nvPr/>
        </p:nvSpPr>
        <p:spPr bwMode="auto">
          <a:xfrm>
            <a:off x="4119563" y="6505575"/>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A</a:t>
            </a:r>
            <a:endParaRPr lang="en-US" altLang="zh-CN" sz="900">
              <a:ea typeface="宋体" panose="02010600030101010101" pitchFamily="2" charset="-122"/>
            </a:endParaRPr>
          </a:p>
        </p:txBody>
      </p:sp>
      <p:sp>
        <p:nvSpPr>
          <p:cNvPr id="33807" name="Rectangle 16"/>
          <p:cNvSpPr>
            <a:spLocks noChangeArrowheads="1"/>
          </p:cNvSpPr>
          <p:nvPr/>
        </p:nvSpPr>
        <p:spPr bwMode="auto">
          <a:xfrm>
            <a:off x="4195763" y="6554788"/>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0</a:t>
            </a:r>
            <a:endParaRPr lang="en-US" altLang="zh-CN" sz="900">
              <a:ea typeface="宋体" panose="02010600030101010101" pitchFamily="2" charset="-122"/>
            </a:endParaRPr>
          </a:p>
        </p:txBody>
      </p:sp>
      <p:sp>
        <p:nvSpPr>
          <p:cNvPr id="33808" name="Freeform 17"/>
          <p:cNvSpPr>
            <a:spLocks noEditPoints="1"/>
          </p:cNvSpPr>
          <p:nvPr/>
        </p:nvSpPr>
        <p:spPr bwMode="auto">
          <a:xfrm>
            <a:off x="2108200" y="1692275"/>
            <a:ext cx="4062413" cy="4967288"/>
          </a:xfrm>
          <a:custGeom>
            <a:avLst/>
            <a:gdLst>
              <a:gd name="T0" fmla="*/ 2147483646 w 2559"/>
              <a:gd name="T1" fmla="*/ 2147483646 h 3129"/>
              <a:gd name="T2" fmla="*/ 2147483646 w 2559"/>
              <a:gd name="T3" fmla="*/ 2147483646 h 3129"/>
              <a:gd name="T4" fmla="*/ 2147483646 w 2559"/>
              <a:gd name="T5" fmla="*/ 2147483646 h 3129"/>
              <a:gd name="T6" fmla="*/ 2147483646 w 2559"/>
              <a:gd name="T7" fmla="*/ 2147483646 h 3129"/>
              <a:gd name="T8" fmla="*/ 2147483646 w 2559"/>
              <a:gd name="T9" fmla="*/ 2147483646 h 3129"/>
              <a:gd name="T10" fmla="*/ 2147483646 w 2559"/>
              <a:gd name="T11" fmla="*/ 2147483646 h 3129"/>
              <a:gd name="T12" fmla="*/ 2147483646 w 2559"/>
              <a:gd name="T13" fmla="*/ 2147483646 h 3129"/>
              <a:gd name="T14" fmla="*/ 0 w 2559"/>
              <a:gd name="T15" fmla="*/ 2147483646 h 3129"/>
              <a:gd name="T16" fmla="*/ 2147483646 w 2559"/>
              <a:gd name="T17" fmla="*/ 0 h 3129"/>
              <a:gd name="T18" fmla="*/ 0 w 2559"/>
              <a:gd name="T19" fmla="*/ 0 h 3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9" h="3129">
                <a:moveTo>
                  <a:pt x="1096" y="2924"/>
                </a:moveTo>
                <a:lnTo>
                  <a:pt x="1096" y="3024"/>
                </a:lnTo>
                <a:moveTo>
                  <a:pt x="1291" y="2924"/>
                </a:moveTo>
                <a:lnTo>
                  <a:pt x="1291" y="3024"/>
                </a:lnTo>
                <a:moveTo>
                  <a:pt x="2559" y="2925"/>
                </a:moveTo>
                <a:lnTo>
                  <a:pt x="2559" y="3129"/>
                </a:lnTo>
                <a:moveTo>
                  <a:pt x="89" y="190"/>
                </a:moveTo>
                <a:lnTo>
                  <a:pt x="0" y="190"/>
                </a:lnTo>
                <a:moveTo>
                  <a:pt x="89" y="0"/>
                </a:moveTo>
                <a:lnTo>
                  <a:pt x="0" y="0"/>
                </a:ln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9" name="Freeform 18"/>
          <p:cNvSpPr>
            <a:spLocks/>
          </p:cNvSpPr>
          <p:nvPr/>
        </p:nvSpPr>
        <p:spPr bwMode="auto">
          <a:xfrm>
            <a:off x="3192463" y="1362075"/>
            <a:ext cx="660400" cy="3433763"/>
          </a:xfrm>
          <a:custGeom>
            <a:avLst/>
            <a:gdLst>
              <a:gd name="T0" fmla="*/ 0 w 416"/>
              <a:gd name="T1" fmla="*/ 0 h 2163"/>
              <a:gd name="T2" fmla="*/ 2147483646 w 416"/>
              <a:gd name="T3" fmla="*/ 0 h 2163"/>
              <a:gd name="T4" fmla="*/ 2147483646 w 416"/>
              <a:gd name="T5" fmla="*/ 2147483646 h 2163"/>
              <a:gd name="T6" fmla="*/ 0 w 416"/>
              <a:gd name="T7" fmla="*/ 2147483646 h 2163"/>
              <a:gd name="T8" fmla="*/ 0 w 416"/>
              <a:gd name="T9" fmla="*/ 0 h 2163"/>
              <a:gd name="T10" fmla="*/ 0 w 416"/>
              <a:gd name="T11" fmla="*/ 0 h 21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6" h="2163">
                <a:moveTo>
                  <a:pt x="0" y="0"/>
                </a:moveTo>
                <a:lnTo>
                  <a:pt x="416" y="0"/>
                </a:lnTo>
                <a:lnTo>
                  <a:pt x="416" y="2163"/>
                </a:lnTo>
                <a:lnTo>
                  <a:pt x="0" y="216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0" name="Freeform 19"/>
          <p:cNvSpPr>
            <a:spLocks/>
          </p:cNvSpPr>
          <p:nvPr/>
        </p:nvSpPr>
        <p:spPr bwMode="auto">
          <a:xfrm>
            <a:off x="3192463" y="1362075"/>
            <a:ext cx="660400" cy="3433763"/>
          </a:xfrm>
          <a:custGeom>
            <a:avLst/>
            <a:gdLst>
              <a:gd name="T0" fmla="*/ 0 w 416"/>
              <a:gd name="T1" fmla="*/ 0 h 2163"/>
              <a:gd name="T2" fmla="*/ 2147483646 w 416"/>
              <a:gd name="T3" fmla="*/ 0 h 2163"/>
              <a:gd name="T4" fmla="*/ 2147483646 w 416"/>
              <a:gd name="T5" fmla="*/ 2147483646 h 2163"/>
              <a:gd name="T6" fmla="*/ 0 w 416"/>
              <a:gd name="T7" fmla="*/ 2147483646 h 2163"/>
              <a:gd name="T8" fmla="*/ 0 w 416"/>
              <a:gd name="T9" fmla="*/ 0 h 2163"/>
              <a:gd name="T10" fmla="*/ 0 w 416"/>
              <a:gd name="T11" fmla="*/ 0 h 21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6" h="2163">
                <a:moveTo>
                  <a:pt x="0" y="0"/>
                </a:moveTo>
                <a:lnTo>
                  <a:pt x="416" y="0"/>
                </a:lnTo>
                <a:lnTo>
                  <a:pt x="416" y="2163"/>
                </a:lnTo>
                <a:lnTo>
                  <a:pt x="0" y="2163"/>
                </a:lnTo>
                <a:lnTo>
                  <a:pt x="0" y="0"/>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11" name="Line 20"/>
          <p:cNvSpPr>
            <a:spLocks noChangeShapeType="1"/>
          </p:cNvSpPr>
          <p:nvPr/>
        </p:nvSpPr>
        <p:spPr bwMode="auto">
          <a:xfrm>
            <a:off x="3522663" y="1538288"/>
            <a:ext cx="1587" cy="16033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2" name="Freeform 21"/>
          <p:cNvSpPr>
            <a:spLocks/>
          </p:cNvSpPr>
          <p:nvPr/>
        </p:nvSpPr>
        <p:spPr bwMode="auto">
          <a:xfrm>
            <a:off x="3270250" y="16922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3" name="Freeform 22"/>
          <p:cNvSpPr>
            <a:spLocks/>
          </p:cNvSpPr>
          <p:nvPr/>
        </p:nvSpPr>
        <p:spPr bwMode="auto">
          <a:xfrm>
            <a:off x="3270250" y="16922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14" name="Rectangle 23"/>
          <p:cNvSpPr>
            <a:spLocks noChangeArrowheads="1"/>
          </p:cNvSpPr>
          <p:nvPr/>
        </p:nvSpPr>
        <p:spPr bwMode="auto">
          <a:xfrm>
            <a:off x="3286125" y="1755775"/>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15" name="Rectangle 24"/>
          <p:cNvSpPr>
            <a:spLocks noChangeArrowheads="1"/>
          </p:cNvSpPr>
          <p:nvPr/>
        </p:nvSpPr>
        <p:spPr bwMode="auto">
          <a:xfrm>
            <a:off x="3498850" y="1857375"/>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0</a:t>
            </a:r>
            <a:endParaRPr lang="en-US" altLang="zh-CN" sz="900">
              <a:ea typeface="宋体" panose="02010600030101010101" pitchFamily="2" charset="-122"/>
            </a:endParaRPr>
          </a:p>
        </p:txBody>
      </p:sp>
      <p:sp>
        <p:nvSpPr>
          <p:cNvPr id="33816" name="Line 25"/>
          <p:cNvSpPr>
            <a:spLocks noChangeShapeType="1"/>
          </p:cNvSpPr>
          <p:nvPr/>
        </p:nvSpPr>
        <p:spPr bwMode="auto">
          <a:xfrm>
            <a:off x="3522663" y="2135188"/>
            <a:ext cx="1587" cy="161925"/>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7" name="Freeform 26"/>
          <p:cNvSpPr>
            <a:spLocks/>
          </p:cNvSpPr>
          <p:nvPr/>
        </p:nvSpPr>
        <p:spPr bwMode="auto">
          <a:xfrm>
            <a:off x="3270250" y="22891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8" name="Freeform 27"/>
          <p:cNvSpPr>
            <a:spLocks/>
          </p:cNvSpPr>
          <p:nvPr/>
        </p:nvSpPr>
        <p:spPr bwMode="auto">
          <a:xfrm>
            <a:off x="3270250" y="22891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19" name="Rectangle 28"/>
          <p:cNvSpPr>
            <a:spLocks noChangeArrowheads="1"/>
          </p:cNvSpPr>
          <p:nvPr/>
        </p:nvSpPr>
        <p:spPr bwMode="auto">
          <a:xfrm>
            <a:off x="3286125" y="2351088"/>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20" name="Rectangle 29"/>
          <p:cNvSpPr>
            <a:spLocks noChangeArrowheads="1"/>
          </p:cNvSpPr>
          <p:nvPr/>
        </p:nvSpPr>
        <p:spPr bwMode="auto">
          <a:xfrm>
            <a:off x="3498850" y="2452688"/>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4</a:t>
            </a:r>
            <a:endParaRPr lang="en-US" altLang="zh-CN" sz="900">
              <a:ea typeface="宋体" panose="02010600030101010101" pitchFamily="2" charset="-122"/>
            </a:endParaRPr>
          </a:p>
        </p:txBody>
      </p:sp>
      <p:sp>
        <p:nvSpPr>
          <p:cNvPr id="33821" name="Line 30"/>
          <p:cNvSpPr>
            <a:spLocks noChangeShapeType="1"/>
          </p:cNvSpPr>
          <p:nvPr/>
        </p:nvSpPr>
        <p:spPr bwMode="auto">
          <a:xfrm>
            <a:off x="3522663" y="2730500"/>
            <a:ext cx="1587" cy="163513"/>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22" name="Freeform 31"/>
          <p:cNvSpPr>
            <a:spLocks/>
          </p:cNvSpPr>
          <p:nvPr/>
        </p:nvSpPr>
        <p:spPr bwMode="auto">
          <a:xfrm>
            <a:off x="3270250" y="28876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3" name="Freeform 32"/>
          <p:cNvSpPr>
            <a:spLocks/>
          </p:cNvSpPr>
          <p:nvPr/>
        </p:nvSpPr>
        <p:spPr bwMode="auto">
          <a:xfrm>
            <a:off x="3270250" y="28876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24" name="Rectangle 33"/>
          <p:cNvSpPr>
            <a:spLocks noChangeArrowheads="1"/>
          </p:cNvSpPr>
          <p:nvPr/>
        </p:nvSpPr>
        <p:spPr bwMode="auto">
          <a:xfrm>
            <a:off x="3286125" y="2946400"/>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25" name="Rectangle 34"/>
          <p:cNvSpPr>
            <a:spLocks noChangeArrowheads="1"/>
          </p:cNvSpPr>
          <p:nvPr/>
        </p:nvSpPr>
        <p:spPr bwMode="auto">
          <a:xfrm>
            <a:off x="3498850" y="304800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8</a:t>
            </a:r>
            <a:endParaRPr lang="en-US" altLang="zh-CN" sz="900">
              <a:ea typeface="宋体" panose="02010600030101010101" pitchFamily="2" charset="-122"/>
            </a:endParaRPr>
          </a:p>
        </p:txBody>
      </p:sp>
      <p:sp>
        <p:nvSpPr>
          <p:cNvPr id="33826" name="Line 35"/>
          <p:cNvSpPr>
            <a:spLocks noChangeShapeType="1"/>
          </p:cNvSpPr>
          <p:nvPr/>
        </p:nvSpPr>
        <p:spPr bwMode="auto">
          <a:xfrm>
            <a:off x="3522663" y="3327400"/>
            <a:ext cx="1587" cy="161925"/>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27" name="Freeform 36"/>
          <p:cNvSpPr>
            <a:spLocks/>
          </p:cNvSpPr>
          <p:nvPr/>
        </p:nvSpPr>
        <p:spPr bwMode="auto">
          <a:xfrm>
            <a:off x="3270250" y="34845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8" name="Freeform 37"/>
          <p:cNvSpPr>
            <a:spLocks/>
          </p:cNvSpPr>
          <p:nvPr/>
        </p:nvSpPr>
        <p:spPr bwMode="auto">
          <a:xfrm>
            <a:off x="3270250" y="34845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29" name="Rectangle 38"/>
          <p:cNvSpPr>
            <a:spLocks noChangeArrowheads="1"/>
          </p:cNvSpPr>
          <p:nvPr/>
        </p:nvSpPr>
        <p:spPr bwMode="auto">
          <a:xfrm>
            <a:off x="3286125" y="3540125"/>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30" name="Rectangle 39"/>
          <p:cNvSpPr>
            <a:spLocks noChangeArrowheads="1"/>
          </p:cNvSpPr>
          <p:nvPr/>
        </p:nvSpPr>
        <p:spPr bwMode="auto">
          <a:xfrm>
            <a:off x="3476625" y="3643313"/>
            <a:ext cx="1143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12</a:t>
            </a:r>
            <a:endParaRPr lang="en-US" altLang="zh-CN" sz="900">
              <a:ea typeface="宋体" panose="02010600030101010101" pitchFamily="2" charset="-122"/>
            </a:endParaRPr>
          </a:p>
        </p:txBody>
      </p:sp>
      <p:sp>
        <p:nvSpPr>
          <p:cNvPr id="33831" name="Rectangle 40"/>
          <p:cNvSpPr>
            <a:spLocks noChangeArrowheads="1"/>
          </p:cNvSpPr>
          <p:nvPr/>
        </p:nvSpPr>
        <p:spPr bwMode="auto">
          <a:xfrm>
            <a:off x="3255963" y="3910013"/>
            <a:ext cx="571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Read/Write</a:t>
            </a:r>
            <a:endParaRPr lang="en-US" altLang="zh-CN" sz="900">
              <a:ea typeface="宋体" panose="02010600030101010101" pitchFamily="2" charset="-122"/>
            </a:endParaRPr>
          </a:p>
        </p:txBody>
      </p:sp>
      <p:sp>
        <p:nvSpPr>
          <p:cNvPr id="33832" name="Rectangle 41"/>
          <p:cNvSpPr>
            <a:spLocks noChangeArrowheads="1"/>
          </p:cNvSpPr>
          <p:nvPr/>
        </p:nvSpPr>
        <p:spPr bwMode="auto">
          <a:xfrm>
            <a:off x="3255963" y="4016375"/>
            <a:ext cx="2286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logic</a:t>
            </a:r>
            <a:endParaRPr lang="en-US" altLang="zh-CN" sz="900">
              <a:ea typeface="宋体" panose="02010600030101010101" pitchFamily="2" charset="-122"/>
            </a:endParaRPr>
          </a:p>
        </p:txBody>
      </p:sp>
      <p:sp>
        <p:nvSpPr>
          <p:cNvPr id="33833" name="Rectangle 42"/>
          <p:cNvSpPr>
            <a:spLocks noChangeArrowheads="1"/>
          </p:cNvSpPr>
          <p:nvPr/>
        </p:nvSpPr>
        <p:spPr bwMode="auto">
          <a:xfrm>
            <a:off x="3224213" y="4262438"/>
            <a:ext cx="3587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Data in</a:t>
            </a:r>
            <a:endParaRPr lang="en-US" altLang="zh-CN" sz="900">
              <a:ea typeface="宋体" panose="02010600030101010101" pitchFamily="2" charset="-122"/>
            </a:endParaRPr>
          </a:p>
        </p:txBody>
      </p:sp>
      <p:sp>
        <p:nvSpPr>
          <p:cNvPr id="33834" name="Rectangle 43"/>
          <p:cNvSpPr>
            <a:spLocks noChangeArrowheads="1"/>
          </p:cNvSpPr>
          <p:nvPr/>
        </p:nvSpPr>
        <p:spPr bwMode="auto">
          <a:xfrm>
            <a:off x="3405188" y="4411663"/>
            <a:ext cx="4222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Data out</a:t>
            </a:r>
            <a:endParaRPr lang="en-US" altLang="zh-CN" sz="900">
              <a:ea typeface="宋体" panose="02010600030101010101" pitchFamily="2" charset="-122"/>
            </a:endParaRPr>
          </a:p>
        </p:txBody>
      </p:sp>
      <p:sp>
        <p:nvSpPr>
          <p:cNvPr id="33835" name="Line 44"/>
          <p:cNvSpPr>
            <a:spLocks noChangeShapeType="1"/>
          </p:cNvSpPr>
          <p:nvPr/>
        </p:nvSpPr>
        <p:spPr bwMode="auto">
          <a:xfrm>
            <a:off x="3230563" y="4672013"/>
            <a:ext cx="238125"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36" name="Rectangle 45"/>
          <p:cNvSpPr>
            <a:spLocks noChangeArrowheads="1"/>
          </p:cNvSpPr>
          <p:nvPr/>
        </p:nvSpPr>
        <p:spPr bwMode="auto">
          <a:xfrm>
            <a:off x="3230563" y="4564063"/>
            <a:ext cx="285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Read/</a:t>
            </a:r>
            <a:endParaRPr lang="en-US" altLang="zh-CN" sz="900">
              <a:ea typeface="宋体" panose="02010600030101010101" pitchFamily="2" charset="-122"/>
            </a:endParaRPr>
          </a:p>
        </p:txBody>
      </p:sp>
      <p:sp>
        <p:nvSpPr>
          <p:cNvPr id="33837" name="Rectangle 46"/>
          <p:cNvSpPr>
            <a:spLocks noChangeArrowheads="1"/>
          </p:cNvSpPr>
          <p:nvPr/>
        </p:nvSpPr>
        <p:spPr bwMode="auto">
          <a:xfrm>
            <a:off x="3230563" y="4665663"/>
            <a:ext cx="285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Write</a:t>
            </a:r>
            <a:endParaRPr lang="en-US" altLang="zh-CN" sz="900">
              <a:ea typeface="宋体" panose="02010600030101010101" pitchFamily="2" charset="-122"/>
            </a:endParaRPr>
          </a:p>
        </p:txBody>
      </p:sp>
      <p:sp>
        <p:nvSpPr>
          <p:cNvPr id="33838" name="Rectangle 47"/>
          <p:cNvSpPr>
            <a:spLocks noChangeArrowheads="1"/>
          </p:cNvSpPr>
          <p:nvPr/>
        </p:nvSpPr>
        <p:spPr bwMode="auto">
          <a:xfrm>
            <a:off x="3559175" y="4564063"/>
            <a:ext cx="1460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Bit</a:t>
            </a:r>
            <a:endParaRPr lang="en-US" altLang="zh-CN" sz="900">
              <a:ea typeface="宋体" panose="02010600030101010101" pitchFamily="2" charset="-122"/>
            </a:endParaRPr>
          </a:p>
        </p:txBody>
      </p:sp>
      <p:sp>
        <p:nvSpPr>
          <p:cNvPr id="33839" name="Rectangle 48"/>
          <p:cNvSpPr>
            <a:spLocks noChangeArrowheads="1"/>
          </p:cNvSpPr>
          <p:nvPr/>
        </p:nvSpPr>
        <p:spPr bwMode="auto">
          <a:xfrm>
            <a:off x="3559175" y="4665663"/>
            <a:ext cx="2667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select</a:t>
            </a:r>
            <a:endParaRPr lang="en-US" altLang="zh-CN" sz="900">
              <a:ea typeface="宋体" panose="02010600030101010101" pitchFamily="2" charset="-122"/>
            </a:endParaRPr>
          </a:p>
        </p:txBody>
      </p:sp>
      <p:sp>
        <p:nvSpPr>
          <p:cNvPr id="33840" name="Freeform 49"/>
          <p:cNvSpPr>
            <a:spLocks/>
          </p:cNvSpPr>
          <p:nvPr/>
        </p:nvSpPr>
        <p:spPr bwMode="auto">
          <a:xfrm>
            <a:off x="4057650" y="1362075"/>
            <a:ext cx="660400" cy="3433763"/>
          </a:xfrm>
          <a:custGeom>
            <a:avLst/>
            <a:gdLst>
              <a:gd name="T0" fmla="*/ 0 w 416"/>
              <a:gd name="T1" fmla="*/ 0 h 2163"/>
              <a:gd name="T2" fmla="*/ 2147483646 w 416"/>
              <a:gd name="T3" fmla="*/ 0 h 2163"/>
              <a:gd name="T4" fmla="*/ 2147483646 w 416"/>
              <a:gd name="T5" fmla="*/ 2147483646 h 2163"/>
              <a:gd name="T6" fmla="*/ 0 w 416"/>
              <a:gd name="T7" fmla="*/ 2147483646 h 2163"/>
              <a:gd name="T8" fmla="*/ 0 w 416"/>
              <a:gd name="T9" fmla="*/ 0 h 2163"/>
              <a:gd name="T10" fmla="*/ 0 w 416"/>
              <a:gd name="T11" fmla="*/ 0 h 21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6" h="2163">
                <a:moveTo>
                  <a:pt x="0" y="0"/>
                </a:moveTo>
                <a:lnTo>
                  <a:pt x="416" y="0"/>
                </a:lnTo>
                <a:lnTo>
                  <a:pt x="416" y="2163"/>
                </a:lnTo>
                <a:lnTo>
                  <a:pt x="0" y="216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1" name="Freeform 50"/>
          <p:cNvSpPr>
            <a:spLocks/>
          </p:cNvSpPr>
          <p:nvPr/>
        </p:nvSpPr>
        <p:spPr bwMode="auto">
          <a:xfrm>
            <a:off x="4057650" y="1362075"/>
            <a:ext cx="660400" cy="3433763"/>
          </a:xfrm>
          <a:custGeom>
            <a:avLst/>
            <a:gdLst>
              <a:gd name="T0" fmla="*/ 0 w 416"/>
              <a:gd name="T1" fmla="*/ 0 h 2163"/>
              <a:gd name="T2" fmla="*/ 2147483646 w 416"/>
              <a:gd name="T3" fmla="*/ 0 h 2163"/>
              <a:gd name="T4" fmla="*/ 2147483646 w 416"/>
              <a:gd name="T5" fmla="*/ 2147483646 h 2163"/>
              <a:gd name="T6" fmla="*/ 0 w 416"/>
              <a:gd name="T7" fmla="*/ 2147483646 h 2163"/>
              <a:gd name="T8" fmla="*/ 0 w 416"/>
              <a:gd name="T9" fmla="*/ 0 h 2163"/>
              <a:gd name="T10" fmla="*/ 0 w 416"/>
              <a:gd name="T11" fmla="*/ 0 h 21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6" h="2163">
                <a:moveTo>
                  <a:pt x="0" y="0"/>
                </a:moveTo>
                <a:lnTo>
                  <a:pt x="416" y="0"/>
                </a:lnTo>
                <a:lnTo>
                  <a:pt x="416" y="2163"/>
                </a:lnTo>
                <a:lnTo>
                  <a:pt x="0" y="2163"/>
                </a:lnTo>
                <a:lnTo>
                  <a:pt x="0" y="0"/>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42" name="Line 51"/>
          <p:cNvSpPr>
            <a:spLocks noChangeShapeType="1"/>
          </p:cNvSpPr>
          <p:nvPr/>
        </p:nvSpPr>
        <p:spPr bwMode="auto">
          <a:xfrm>
            <a:off x="4387850" y="1538288"/>
            <a:ext cx="1588" cy="16033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43" name="Freeform 52"/>
          <p:cNvSpPr>
            <a:spLocks/>
          </p:cNvSpPr>
          <p:nvPr/>
        </p:nvSpPr>
        <p:spPr bwMode="auto">
          <a:xfrm>
            <a:off x="4135438" y="16922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4" name="Freeform 53"/>
          <p:cNvSpPr>
            <a:spLocks/>
          </p:cNvSpPr>
          <p:nvPr/>
        </p:nvSpPr>
        <p:spPr bwMode="auto">
          <a:xfrm>
            <a:off x="4135438" y="16922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45" name="Rectangle 54"/>
          <p:cNvSpPr>
            <a:spLocks noChangeArrowheads="1"/>
          </p:cNvSpPr>
          <p:nvPr/>
        </p:nvSpPr>
        <p:spPr bwMode="auto">
          <a:xfrm>
            <a:off x="4152900" y="1755775"/>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46" name="Rectangle 55"/>
          <p:cNvSpPr>
            <a:spLocks noChangeArrowheads="1"/>
          </p:cNvSpPr>
          <p:nvPr/>
        </p:nvSpPr>
        <p:spPr bwMode="auto">
          <a:xfrm>
            <a:off x="4367213" y="1857375"/>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a:t>
            </a:r>
            <a:endParaRPr lang="en-US" altLang="zh-CN" sz="900">
              <a:ea typeface="宋体" panose="02010600030101010101" pitchFamily="2" charset="-122"/>
            </a:endParaRPr>
          </a:p>
        </p:txBody>
      </p:sp>
      <p:sp>
        <p:nvSpPr>
          <p:cNvPr id="33847" name="Line 56"/>
          <p:cNvSpPr>
            <a:spLocks noChangeShapeType="1"/>
          </p:cNvSpPr>
          <p:nvPr/>
        </p:nvSpPr>
        <p:spPr bwMode="auto">
          <a:xfrm>
            <a:off x="4387850" y="2135188"/>
            <a:ext cx="1588" cy="161925"/>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48" name="Freeform 57"/>
          <p:cNvSpPr>
            <a:spLocks/>
          </p:cNvSpPr>
          <p:nvPr/>
        </p:nvSpPr>
        <p:spPr bwMode="auto">
          <a:xfrm>
            <a:off x="4135438" y="22891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9" name="Freeform 58"/>
          <p:cNvSpPr>
            <a:spLocks/>
          </p:cNvSpPr>
          <p:nvPr/>
        </p:nvSpPr>
        <p:spPr bwMode="auto">
          <a:xfrm>
            <a:off x="4135438" y="22891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50" name="Rectangle 59"/>
          <p:cNvSpPr>
            <a:spLocks noChangeArrowheads="1"/>
          </p:cNvSpPr>
          <p:nvPr/>
        </p:nvSpPr>
        <p:spPr bwMode="auto">
          <a:xfrm>
            <a:off x="4149725" y="2351088"/>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51" name="Rectangle 60"/>
          <p:cNvSpPr>
            <a:spLocks noChangeArrowheads="1"/>
          </p:cNvSpPr>
          <p:nvPr/>
        </p:nvSpPr>
        <p:spPr bwMode="auto">
          <a:xfrm>
            <a:off x="4364038" y="2452688"/>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5</a:t>
            </a:r>
            <a:endParaRPr lang="en-US" altLang="zh-CN" sz="900">
              <a:ea typeface="宋体" panose="02010600030101010101" pitchFamily="2" charset="-122"/>
            </a:endParaRPr>
          </a:p>
        </p:txBody>
      </p:sp>
      <p:sp>
        <p:nvSpPr>
          <p:cNvPr id="33852" name="Line 61"/>
          <p:cNvSpPr>
            <a:spLocks noChangeShapeType="1"/>
          </p:cNvSpPr>
          <p:nvPr/>
        </p:nvSpPr>
        <p:spPr bwMode="auto">
          <a:xfrm>
            <a:off x="4387850" y="2730500"/>
            <a:ext cx="1588" cy="163513"/>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53" name="Freeform 62"/>
          <p:cNvSpPr>
            <a:spLocks/>
          </p:cNvSpPr>
          <p:nvPr/>
        </p:nvSpPr>
        <p:spPr bwMode="auto">
          <a:xfrm>
            <a:off x="4135438" y="28876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54" name="Freeform 63"/>
          <p:cNvSpPr>
            <a:spLocks/>
          </p:cNvSpPr>
          <p:nvPr/>
        </p:nvSpPr>
        <p:spPr bwMode="auto">
          <a:xfrm>
            <a:off x="4135438" y="28876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55" name="Rectangle 64"/>
          <p:cNvSpPr>
            <a:spLocks noChangeArrowheads="1"/>
          </p:cNvSpPr>
          <p:nvPr/>
        </p:nvSpPr>
        <p:spPr bwMode="auto">
          <a:xfrm>
            <a:off x="4149725" y="2946400"/>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56" name="Rectangle 65"/>
          <p:cNvSpPr>
            <a:spLocks noChangeArrowheads="1"/>
          </p:cNvSpPr>
          <p:nvPr/>
        </p:nvSpPr>
        <p:spPr bwMode="auto">
          <a:xfrm>
            <a:off x="4364038" y="304800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9</a:t>
            </a:r>
            <a:endParaRPr lang="en-US" altLang="zh-CN" sz="900">
              <a:ea typeface="宋体" panose="02010600030101010101" pitchFamily="2" charset="-122"/>
            </a:endParaRPr>
          </a:p>
        </p:txBody>
      </p:sp>
      <p:sp>
        <p:nvSpPr>
          <p:cNvPr id="33857" name="Line 66"/>
          <p:cNvSpPr>
            <a:spLocks noChangeShapeType="1"/>
          </p:cNvSpPr>
          <p:nvPr/>
        </p:nvSpPr>
        <p:spPr bwMode="auto">
          <a:xfrm>
            <a:off x="4387850" y="3327400"/>
            <a:ext cx="1588" cy="161925"/>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58" name="Freeform 67"/>
          <p:cNvSpPr>
            <a:spLocks/>
          </p:cNvSpPr>
          <p:nvPr/>
        </p:nvSpPr>
        <p:spPr bwMode="auto">
          <a:xfrm>
            <a:off x="4135438" y="34845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59" name="Freeform 68"/>
          <p:cNvSpPr>
            <a:spLocks/>
          </p:cNvSpPr>
          <p:nvPr/>
        </p:nvSpPr>
        <p:spPr bwMode="auto">
          <a:xfrm>
            <a:off x="4135438" y="34845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60" name="Rectangle 69"/>
          <p:cNvSpPr>
            <a:spLocks noChangeArrowheads="1"/>
          </p:cNvSpPr>
          <p:nvPr/>
        </p:nvSpPr>
        <p:spPr bwMode="auto">
          <a:xfrm>
            <a:off x="4151313" y="3540125"/>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61" name="Rectangle 70"/>
          <p:cNvSpPr>
            <a:spLocks noChangeArrowheads="1"/>
          </p:cNvSpPr>
          <p:nvPr/>
        </p:nvSpPr>
        <p:spPr bwMode="auto">
          <a:xfrm>
            <a:off x="4341813" y="3643313"/>
            <a:ext cx="1143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13</a:t>
            </a:r>
            <a:endParaRPr lang="en-US" altLang="zh-CN" sz="900">
              <a:ea typeface="宋体" panose="02010600030101010101" pitchFamily="2" charset="-122"/>
            </a:endParaRPr>
          </a:p>
        </p:txBody>
      </p:sp>
      <p:sp>
        <p:nvSpPr>
          <p:cNvPr id="33862" name="Rectangle 71"/>
          <p:cNvSpPr>
            <a:spLocks noChangeArrowheads="1"/>
          </p:cNvSpPr>
          <p:nvPr/>
        </p:nvSpPr>
        <p:spPr bwMode="auto">
          <a:xfrm>
            <a:off x="4121150" y="3910013"/>
            <a:ext cx="571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Read/Write</a:t>
            </a:r>
            <a:endParaRPr lang="en-US" altLang="zh-CN" sz="900">
              <a:ea typeface="宋体" panose="02010600030101010101" pitchFamily="2" charset="-122"/>
            </a:endParaRPr>
          </a:p>
        </p:txBody>
      </p:sp>
      <p:sp>
        <p:nvSpPr>
          <p:cNvPr id="33863" name="Rectangle 72"/>
          <p:cNvSpPr>
            <a:spLocks noChangeArrowheads="1"/>
          </p:cNvSpPr>
          <p:nvPr/>
        </p:nvSpPr>
        <p:spPr bwMode="auto">
          <a:xfrm>
            <a:off x="4121150" y="4016375"/>
            <a:ext cx="2286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logic</a:t>
            </a:r>
            <a:endParaRPr lang="en-US" altLang="zh-CN" sz="900">
              <a:ea typeface="宋体" panose="02010600030101010101" pitchFamily="2" charset="-122"/>
            </a:endParaRPr>
          </a:p>
        </p:txBody>
      </p:sp>
      <p:sp>
        <p:nvSpPr>
          <p:cNvPr id="33864" name="Rectangle 73"/>
          <p:cNvSpPr>
            <a:spLocks noChangeArrowheads="1"/>
          </p:cNvSpPr>
          <p:nvPr/>
        </p:nvSpPr>
        <p:spPr bwMode="auto">
          <a:xfrm>
            <a:off x="4092575" y="4262438"/>
            <a:ext cx="3587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Data in</a:t>
            </a:r>
            <a:endParaRPr lang="en-US" altLang="zh-CN" sz="900">
              <a:ea typeface="宋体" panose="02010600030101010101" pitchFamily="2" charset="-122"/>
            </a:endParaRPr>
          </a:p>
        </p:txBody>
      </p:sp>
      <p:sp>
        <p:nvSpPr>
          <p:cNvPr id="33865" name="Rectangle 74"/>
          <p:cNvSpPr>
            <a:spLocks noChangeArrowheads="1"/>
          </p:cNvSpPr>
          <p:nvPr/>
        </p:nvSpPr>
        <p:spPr bwMode="auto">
          <a:xfrm>
            <a:off x="4265613" y="4406900"/>
            <a:ext cx="4222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Data out</a:t>
            </a:r>
            <a:endParaRPr lang="en-US" altLang="zh-CN" sz="900">
              <a:ea typeface="宋体" panose="02010600030101010101" pitchFamily="2" charset="-122"/>
            </a:endParaRPr>
          </a:p>
        </p:txBody>
      </p:sp>
      <p:sp>
        <p:nvSpPr>
          <p:cNvPr id="33866" name="Line 75"/>
          <p:cNvSpPr>
            <a:spLocks noChangeShapeType="1"/>
          </p:cNvSpPr>
          <p:nvPr/>
        </p:nvSpPr>
        <p:spPr bwMode="auto">
          <a:xfrm>
            <a:off x="4089400" y="4672013"/>
            <a:ext cx="241300"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67" name="Rectangle 76"/>
          <p:cNvSpPr>
            <a:spLocks noChangeArrowheads="1"/>
          </p:cNvSpPr>
          <p:nvPr/>
        </p:nvSpPr>
        <p:spPr bwMode="auto">
          <a:xfrm>
            <a:off x="4089400" y="4564063"/>
            <a:ext cx="285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Read/</a:t>
            </a:r>
            <a:endParaRPr lang="en-US" altLang="zh-CN" sz="900">
              <a:ea typeface="宋体" panose="02010600030101010101" pitchFamily="2" charset="-122"/>
            </a:endParaRPr>
          </a:p>
        </p:txBody>
      </p:sp>
      <p:sp>
        <p:nvSpPr>
          <p:cNvPr id="33868" name="Rectangle 77"/>
          <p:cNvSpPr>
            <a:spLocks noChangeArrowheads="1"/>
          </p:cNvSpPr>
          <p:nvPr/>
        </p:nvSpPr>
        <p:spPr bwMode="auto">
          <a:xfrm>
            <a:off x="4089400" y="4665663"/>
            <a:ext cx="285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Write</a:t>
            </a:r>
            <a:endParaRPr lang="en-US" altLang="zh-CN" sz="900">
              <a:ea typeface="宋体" panose="02010600030101010101" pitchFamily="2" charset="-122"/>
            </a:endParaRPr>
          </a:p>
        </p:txBody>
      </p:sp>
      <p:sp>
        <p:nvSpPr>
          <p:cNvPr id="33869" name="Rectangle 78"/>
          <p:cNvSpPr>
            <a:spLocks noChangeArrowheads="1"/>
          </p:cNvSpPr>
          <p:nvPr/>
        </p:nvSpPr>
        <p:spPr bwMode="auto">
          <a:xfrm>
            <a:off x="4432300" y="4564063"/>
            <a:ext cx="1460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Bit</a:t>
            </a:r>
            <a:endParaRPr lang="en-US" altLang="zh-CN" sz="900">
              <a:ea typeface="宋体" panose="02010600030101010101" pitchFamily="2" charset="-122"/>
            </a:endParaRPr>
          </a:p>
        </p:txBody>
      </p:sp>
      <p:sp>
        <p:nvSpPr>
          <p:cNvPr id="33870" name="Rectangle 79"/>
          <p:cNvSpPr>
            <a:spLocks noChangeArrowheads="1"/>
          </p:cNvSpPr>
          <p:nvPr/>
        </p:nvSpPr>
        <p:spPr bwMode="auto">
          <a:xfrm>
            <a:off x="4432300" y="4665663"/>
            <a:ext cx="2667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select</a:t>
            </a:r>
            <a:endParaRPr lang="en-US" altLang="zh-CN" sz="900">
              <a:ea typeface="宋体" panose="02010600030101010101" pitchFamily="2" charset="-122"/>
            </a:endParaRPr>
          </a:p>
        </p:txBody>
      </p:sp>
      <p:sp>
        <p:nvSpPr>
          <p:cNvPr id="33871" name="Freeform 80"/>
          <p:cNvSpPr>
            <a:spLocks/>
          </p:cNvSpPr>
          <p:nvPr/>
        </p:nvSpPr>
        <p:spPr bwMode="auto">
          <a:xfrm>
            <a:off x="4921250" y="1362075"/>
            <a:ext cx="661988" cy="3433763"/>
          </a:xfrm>
          <a:custGeom>
            <a:avLst/>
            <a:gdLst>
              <a:gd name="T0" fmla="*/ 0 w 417"/>
              <a:gd name="T1" fmla="*/ 0 h 2163"/>
              <a:gd name="T2" fmla="*/ 2147483646 w 417"/>
              <a:gd name="T3" fmla="*/ 0 h 2163"/>
              <a:gd name="T4" fmla="*/ 2147483646 w 417"/>
              <a:gd name="T5" fmla="*/ 2147483646 h 2163"/>
              <a:gd name="T6" fmla="*/ 0 w 417"/>
              <a:gd name="T7" fmla="*/ 2147483646 h 2163"/>
              <a:gd name="T8" fmla="*/ 0 w 417"/>
              <a:gd name="T9" fmla="*/ 0 h 2163"/>
              <a:gd name="T10" fmla="*/ 0 w 417"/>
              <a:gd name="T11" fmla="*/ 0 h 21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 h="2163">
                <a:moveTo>
                  <a:pt x="0" y="0"/>
                </a:moveTo>
                <a:lnTo>
                  <a:pt x="417" y="0"/>
                </a:lnTo>
                <a:lnTo>
                  <a:pt x="417" y="2163"/>
                </a:lnTo>
                <a:lnTo>
                  <a:pt x="0" y="216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72" name="Freeform 81"/>
          <p:cNvSpPr>
            <a:spLocks/>
          </p:cNvSpPr>
          <p:nvPr/>
        </p:nvSpPr>
        <p:spPr bwMode="auto">
          <a:xfrm>
            <a:off x="4921250" y="1362075"/>
            <a:ext cx="661988" cy="3433763"/>
          </a:xfrm>
          <a:custGeom>
            <a:avLst/>
            <a:gdLst>
              <a:gd name="T0" fmla="*/ 0 w 417"/>
              <a:gd name="T1" fmla="*/ 0 h 2163"/>
              <a:gd name="T2" fmla="*/ 2147483646 w 417"/>
              <a:gd name="T3" fmla="*/ 0 h 2163"/>
              <a:gd name="T4" fmla="*/ 2147483646 w 417"/>
              <a:gd name="T5" fmla="*/ 2147483646 h 2163"/>
              <a:gd name="T6" fmla="*/ 0 w 417"/>
              <a:gd name="T7" fmla="*/ 2147483646 h 2163"/>
              <a:gd name="T8" fmla="*/ 0 w 417"/>
              <a:gd name="T9" fmla="*/ 0 h 2163"/>
              <a:gd name="T10" fmla="*/ 0 w 417"/>
              <a:gd name="T11" fmla="*/ 0 h 21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 h="2163">
                <a:moveTo>
                  <a:pt x="0" y="0"/>
                </a:moveTo>
                <a:lnTo>
                  <a:pt x="417" y="0"/>
                </a:lnTo>
                <a:lnTo>
                  <a:pt x="417" y="2163"/>
                </a:lnTo>
                <a:lnTo>
                  <a:pt x="0" y="2163"/>
                </a:lnTo>
                <a:lnTo>
                  <a:pt x="0" y="0"/>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73" name="Line 82"/>
          <p:cNvSpPr>
            <a:spLocks noChangeShapeType="1"/>
          </p:cNvSpPr>
          <p:nvPr/>
        </p:nvSpPr>
        <p:spPr bwMode="auto">
          <a:xfrm>
            <a:off x="5253038" y="1538288"/>
            <a:ext cx="1587" cy="16033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74" name="Freeform 83"/>
          <p:cNvSpPr>
            <a:spLocks/>
          </p:cNvSpPr>
          <p:nvPr/>
        </p:nvSpPr>
        <p:spPr bwMode="auto">
          <a:xfrm>
            <a:off x="5000625" y="16922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75" name="Freeform 84"/>
          <p:cNvSpPr>
            <a:spLocks/>
          </p:cNvSpPr>
          <p:nvPr/>
        </p:nvSpPr>
        <p:spPr bwMode="auto">
          <a:xfrm>
            <a:off x="5000625" y="16922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76" name="Rectangle 85"/>
          <p:cNvSpPr>
            <a:spLocks noChangeArrowheads="1"/>
          </p:cNvSpPr>
          <p:nvPr/>
        </p:nvSpPr>
        <p:spPr bwMode="auto">
          <a:xfrm>
            <a:off x="5013325" y="1755775"/>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77" name="Rectangle 86"/>
          <p:cNvSpPr>
            <a:spLocks noChangeArrowheads="1"/>
          </p:cNvSpPr>
          <p:nvPr/>
        </p:nvSpPr>
        <p:spPr bwMode="auto">
          <a:xfrm>
            <a:off x="5227638" y="1857375"/>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2</a:t>
            </a:r>
            <a:endParaRPr lang="en-US" altLang="zh-CN" sz="900">
              <a:ea typeface="宋体" panose="02010600030101010101" pitchFamily="2" charset="-122"/>
            </a:endParaRPr>
          </a:p>
        </p:txBody>
      </p:sp>
      <p:sp>
        <p:nvSpPr>
          <p:cNvPr id="33878" name="Line 87"/>
          <p:cNvSpPr>
            <a:spLocks noChangeShapeType="1"/>
          </p:cNvSpPr>
          <p:nvPr/>
        </p:nvSpPr>
        <p:spPr bwMode="auto">
          <a:xfrm>
            <a:off x="5253038" y="2135188"/>
            <a:ext cx="1587" cy="161925"/>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79" name="Freeform 88"/>
          <p:cNvSpPr>
            <a:spLocks/>
          </p:cNvSpPr>
          <p:nvPr/>
        </p:nvSpPr>
        <p:spPr bwMode="auto">
          <a:xfrm>
            <a:off x="5000625" y="22891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80" name="Freeform 89"/>
          <p:cNvSpPr>
            <a:spLocks/>
          </p:cNvSpPr>
          <p:nvPr/>
        </p:nvSpPr>
        <p:spPr bwMode="auto">
          <a:xfrm>
            <a:off x="5000625" y="2289175"/>
            <a:ext cx="501650" cy="336550"/>
          </a:xfrm>
          <a:custGeom>
            <a:avLst/>
            <a:gdLst>
              <a:gd name="T0" fmla="*/ 0 w 316"/>
              <a:gd name="T1" fmla="*/ 0 h 212"/>
              <a:gd name="T2" fmla="*/ 2147483646 w 316"/>
              <a:gd name="T3" fmla="*/ 0 h 212"/>
              <a:gd name="T4" fmla="*/ 2147483646 w 316"/>
              <a:gd name="T5" fmla="*/ 2147483646 h 212"/>
              <a:gd name="T6" fmla="*/ 0 w 316"/>
              <a:gd name="T7" fmla="*/ 2147483646 h 212"/>
              <a:gd name="T8" fmla="*/ 0 w 316"/>
              <a:gd name="T9" fmla="*/ 0 h 212"/>
              <a:gd name="T10" fmla="*/ 0 w 316"/>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2">
                <a:moveTo>
                  <a:pt x="0" y="0"/>
                </a:moveTo>
                <a:lnTo>
                  <a:pt x="316" y="0"/>
                </a:lnTo>
                <a:lnTo>
                  <a:pt x="316" y="212"/>
                </a:lnTo>
                <a:lnTo>
                  <a:pt x="0" y="212"/>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81" name="Rectangle 90"/>
          <p:cNvSpPr>
            <a:spLocks noChangeArrowheads="1"/>
          </p:cNvSpPr>
          <p:nvPr/>
        </p:nvSpPr>
        <p:spPr bwMode="auto">
          <a:xfrm>
            <a:off x="5011738" y="2351088"/>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82" name="Rectangle 91"/>
          <p:cNvSpPr>
            <a:spLocks noChangeArrowheads="1"/>
          </p:cNvSpPr>
          <p:nvPr/>
        </p:nvSpPr>
        <p:spPr bwMode="auto">
          <a:xfrm>
            <a:off x="5226050" y="2452688"/>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6</a:t>
            </a:r>
            <a:endParaRPr lang="en-US" altLang="zh-CN" sz="900">
              <a:ea typeface="宋体" panose="02010600030101010101" pitchFamily="2" charset="-122"/>
            </a:endParaRPr>
          </a:p>
        </p:txBody>
      </p:sp>
      <p:sp>
        <p:nvSpPr>
          <p:cNvPr id="33883" name="Line 92"/>
          <p:cNvSpPr>
            <a:spLocks noChangeShapeType="1"/>
          </p:cNvSpPr>
          <p:nvPr/>
        </p:nvSpPr>
        <p:spPr bwMode="auto">
          <a:xfrm>
            <a:off x="5253038" y="2730500"/>
            <a:ext cx="1587" cy="163513"/>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84" name="Freeform 93"/>
          <p:cNvSpPr>
            <a:spLocks/>
          </p:cNvSpPr>
          <p:nvPr/>
        </p:nvSpPr>
        <p:spPr bwMode="auto">
          <a:xfrm>
            <a:off x="5000625" y="28876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85" name="Freeform 94"/>
          <p:cNvSpPr>
            <a:spLocks/>
          </p:cNvSpPr>
          <p:nvPr/>
        </p:nvSpPr>
        <p:spPr bwMode="auto">
          <a:xfrm>
            <a:off x="5000625" y="28876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86" name="Rectangle 95"/>
          <p:cNvSpPr>
            <a:spLocks noChangeArrowheads="1"/>
          </p:cNvSpPr>
          <p:nvPr/>
        </p:nvSpPr>
        <p:spPr bwMode="auto">
          <a:xfrm>
            <a:off x="5016500" y="2946400"/>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87" name="Rectangle 96"/>
          <p:cNvSpPr>
            <a:spLocks noChangeArrowheads="1"/>
          </p:cNvSpPr>
          <p:nvPr/>
        </p:nvSpPr>
        <p:spPr bwMode="auto">
          <a:xfrm>
            <a:off x="5207000" y="3048000"/>
            <a:ext cx="1143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10</a:t>
            </a:r>
            <a:endParaRPr lang="en-US" altLang="zh-CN" sz="900">
              <a:ea typeface="宋体" panose="02010600030101010101" pitchFamily="2" charset="-122"/>
            </a:endParaRPr>
          </a:p>
        </p:txBody>
      </p:sp>
      <p:sp>
        <p:nvSpPr>
          <p:cNvPr id="33888" name="Line 97"/>
          <p:cNvSpPr>
            <a:spLocks noChangeShapeType="1"/>
          </p:cNvSpPr>
          <p:nvPr/>
        </p:nvSpPr>
        <p:spPr bwMode="auto">
          <a:xfrm>
            <a:off x="5253038" y="3327400"/>
            <a:ext cx="1587" cy="161925"/>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89" name="Freeform 98"/>
          <p:cNvSpPr>
            <a:spLocks/>
          </p:cNvSpPr>
          <p:nvPr/>
        </p:nvSpPr>
        <p:spPr bwMode="auto">
          <a:xfrm>
            <a:off x="5000625" y="34845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90" name="Freeform 99"/>
          <p:cNvSpPr>
            <a:spLocks/>
          </p:cNvSpPr>
          <p:nvPr/>
        </p:nvSpPr>
        <p:spPr bwMode="auto">
          <a:xfrm>
            <a:off x="5000625" y="3484563"/>
            <a:ext cx="501650" cy="333375"/>
          </a:xfrm>
          <a:custGeom>
            <a:avLst/>
            <a:gdLst>
              <a:gd name="T0" fmla="*/ 0 w 316"/>
              <a:gd name="T1" fmla="*/ 0 h 210"/>
              <a:gd name="T2" fmla="*/ 2147483646 w 316"/>
              <a:gd name="T3" fmla="*/ 0 h 210"/>
              <a:gd name="T4" fmla="*/ 2147483646 w 316"/>
              <a:gd name="T5" fmla="*/ 2147483646 h 210"/>
              <a:gd name="T6" fmla="*/ 0 w 316"/>
              <a:gd name="T7" fmla="*/ 2147483646 h 210"/>
              <a:gd name="T8" fmla="*/ 0 w 316"/>
              <a:gd name="T9" fmla="*/ 0 h 210"/>
              <a:gd name="T10" fmla="*/ 0 w 316"/>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6" h="210">
                <a:moveTo>
                  <a:pt x="0" y="0"/>
                </a:moveTo>
                <a:lnTo>
                  <a:pt x="316" y="0"/>
                </a:lnTo>
                <a:lnTo>
                  <a:pt x="316" y="210"/>
                </a:lnTo>
                <a:lnTo>
                  <a:pt x="0" y="210"/>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891" name="Rectangle 100"/>
          <p:cNvSpPr>
            <a:spLocks noChangeArrowheads="1"/>
          </p:cNvSpPr>
          <p:nvPr/>
        </p:nvSpPr>
        <p:spPr bwMode="auto">
          <a:xfrm>
            <a:off x="5013325" y="3540125"/>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892" name="Rectangle 101"/>
          <p:cNvSpPr>
            <a:spLocks noChangeArrowheads="1"/>
          </p:cNvSpPr>
          <p:nvPr/>
        </p:nvSpPr>
        <p:spPr bwMode="auto">
          <a:xfrm>
            <a:off x="5203825" y="3643313"/>
            <a:ext cx="1143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14</a:t>
            </a:r>
            <a:endParaRPr lang="en-US" altLang="zh-CN" sz="900">
              <a:ea typeface="宋体" panose="02010600030101010101" pitchFamily="2" charset="-122"/>
            </a:endParaRPr>
          </a:p>
        </p:txBody>
      </p:sp>
      <p:sp>
        <p:nvSpPr>
          <p:cNvPr id="33893" name="Rectangle 102"/>
          <p:cNvSpPr>
            <a:spLocks noChangeArrowheads="1"/>
          </p:cNvSpPr>
          <p:nvPr/>
        </p:nvSpPr>
        <p:spPr bwMode="auto">
          <a:xfrm>
            <a:off x="4984750" y="3910013"/>
            <a:ext cx="571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Read/Write</a:t>
            </a:r>
            <a:endParaRPr lang="en-US" altLang="zh-CN" sz="900">
              <a:ea typeface="宋体" panose="02010600030101010101" pitchFamily="2" charset="-122"/>
            </a:endParaRPr>
          </a:p>
        </p:txBody>
      </p:sp>
      <p:sp>
        <p:nvSpPr>
          <p:cNvPr id="33894" name="Rectangle 103"/>
          <p:cNvSpPr>
            <a:spLocks noChangeArrowheads="1"/>
          </p:cNvSpPr>
          <p:nvPr/>
        </p:nvSpPr>
        <p:spPr bwMode="auto">
          <a:xfrm>
            <a:off x="4984750" y="4016375"/>
            <a:ext cx="2286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logic</a:t>
            </a:r>
            <a:endParaRPr lang="en-US" altLang="zh-CN" sz="900">
              <a:ea typeface="宋体" panose="02010600030101010101" pitchFamily="2" charset="-122"/>
            </a:endParaRPr>
          </a:p>
        </p:txBody>
      </p:sp>
      <p:sp>
        <p:nvSpPr>
          <p:cNvPr id="33895" name="Rectangle 104"/>
          <p:cNvSpPr>
            <a:spLocks noChangeArrowheads="1"/>
          </p:cNvSpPr>
          <p:nvPr/>
        </p:nvSpPr>
        <p:spPr bwMode="auto">
          <a:xfrm>
            <a:off x="4959350" y="4267200"/>
            <a:ext cx="3587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Data in</a:t>
            </a:r>
            <a:endParaRPr lang="en-US" altLang="zh-CN" sz="900">
              <a:ea typeface="宋体" panose="02010600030101010101" pitchFamily="2" charset="-122"/>
            </a:endParaRPr>
          </a:p>
        </p:txBody>
      </p:sp>
      <p:sp>
        <p:nvSpPr>
          <p:cNvPr id="33896" name="Rectangle 105"/>
          <p:cNvSpPr>
            <a:spLocks noChangeArrowheads="1"/>
          </p:cNvSpPr>
          <p:nvPr/>
        </p:nvSpPr>
        <p:spPr bwMode="auto">
          <a:xfrm>
            <a:off x="5130800" y="4411663"/>
            <a:ext cx="4222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Data out</a:t>
            </a:r>
            <a:endParaRPr lang="en-US" altLang="zh-CN" sz="900">
              <a:ea typeface="宋体" panose="02010600030101010101" pitchFamily="2" charset="-122"/>
            </a:endParaRPr>
          </a:p>
        </p:txBody>
      </p:sp>
      <p:sp>
        <p:nvSpPr>
          <p:cNvPr id="33897" name="Line 106"/>
          <p:cNvSpPr>
            <a:spLocks noChangeShapeType="1"/>
          </p:cNvSpPr>
          <p:nvPr/>
        </p:nvSpPr>
        <p:spPr bwMode="auto">
          <a:xfrm>
            <a:off x="4951413" y="4675188"/>
            <a:ext cx="238125"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98" name="Rectangle 107"/>
          <p:cNvSpPr>
            <a:spLocks noChangeArrowheads="1"/>
          </p:cNvSpPr>
          <p:nvPr/>
        </p:nvSpPr>
        <p:spPr bwMode="auto">
          <a:xfrm>
            <a:off x="4951413" y="4564063"/>
            <a:ext cx="285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Read/</a:t>
            </a:r>
            <a:endParaRPr lang="en-US" altLang="zh-CN" sz="900">
              <a:ea typeface="宋体" panose="02010600030101010101" pitchFamily="2" charset="-122"/>
            </a:endParaRPr>
          </a:p>
        </p:txBody>
      </p:sp>
      <p:sp>
        <p:nvSpPr>
          <p:cNvPr id="33899" name="Rectangle 108"/>
          <p:cNvSpPr>
            <a:spLocks noChangeArrowheads="1"/>
          </p:cNvSpPr>
          <p:nvPr/>
        </p:nvSpPr>
        <p:spPr bwMode="auto">
          <a:xfrm>
            <a:off x="4951413" y="4665663"/>
            <a:ext cx="285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Write</a:t>
            </a:r>
            <a:endParaRPr lang="en-US" altLang="zh-CN" sz="900">
              <a:ea typeface="宋体" panose="02010600030101010101" pitchFamily="2" charset="-122"/>
            </a:endParaRPr>
          </a:p>
        </p:txBody>
      </p:sp>
      <p:sp>
        <p:nvSpPr>
          <p:cNvPr id="33900" name="Rectangle 109"/>
          <p:cNvSpPr>
            <a:spLocks noChangeArrowheads="1"/>
          </p:cNvSpPr>
          <p:nvPr/>
        </p:nvSpPr>
        <p:spPr bwMode="auto">
          <a:xfrm>
            <a:off x="5289550" y="4564063"/>
            <a:ext cx="1460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Bit</a:t>
            </a:r>
            <a:endParaRPr lang="en-US" altLang="zh-CN" sz="900">
              <a:ea typeface="宋体" panose="02010600030101010101" pitchFamily="2" charset="-122"/>
            </a:endParaRPr>
          </a:p>
        </p:txBody>
      </p:sp>
      <p:sp>
        <p:nvSpPr>
          <p:cNvPr id="33901" name="Rectangle 110"/>
          <p:cNvSpPr>
            <a:spLocks noChangeArrowheads="1"/>
          </p:cNvSpPr>
          <p:nvPr/>
        </p:nvSpPr>
        <p:spPr bwMode="auto">
          <a:xfrm>
            <a:off x="5289550" y="4665663"/>
            <a:ext cx="2667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select</a:t>
            </a:r>
            <a:endParaRPr lang="en-US" altLang="zh-CN" sz="900">
              <a:ea typeface="宋体" panose="02010600030101010101" pitchFamily="2" charset="-122"/>
            </a:endParaRPr>
          </a:p>
        </p:txBody>
      </p:sp>
      <p:sp>
        <p:nvSpPr>
          <p:cNvPr id="33902" name="Freeform 111"/>
          <p:cNvSpPr>
            <a:spLocks/>
          </p:cNvSpPr>
          <p:nvPr/>
        </p:nvSpPr>
        <p:spPr bwMode="auto">
          <a:xfrm>
            <a:off x="5786438" y="1362075"/>
            <a:ext cx="661987" cy="3433763"/>
          </a:xfrm>
          <a:custGeom>
            <a:avLst/>
            <a:gdLst>
              <a:gd name="T0" fmla="*/ 0 w 417"/>
              <a:gd name="T1" fmla="*/ 0 h 2163"/>
              <a:gd name="T2" fmla="*/ 2147483646 w 417"/>
              <a:gd name="T3" fmla="*/ 0 h 2163"/>
              <a:gd name="T4" fmla="*/ 2147483646 w 417"/>
              <a:gd name="T5" fmla="*/ 2147483646 h 2163"/>
              <a:gd name="T6" fmla="*/ 0 w 417"/>
              <a:gd name="T7" fmla="*/ 2147483646 h 2163"/>
              <a:gd name="T8" fmla="*/ 0 w 417"/>
              <a:gd name="T9" fmla="*/ 0 h 2163"/>
              <a:gd name="T10" fmla="*/ 0 w 417"/>
              <a:gd name="T11" fmla="*/ 0 h 21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 h="2163">
                <a:moveTo>
                  <a:pt x="0" y="0"/>
                </a:moveTo>
                <a:lnTo>
                  <a:pt x="417" y="0"/>
                </a:lnTo>
                <a:lnTo>
                  <a:pt x="417" y="2163"/>
                </a:lnTo>
                <a:lnTo>
                  <a:pt x="0" y="216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03" name="Freeform 112"/>
          <p:cNvSpPr>
            <a:spLocks/>
          </p:cNvSpPr>
          <p:nvPr/>
        </p:nvSpPr>
        <p:spPr bwMode="auto">
          <a:xfrm>
            <a:off x="5786438" y="1362075"/>
            <a:ext cx="661987" cy="3433763"/>
          </a:xfrm>
          <a:custGeom>
            <a:avLst/>
            <a:gdLst>
              <a:gd name="T0" fmla="*/ 0 w 417"/>
              <a:gd name="T1" fmla="*/ 0 h 2163"/>
              <a:gd name="T2" fmla="*/ 2147483646 w 417"/>
              <a:gd name="T3" fmla="*/ 0 h 2163"/>
              <a:gd name="T4" fmla="*/ 2147483646 w 417"/>
              <a:gd name="T5" fmla="*/ 2147483646 h 2163"/>
              <a:gd name="T6" fmla="*/ 0 w 417"/>
              <a:gd name="T7" fmla="*/ 2147483646 h 2163"/>
              <a:gd name="T8" fmla="*/ 0 w 417"/>
              <a:gd name="T9" fmla="*/ 0 h 2163"/>
              <a:gd name="T10" fmla="*/ 0 w 417"/>
              <a:gd name="T11" fmla="*/ 0 h 21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 h="2163">
                <a:moveTo>
                  <a:pt x="0" y="0"/>
                </a:moveTo>
                <a:lnTo>
                  <a:pt x="417" y="0"/>
                </a:lnTo>
                <a:lnTo>
                  <a:pt x="417" y="2163"/>
                </a:lnTo>
                <a:lnTo>
                  <a:pt x="0" y="2163"/>
                </a:lnTo>
                <a:lnTo>
                  <a:pt x="0" y="0"/>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904" name="Line 113"/>
          <p:cNvSpPr>
            <a:spLocks noChangeShapeType="1"/>
          </p:cNvSpPr>
          <p:nvPr/>
        </p:nvSpPr>
        <p:spPr bwMode="auto">
          <a:xfrm>
            <a:off x="6116638" y="1538288"/>
            <a:ext cx="1587" cy="16033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905" name="Freeform 114"/>
          <p:cNvSpPr>
            <a:spLocks/>
          </p:cNvSpPr>
          <p:nvPr/>
        </p:nvSpPr>
        <p:spPr bwMode="auto">
          <a:xfrm>
            <a:off x="5865813" y="1692275"/>
            <a:ext cx="500062" cy="336550"/>
          </a:xfrm>
          <a:custGeom>
            <a:avLst/>
            <a:gdLst>
              <a:gd name="T0" fmla="*/ 0 w 315"/>
              <a:gd name="T1" fmla="*/ 0 h 212"/>
              <a:gd name="T2" fmla="*/ 2147483646 w 315"/>
              <a:gd name="T3" fmla="*/ 0 h 212"/>
              <a:gd name="T4" fmla="*/ 2147483646 w 315"/>
              <a:gd name="T5" fmla="*/ 2147483646 h 212"/>
              <a:gd name="T6" fmla="*/ 0 w 315"/>
              <a:gd name="T7" fmla="*/ 2147483646 h 212"/>
              <a:gd name="T8" fmla="*/ 0 w 315"/>
              <a:gd name="T9" fmla="*/ 0 h 212"/>
              <a:gd name="T10" fmla="*/ 0 w 315"/>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5" h="212">
                <a:moveTo>
                  <a:pt x="0" y="0"/>
                </a:moveTo>
                <a:lnTo>
                  <a:pt x="315" y="0"/>
                </a:lnTo>
                <a:lnTo>
                  <a:pt x="315" y="212"/>
                </a:lnTo>
                <a:lnTo>
                  <a:pt x="0" y="212"/>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06" name="Freeform 115"/>
          <p:cNvSpPr>
            <a:spLocks/>
          </p:cNvSpPr>
          <p:nvPr/>
        </p:nvSpPr>
        <p:spPr bwMode="auto">
          <a:xfrm>
            <a:off x="5865813" y="1692275"/>
            <a:ext cx="500062" cy="336550"/>
          </a:xfrm>
          <a:custGeom>
            <a:avLst/>
            <a:gdLst>
              <a:gd name="T0" fmla="*/ 0 w 315"/>
              <a:gd name="T1" fmla="*/ 0 h 212"/>
              <a:gd name="T2" fmla="*/ 2147483646 w 315"/>
              <a:gd name="T3" fmla="*/ 0 h 212"/>
              <a:gd name="T4" fmla="*/ 2147483646 w 315"/>
              <a:gd name="T5" fmla="*/ 2147483646 h 212"/>
              <a:gd name="T6" fmla="*/ 0 w 315"/>
              <a:gd name="T7" fmla="*/ 2147483646 h 212"/>
              <a:gd name="T8" fmla="*/ 0 w 315"/>
              <a:gd name="T9" fmla="*/ 0 h 212"/>
              <a:gd name="T10" fmla="*/ 0 w 315"/>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5" h="212">
                <a:moveTo>
                  <a:pt x="0" y="0"/>
                </a:moveTo>
                <a:lnTo>
                  <a:pt x="315" y="0"/>
                </a:lnTo>
                <a:lnTo>
                  <a:pt x="315" y="212"/>
                </a:lnTo>
                <a:lnTo>
                  <a:pt x="0" y="212"/>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907" name="Rectangle 116"/>
          <p:cNvSpPr>
            <a:spLocks noChangeArrowheads="1"/>
          </p:cNvSpPr>
          <p:nvPr/>
        </p:nvSpPr>
        <p:spPr bwMode="auto">
          <a:xfrm>
            <a:off x="5880100" y="1755775"/>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908" name="Rectangle 117"/>
          <p:cNvSpPr>
            <a:spLocks noChangeArrowheads="1"/>
          </p:cNvSpPr>
          <p:nvPr/>
        </p:nvSpPr>
        <p:spPr bwMode="auto">
          <a:xfrm>
            <a:off x="6094413" y="1857375"/>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3</a:t>
            </a:r>
            <a:endParaRPr lang="en-US" altLang="zh-CN" sz="900">
              <a:ea typeface="宋体" panose="02010600030101010101" pitchFamily="2" charset="-122"/>
            </a:endParaRPr>
          </a:p>
        </p:txBody>
      </p:sp>
      <p:sp>
        <p:nvSpPr>
          <p:cNvPr id="33909" name="Line 118"/>
          <p:cNvSpPr>
            <a:spLocks noChangeShapeType="1"/>
          </p:cNvSpPr>
          <p:nvPr/>
        </p:nvSpPr>
        <p:spPr bwMode="auto">
          <a:xfrm>
            <a:off x="6116638" y="2135188"/>
            <a:ext cx="1587" cy="161925"/>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910" name="Freeform 119"/>
          <p:cNvSpPr>
            <a:spLocks/>
          </p:cNvSpPr>
          <p:nvPr/>
        </p:nvSpPr>
        <p:spPr bwMode="auto">
          <a:xfrm>
            <a:off x="5865813" y="2289175"/>
            <a:ext cx="500062" cy="336550"/>
          </a:xfrm>
          <a:custGeom>
            <a:avLst/>
            <a:gdLst>
              <a:gd name="T0" fmla="*/ 0 w 315"/>
              <a:gd name="T1" fmla="*/ 0 h 212"/>
              <a:gd name="T2" fmla="*/ 2147483646 w 315"/>
              <a:gd name="T3" fmla="*/ 0 h 212"/>
              <a:gd name="T4" fmla="*/ 2147483646 w 315"/>
              <a:gd name="T5" fmla="*/ 2147483646 h 212"/>
              <a:gd name="T6" fmla="*/ 0 w 315"/>
              <a:gd name="T7" fmla="*/ 2147483646 h 212"/>
              <a:gd name="T8" fmla="*/ 0 w 315"/>
              <a:gd name="T9" fmla="*/ 0 h 212"/>
              <a:gd name="T10" fmla="*/ 0 w 315"/>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5" h="212">
                <a:moveTo>
                  <a:pt x="0" y="0"/>
                </a:moveTo>
                <a:lnTo>
                  <a:pt x="315" y="0"/>
                </a:lnTo>
                <a:lnTo>
                  <a:pt x="315" y="212"/>
                </a:lnTo>
                <a:lnTo>
                  <a:pt x="0" y="212"/>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11" name="Freeform 120"/>
          <p:cNvSpPr>
            <a:spLocks/>
          </p:cNvSpPr>
          <p:nvPr/>
        </p:nvSpPr>
        <p:spPr bwMode="auto">
          <a:xfrm>
            <a:off x="5865813" y="2289175"/>
            <a:ext cx="500062" cy="336550"/>
          </a:xfrm>
          <a:custGeom>
            <a:avLst/>
            <a:gdLst>
              <a:gd name="T0" fmla="*/ 0 w 315"/>
              <a:gd name="T1" fmla="*/ 0 h 212"/>
              <a:gd name="T2" fmla="*/ 2147483646 w 315"/>
              <a:gd name="T3" fmla="*/ 0 h 212"/>
              <a:gd name="T4" fmla="*/ 2147483646 w 315"/>
              <a:gd name="T5" fmla="*/ 2147483646 h 212"/>
              <a:gd name="T6" fmla="*/ 0 w 315"/>
              <a:gd name="T7" fmla="*/ 2147483646 h 212"/>
              <a:gd name="T8" fmla="*/ 0 w 315"/>
              <a:gd name="T9" fmla="*/ 0 h 212"/>
              <a:gd name="T10" fmla="*/ 0 w 315"/>
              <a:gd name="T11" fmla="*/ 0 h 2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5" h="212">
                <a:moveTo>
                  <a:pt x="0" y="0"/>
                </a:moveTo>
                <a:lnTo>
                  <a:pt x="315" y="0"/>
                </a:lnTo>
                <a:lnTo>
                  <a:pt x="315" y="212"/>
                </a:lnTo>
                <a:lnTo>
                  <a:pt x="0" y="212"/>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912" name="Rectangle 121"/>
          <p:cNvSpPr>
            <a:spLocks noChangeArrowheads="1"/>
          </p:cNvSpPr>
          <p:nvPr/>
        </p:nvSpPr>
        <p:spPr bwMode="auto">
          <a:xfrm>
            <a:off x="5880100" y="2351088"/>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913" name="Rectangle 122"/>
          <p:cNvSpPr>
            <a:spLocks noChangeArrowheads="1"/>
          </p:cNvSpPr>
          <p:nvPr/>
        </p:nvSpPr>
        <p:spPr bwMode="auto">
          <a:xfrm>
            <a:off x="6094413" y="2452688"/>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7</a:t>
            </a:r>
            <a:endParaRPr lang="en-US" altLang="zh-CN" sz="900">
              <a:ea typeface="宋体" panose="02010600030101010101" pitchFamily="2" charset="-122"/>
            </a:endParaRPr>
          </a:p>
        </p:txBody>
      </p:sp>
      <p:sp>
        <p:nvSpPr>
          <p:cNvPr id="33914" name="Line 123"/>
          <p:cNvSpPr>
            <a:spLocks noChangeShapeType="1"/>
          </p:cNvSpPr>
          <p:nvPr/>
        </p:nvSpPr>
        <p:spPr bwMode="auto">
          <a:xfrm>
            <a:off x="6116638" y="2730500"/>
            <a:ext cx="1587" cy="163513"/>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915" name="Freeform 124"/>
          <p:cNvSpPr>
            <a:spLocks/>
          </p:cNvSpPr>
          <p:nvPr/>
        </p:nvSpPr>
        <p:spPr bwMode="auto">
          <a:xfrm>
            <a:off x="5865813" y="2887663"/>
            <a:ext cx="500062" cy="333375"/>
          </a:xfrm>
          <a:custGeom>
            <a:avLst/>
            <a:gdLst>
              <a:gd name="T0" fmla="*/ 0 w 315"/>
              <a:gd name="T1" fmla="*/ 0 h 210"/>
              <a:gd name="T2" fmla="*/ 2147483646 w 315"/>
              <a:gd name="T3" fmla="*/ 0 h 210"/>
              <a:gd name="T4" fmla="*/ 2147483646 w 315"/>
              <a:gd name="T5" fmla="*/ 2147483646 h 210"/>
              <a:gd name="T6" fmla="*/ 0 w 315"/>
              <a:gd name="T7" fmla="*/ 2147483646 h 210"/>
              <a:gd name="T8" fmla="*/ 0 w 315"/>
              <a:gd name="T9" fmla="*/ 0 h 210"/>
              <a:gd name="T10" fmla="*/ 0 w 315"/>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5" h="210">
                <a:moveTo>
                  <a:pt x="0" y="0"/>
                </a:moveTo>
                <a:lnTo>
                  <a:pt x="315" y="0"/>
                </a:lnTo>
                <a:lnTo>
                  <a:pt x="315" y="210"/>
                </a:lnTo>
                <a:lnTo>
                  <a:pt x="0" y="210"/>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16" name="Freeform 125"/>
          <p:cNvSpPr>
            <a:spLocks/>
          </p:cNvSpPr>
          <p:nvPr/>
        </p:nvSpPr>
        <p:spPr bwMode="auto">
          <a:xfrm>
            <a:off x="5865813" y="2887663"/>
            <a:ext cx="500062" cy="333375"/>
          </a:xfrm>
          <a:custGeom>
            <a:avLst/>
            <a:gdLst>
              <a:gd name="T0" fmla="*/ 0 w 315"/>
              <a:gd name="T1" fmla="*/ 0 h 210"/>
              <a:gd name="T2" fmla="*/ 2147483646 w 315"/>
              <a:gd name="T3" fmla="*/ 0 h 210"/>
              <a:gd name="T4" fmla="*/ 2147483646 w 315"/>
              <a:gd name="T5" fmla="*/ 2147483646 h 210"/>
              <a:gd name="T6" fmla="*/ 0 w 315"/>
              <a:gd name="T7" fmla="*/ 2147483646 h 210"/>
              <a:gd name="T8" fmla="*/ 0 w 315"/>
              <a:gd name="T9" fmla="*/ 0 h 210"/>
              <a:gd name="T10" fmla="*/ 0 w 315"/>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5" h="210">
                <a:moveTo>
                  <a:pt x="0" y="0"/>
                </a:moveTo>
                <a:lnTo>
                  <a:pt x="315" y="0"/>
                </a:lnTo>
                <a:lnTo>
                  <a:pt x="315" y="210"/>
                </a:lnTo>
                <a:lnTo>
                  <a:pt x="0" y="210"/>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917" name="Rectangle 126"/>
          <p:cNvSpPr>
            <a:spLocks noChangeArrowheads="1"/>
          </p:cNvSpPr>
          <p:nvPr/>
        </p:nvSpPr>
        <p:spPr bwMode="auto">
          <a:xfrm>
            <a:off x="5880100" y="2946400"/>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918" name="Rectangle 127"/>
          <p:cNvSpPr>
            <a:spLocks noChangeArrowheads="1"/>
          </p:cNvSpPr>
          <p:nvPr/>
        </p:nvSpPr>
        <p:spPr bwMode="auto">
          <a:xfrm>
            <a:off x="6070600" y="3048000"/>
            <a:ext cx="1143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11</a:t>
            </a:r>
            <a:endParaRPr lang="en-US" altLang="zh-CN" sz="900">
              <a:ea typeface="宋体" panose="02010600030101010101" pitchFamily="2" charset="-122"/>
            </a:endParaRPr>
          </a:p>
        </p:txBody>
      </p:sp>
      <p:sp>
        <p:nvSpPr>
          <p:cNvPr id="33919" name="Line 128"/>
          <p:cNvSpPr>
            <a:spLocks noChangeShapeType="1"/>
          </p:cNvSpPr>
          <p:nvPr/>
        </p:nvSpPr>
        <p:spPr bwMode="auto">
          <a:xfrm>
            <a:off x="6116638" y="3327400"/>
            <a:ext cx="1587" cy="161925"/>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920" name="Freeform 129"/>
          <p:cNvSpPr>
            <a:spLocks/>
          </p:cNvSpPr>
          <p:nvPr/>
        </p:nvSpPr>
        <p:spPr bwMode="auto">
          <a:xfrm>
            <a:off x="5865813" y="3484563"/>
            <a:ext cx="500062" cy="333375"/>
          </a:xfrm>
          <a:custGeom>
            <a:avLst/>
            <a:gdLst>
              <a:gd name="T0" fmla="*/ 0 w 315"/>
              <a:gd name="T1" fmla="*/ 0 h 210"/>
              <a:gd name="T2" fmla="*/ 2147483646 w 315"/>
              <a:gd name="T3" fmla="*/ 0 h 210"/>
              <a:gd name="T4" fmla="*/ 2147483646 w 315"/>
              <a:gd name="T5" fmla="*/ 2147483646 h 210"/>
              <a:gd name="T6" fmla="*/ 0 w 315"/>
              <a:gd name="T7" fmla="*/ 2147483646 h 210"/>
              <a:gd name="T8" fmla="*/ 0 w 315"/>
              <a:gd name="T9" fmla="*/ 0 h 210"/>
              <a:gd name="T10" fmla="*/ 0 w 315"/>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5" h="210">
                <a:moveTo>
                  <a:pt x="0" y="0"/>
                </a:moveTo>
                <a:lnTo>
                  <a:pt x="315" y="0"/>
                </a:lnTo>
                <a:lnTo>
                  <a:pt x="315" y="210"/>
                </a:lnTo>
                <a:lnTo>
                  <a:pt x="0" y="210"/>
                </a:lnTo>
                <a:lnTo>
                  <a:pt x="0" y="0"/>
                </a:lnTo>
                <a:close/>
              </a:path>
            </a:pathLst>
          </a:custGeom>
          <a:solidFill>
            <a:srgbClr val="D9F1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21" name="Freeform 130"/>
          <p:cNvSpPr>
            <a:spLocks/>
          </p:cNvSpPr>
          <p:nvPr/>
        </p:nvSpPr>
        <p:spPr bwMode="auto">
          <a:xfrm>
            <a:off x="5865813" y="3484563"/>
            <a:ext cx="500062" cy="333375"/>
          </a:xfrm>
          <a:custGeom>
            <a:avLst/>
            <a:gdLst>
              <a:gd name="T0" fmla="*/ 0 w 315"/>
              <a:gd name="T1" fmla="*/ 0 h 210"/>
              <a:gd name="T2" fmla="*/ 2147483646 w 315"/>
              <a:gd name="T3" fmla="*/ 0 h 210"/>
              <a:gd name="T4" fmla="*/ 2147483646 w 315"/>
              <a:gd name="T5" fmla="*/ 2147483646 h 210"/>
              <a:gd name="T6" fmla="*/ 0 w 315"/>
              <a:gd name="T7" fmla="*/ 2147483646 h 210"/>
              <a:gd name="T8" fmla="*/ 0 w 315"/>
              <a:gd name="T9" fmla="*/ 0 h 210"/>
              <a:gd name="T10" fmla="*/ 0 w 315"/>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5" h="210">
                <a:moveTo>
                  <a:pt x="0" y="0"/>
                </a:moveTo>
                <a:lnTo>
                  <a:pt x="315" y="0"/>
                </a:lnTo>
                <a:lnTo>
                  <a:pt x="315" y="210"/>
                </a:lnTo>
                <a:lnTo>
                  <a:pt x="0" y="210"/>
                </a:lnTo>
                <a:lnTo>
                  <a:pt x="0" y="0"/>
                </a:lnTo>
                <a:close/>
              </a:path>
            </a:pathLst>
          </a:custGeom>
          <a:solidFill>
            <a:srgbClr val="00CCFF"/>
          </a:solidFill>
          <a:ln w="15875" cap="flat">
            <a:solidFill>
              <a:srgbClr val="000000"/>
            </a:solidFill>
            <a:prstDash val="solid"/>
            <a:miter lim="800000"/>
            <a:headEnd/>
            <a:tailEnd/>
          </a:ln>
        </p:spPr>
        <p:txBody>
          <a:bodyPr/>
          <a:lstStyle/>
          <a:p>
            <a:endParaRPr lang="zh-CN" altLang="en-US"/>
          </a:p>
        </p:txBody>
      </p:sp>
      <p:sp>
        <p:nvSpPr>
          <p:cNvPr id="33922" name="Rectangle 131"/>
          <p:cNvSpPr>
            <a:spLocks noChangeArrowheads="1"/>
          </p:cNvSpPr>
          <p:nvPr/>
        </p:nvSpPr>
        <p:spPr bwMode="auto">
          <a:xfrm>
            <a:off x="5878513" y="3540125"/>
            <a:ext cx="466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RAM cell</a:t>
            </a:r>
            <a:endParaRPr lang="en-US" altLang="zh-CN" sz="900">
              <a:ea typeface="宋体" panose="02010600030101010101" pitchFamily="2" charset="-122"/>
            </a:endParaRPr>
          </a:p>
        </p:txBody>
      </p:sp>
      <p:sp>
        <p:nvSpPr>
          <p:cNvPr id="33923" name="Rectangle 132"/>
          <p:cNvSpPr>
            <a:spLocks noChangeArrowheads="1"/>
          </p:cNvSpPr>
          <p:nvPr/>
        </p:nvSpPr>
        <p:spPr bwMode="auto">
          <a:xfrm>
            <a:off x="6069013" y="3643313"/>
            <a:ext cx="1143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15</a:t>
            </a:r>
            <a:endParaRPr lang="en-US" altLang="zh-CN" sz="900">
              <a:ea typeface="宋体" panose="02010600030101010101" pitchFamily="2" charset="-122"/>
            </a:endParaRPr>
          </a:p>
        </p:txBody>
      </p:sp>
      <p:sp>
        <p:nvSpPr>
          <p:cNvPr id="33924" name="Rectangle 133"/>
          <p:cNvSpPr>
            <a:spLocks noChangeArrowheads="1"/>
          </p:cNvSpPr>
          <p:nvPr/>
        </p:nvSpPr>
        <p:spPr bwMode="auto">
          <a:xfrm>
            <a:off x="5849938" y="3910013"/>
            <a:ext cx="571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Read/Write</a:t>
            </a:r>
            <a:endParaRPr lang="en-US" altLang="zh-CN" sz="900">
              <a:ea typeface="宋体" panose="02010600030101010101" pitchFamily="2" charset="-122"/>
            </a:endParaRPr>
          </a:p>
        </p:txBody>
      </p:sp>
      <p:sp>
        <p:nvSpPr>
          <p:cNvPr id="33925" name="Rectangle 134"/>
          <p:cNvSpPr>
            <a:spLocks noChangeArrowheads="1"/>
          </p:cNvSpPr>
          <p:nvPr/>
        </p:nvSpPr>
        <p:spPr bwMode="auto">
          <a:xfrm>
            <a:off x="5849938" y="4016375"/>
            <a:ext cx="2286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logic</a:t>
            </a:r>
            <a:endParaRPr lang="en-US" altLang="zh-CN" sz="900">
              <a:ea typeface="宋体" panose="02010600030101010101" pitchFamily="2" charset="-122"/>
            </a:endParaRPr>
          </a:p>
        </p:txBody>
      </p:sp>
      <p:sp>
        <p:nvSpPr>
          <p:cNvPr id="33926" name="Rectangle 135"/>
          <p:cNvSpPr>
            <a:spLocks noChangeArrowheads="1"/>
          </p:cNvSpPr>
          <p:nvPr/>
        </p:nvSpPr>
        <p:spPr bwMode="auto">
          <a:xfrm>
            <a:off x="5822950" y="4262438"/>
            <a:ext cx="3587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Data in</a:t>
            </a:r>
            <a:endParaRPr lang="en-US" altLang="zh-CN" sz="900">
              <a:ea typeface="宋体" panose="02010600030101010101" pitchFamily="2" charset="-122"/>
            </a:endParaRPr>
          </a:p>
        </p:txBody>
      </p:sp>
      <p:sp>
        <p:nvSpPr>
          <p:cNvPr id="33927" name="Rectangle 136"/>
          <p:cNvSpPr>
            <a:spLocks noChangeArrowheads="1"/>
          </p:cNvSpPr>
          <p:nvPr/>
        </p:nvSpPr>
        <p:spPr bwMode="auto">
          <a:xfrm>
            <a:off x="5997575" y="4406900"/>
            <a:ext cx="4222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Data out</a:t>
            </a:r>
            <a:endParaRPr lang="en-US" altLang="zh-CN" sz="900">
              <a:ea typeface="宋体" panose="02010600030101010101" pitchFamily="2" charset="-122"/>
            </a:endParaRPr>
          </a:p>
        </p:txBody>
      </p:sp>
      <p:sp>
        <p:nvSpPr>
          <p:cNvPr id="33928" name="Line 137"/>
          <p:cNvSpPr>
            <a:spLocks noChangeShapeType="1"/>
          </p:cNvSpPr>
          <p:nvPr/>
        </p:nvSpPr>
        <p:spPr bwMode="auto">
          <a:xfrm>
            <a:off x="5813425" y="4672013"/>
            <a:ext cx="246063"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929" name="Rectangle 138"/>
          <p:cNvSpPr>
            <a:spLocks noChangeArrowheads="1"/>
          </p:cNvSpPr>
          <p:nvPr/>
        </p:nvSpPr>
        <p:spPr bwMode="auto">
          <a:xfrm>
            <a:off x="5815013" y="4564063"/>
            <a:ext cx="285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Read/</a:t>
            </a:r>
            <a:endParaRPr lang="en-US" altLang="zh-CN" sz="900">
              <a:ea typeface="宋体" panose="02010600030101010101" pitchFamily="2" charset="-122"/>
            </a:endParaRPr>
          </a:p>
        </p:txBody>
      </p:sp>
      <p:sp>
        <p:nvSpPr>
          <p:cNvPr id="33930" name="Rectangle 139"/>
          <p:cNvSpPr>
            <a:spLocks noChangeArrowheads="1"/>
          </p:cNvSpPr>
          <p:nvPr/>
        </p:nvSpPr>
        <p:spPr bwMode="auto">
          <a:xfrm>
            <a:off x="5815013" y="4665663"/>
            <a:ext cx="285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Write</a:t>
            </a:r>
            <a:endParaRPr lang="en-US" altLang="zh-CN" sz="900">
              <a:ea typeface="宋体" panose="02010600030101010101" pitchFamily="2" charset="-122"/>
            </a:endParaRPr>
          </a:p>
        </p:txBody>
      </p:sp>
      <p:sp>
        <p:nvSpPr>
          <p:cNvPr id="33931" name="Rectangle 140"/>
          <p:cNvSpPr>
            <a:spLocks noChangeArrowheads="1"/>
          </p:cNvSpPr>
          <p:nvPr/>
        </p:nvSpPr>
        <p:spPr bwMode="auto">
          <a:xfrm>
            <a:off x="6157913" y="4564063"/>
            <a:ext cx="1460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Bit</a:t>
            </a:r>
            <a:endParaRPr lang="en-US" altLang="zh-CN" sz="900">
              <a:ea typeface="宋体" panose="02010600030101010101" pitchFamily="2" charset="-122"/>
            </a:endParaRPr>
          </a:p>
        </p:txBody>
      </p:sp>
      <p:sp>
        <p:nvSpPr>
          <p:cNvPr id="33932" name="Rectangle 141"/>
          <p:cNvSpPr>
            <a:spLocks noChangeArrowheads="1"/>
          </p:cNvSpPr>
          <p:nvPr/>
        </p:nvSpPr>
        <p:spPr bwMode="auto">
          <a:xfrm>
            <a:off x="6157913" y="4665663"/>
            <a:ext cx="2667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select</a:t>
            </a:r>
            <a:endParaRPr lang="en-US" altLang="zh-CN" sz="900">
              <a:ea typeface="宋体" panose="02010600030101010101" pitchFamily="2" charset="-122"/>
            </a:endParaRPr>
          </a:p>
        </p:txBody>
      </p:sp>
      <p:sp>
        <p:nvSpPr>
          <p:cNvPr id="33933" name="Freeform 142"/>
          <p:cNvSpPr>
            <a:spLocks/>
          </p:cNvSpPr>
          <p:nvPr/>
        </p:nvSpPr>
        <p:spPr bwMode="auto">
          <a:xfrm>
            <a:off x="3517900" y="5699125"/>
            <a:ext cx="2954338" cy="655638"/>
          </a:xfrm>
          <a:custGeom>
            <a:avLst/>
            <a:gdLst>
              <a:gd name="T0" fmla="*/ 0 w 1861"/>
              <a:gd name="T1" fmla="*/ 0 h 413"/>
              <a:gd name="T2" fmla="*/ 2147483646 w 1861"/>
              <a:gd name="T3" fmla="*/ 0 h 413"/>
              <a:gd name="T4" fmla="*/ 2147483646 w 1861"/>
              <a:gd name="T5" fmla="*/ 2147483646 h 413"/>
              <a:gd name="T6" fmla="*/ 0 w 1861"/>
              <a:gd name="T7" fmla="*/ 2147483646 h 413"/>
              <a:gd name="T8" fmla="*/ 0 w 1861"/>
              <a:gd name="T9" fmla="*/ 0 h 413"/>
              <a:gd name="T10" fmla="*/ 0 w 1861"/>
              <a:gd name="T11" fmla="*/ 0 h 4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61" h="413">
                <a:moveTo>
                  <a:pt x="0" y="0"/>
                </a:moveTo>
                <a:lnTo>
                  <a:pt x="1861" y="0"/>
                </a:lnTo>
                <a:lnTo>
                  <a:pt x="1861" y="413"/>
                </a:lnTo>
                <a:lnTo>
                  <a:pt x="0" y="4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34" name="Freeform 143"/>
          <p:cNvSpPr>
            <a:spLocks/>
          </p:cNvSpPr>
          <p:nvPr/>
        </p:nvSpPr>
        <p:spPr bwMode="auto">
          <a:xfrm>
            <a:off x="3517900" y="5699125"/>
            <a:ext cx="2954338" cy="655638"/>
          </a:xfrm>
          <a:custGeom>
            <a:avLst/>
            <a:gdLst>
              <a:gd name="T0" fmla="*/ 0 w 1861"/>
              <a:gd name="T1" fmla="*/ 0 h 413"/>
              <a:gd name="T2" fmla="*/ 2147483646 w 1861"/>
              <a:gd name="T3" fmla="*/ 0 h 413"/>
              <a:gd name="T4" fmla="*/ 2147483646 w 1861"/>
              <a:gd name="T5" fmla="*/ 2147483646 h 413"/>
              <a:gd name="T6" fmla="*/ 0 w 1861"/>
              <a:gd name="T7" fmla="*/ 2147483646 h 413"/>
              <a:gd name="T8" fmla="*/ 0 w 1861"/>
              <a:gd name="T9" fmla="*/ 0 h 413"/>
              <a:gd name="T10" fmla="*/ 0 w 1861"/>
              <a:gd name="T11" fmla="*/ 0 h 4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61" h="413">
                <a:moveTo>
                  <a:pt x="0" y="0"/>
                </a:moveTo>
                <a:lnTo>
                  <a:pt x="1861" y="0"/>
                </a:lnTo>
                <a:lnTo>
                  <a:pt x="1861" y="413"/>
                </a:lnTo>
                <a:lnTo>
                  <a:pt x="0" y="413"/>
                </a:lnTo>
                <a:lnTo>
                  <a:pt x="0" y="0"/>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935" name="Rectangle 144"/>
          <p:cNvSpPr>
            <a:spLocks noChangeArrowheads="1"/>
          </p:cNvSpPr>
          <p:nvPr/>
        </p:nvSpPr>
        <p:spPr bwMode="auto">
          <a:xfrm>
            <a:off x="3089275" y="5910263"/>
            <a:ext cx="3937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Column</a:t>
            </a:r>
            <a:endParaRPr lang="en-US" altLang="zh-CN" sz="900">
              <a:ea typeface="宋体" panose="02010600030101010101" pitchFamily="2" charset="-122"/>
            </a:endParaRPr>
          </a:p>
        </p:txBody>
      </p:sp>
      <p:sp>
        <p:nvSpPr>
          <p:cNvPr id="33936" name="Rectangle 145"/>
          <p:cNvSpPr>
            <a:spLocks noChangeArrowheads="1"/>
          </p:cNvSpPr>
          <p:nvPr/>
        </p:nvSpPr>
        <p:spPr bwMode="auto">
          <a:xfrm>
            <a:off x="3089275" y="6013450"/>
            <a:ext cx="3873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decoder</a:t>
            </a:r>
            <a:endParaRPr lang="en-US" altLang="zh-CN" sz="900">
              <a:ea typeface="宋体" panose="02010600030101010101" pitchFamily="2" charset="-122"/>
            </a:endParaRPr>
          </a:p>
        </p:txBody>
      </p:sp>
      <p:sp>
        <p:nvSpPr>
          <p:cNvPr id="33937" name="Rectangle 146"/>
          <p:cNvSpPr>
            <a:spLocks noChangeArrowheads="1"/>
          </p:cNvSpPr>
          <p:nvPr/>
        </p:nvSpPr>
        <p:spPr bwMode="auto">
          <a:xfrm>
            <a:off x="3557588" y="5910263"/>
            <a:ext cx="7207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dirty="0">
                <a:solidFill>
                  <a:srgbClr val="000000"/>
                </a:solidFill>
                <a:ea typeface="宋体" panose="02010600030101010101" pitchFamily="2" charset="-122"/>
              </a:rPr>
              <a:t>2-to-4 Decoder</a:t>
            </a:r>
            <a:endParaRPr lang="en-US" altLang="zh-CN" sz="900" dirty="0">
              <a:ea typeface="宋体" panose="02010600030101010101" pitchFamily="2" charset="-122"/>
            </a:endParaRPr>
          </a:p>
        </p:txBody>
      </p:sp>
      <p:sp>
        <p:nvSpPr>
          <p:cNvPr id="33938" name="Rectangle 147"/>
          <p:cNvSpPr>
            <a:spLocks noChangeArrowheads="1"/>
          </p:cNvSpPr>
          <p:nvPr/>
        </p:nvSpPr>
        <p:spPr bwMode="auto">
          <a:xfrm>
            <a:off x="3557588" y="6013450"/>
            <a:ext cx="5619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with enable</a:t>
            </a:r>
            <a:endParaRPr lang="en-US" altLang="zh-CN" sz="900">
              <a:ea typeface="宋体" panose="02010600030101010101" pitchFamily="2" charset="-122"/>
            </a:endParaRPr>
          </a:p>
        </p:txBody>
      </p:sp>
      <p:sp>
        <p:nvSpPr>
          <p:cNvPr id="33939" name="Rectangle 148"/>
          <p:cNvSpPr>
            <a:spLocks noChangeArrowheads="1"/>
          </p:cNvSpPr>
          <p:nvPr/>
        </p:nvSpPr>
        <p:spPr bwMode="auto">
          <a:xfrm>
            <a:off x="3824288" y="6226175"/>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2</a:t>
            </a:r>
            <a:endParaRPr lang="en-US" altLang="zh-CN" sz="900">
              <a:ea typeface="宋体" panose="02010600030101010101" pitchFamily="2" charset="-122"/>
            </a:endParaRPr>
          </a:p>
        </p:txBody>
      </p:sp>
      <p:sp>
        <p:nvSpPr>
          <p:cNvPr id="33940" name="Rectangle 149"/>
          <p:cNvSpPr>
            <a:spLocks noChangeArrowheads="1"/>
          </p:cNvSpPr>
          <p:nvPr/>
        </p:nvSpPr>
        <p:spPr bwMode="auto">
          <a:xfrm>
            <a:off x="3879850" y="6183313"/>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a:t>
            </a:r>
            <a:endParaRPr lang="en-US" altLang="zh-CN" sz="900">
              <a:ea typeface="宋体" panose="02010600030101010101" pitchFamily="2" charset="-122"/>
            </a:endParaRPr>
          </a:p>
        </p:txBody>
      </p:sp>
      <p:sp>
        <p:nvSpPr>
          <p:cNvPr id="33941" name="Rectangle 150"/>
          <p:cNvSpPr>
            <a:spLocks noChangeArrowheads="1"/>
          </p:cNvSpPr>
          <p:nvPr/>
        </p:nvSpPr>
        <p:spPr bwMode="auto">
          <a:xfrm>
            <a:off x="4137025" y="6226175"/>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2</a:t>
            </a:r>
            <a:endParaRPr lang="en-US" altLang="zh-CN" sz="900">
              <a:ea typeface="宋体" panose="02010600030101010101" pitchFamily="2" charset="-122"/>
            </a:endParaRPr>
          </a:p>
        </p:txBody>
      </p:sp>
      <p:sp>
        <p:nvSpPr>
          <p:cNvPr id="33942" name="Rectangle 151"/>
          <p:cNvSpPr>
            <a:spLocks noChangeArrowheads="1"/>
          </p:cNvSpPr>
          <p:nvPr/>
        </p:nvSpPr>
        <p:spPr bwMode="auto">
          <a:xfrm>
            <a:off x="4192588" y="6183313"/>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0</a:t>
            </a:r>
            <a:endParaRPr lang="en-US" altLang="zh-CN" sz="900">
              <a:ea typeface="宋体" panose="02010600030101010101" pitchFamily="2" charset="-122"/>
            </a:endParaRPr>
          </a:p>
        </p:txBody>
      </p:sp>
      <p:sp>
        <p:nvSpPr>
          <p:cNvPr id="33943" name="Rectangle 152"/>
          <p:cNvSpPr>
            <a:spLocks noChangeArrowheads="1"/>
          </p:cNvSpPr>
          <p:nvPr/>
        </p:nvSpPr>
        <p:spPr bwMode="auto">
          <a:xfrm>
            <a:off x="3657600" y="5716588"/>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0</a:t>
            </a:r>
            <a:endParaRPr lang="en-US" altLang="zh-CN" sz="900">
              <a:ea typeface="宋体" panose="02010600030101010101" pitchFamily="2" charset="-122"/>
            </a:endParaRPr>
          </a:p>
        </p:txBody>
      </p:sp>
      <p:sp>
        <p:nvSpPr>
          <p:cNvPr id="33944" name="Rectangle 153"/>
          <p:cNvSpPr>
            <a:spLocks noChangeArrowheads="1"/>
          </p:cNvSpPr>
          <p:nvPr/>
        </p:nvSpPr>
        <p:spPr bwMode="auto">
          <a:xfrm>
            <a:off x="4511675" y="5716588"/>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a:t>
            </a:r>
            <a:endParaRPr lang="en-US" altLang="zh-CN" sz="900">
              <a:ea typeface="宋体" panose="02010600030101010101" pitchFamily="2" charset="-122"/>
            </a:endParaRPr>
          </a:p>
        </p:txBody>
      </p:sp>
      <p:sp>
        <p:nvSpPr>
          <p:cNvPr id="33945" name="Rectangle 154"/>
          <p:cNvSpPr>
            <a:spLocks noChangeArrowheads="1"/>
          </p:cNvSpPr>
          <p:nvPr/>
        </p:nvSpPr>
        <p:spPr bwMode="auto">
          <a:xfrm>
            <a:off x="4635500" y="5549900"/>
            <a:ext cx="6889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Column select</a:t>
            </a:r>
            <a:endParaRPr lang="en-US" altLang="zh-CN" sz="900">
              <a:ea typeface="宋体" panose="02010600030101010101" pitchFamily="2" charset="-122"/>
            </a:endParaRPr>
          </a:p>
        </p:txBody>
      </p:sp>
      <p:sp>
        <p:nvSpPr>
          <p:cNvPr id="33946" name="Rectangle 155"/>
          <p:cNvSpPr>
            <a:spLocks noChangeArrowheads="1"/>
          </p:cNvSpPr>
          <p:nvPr/>
        </p:nvSpPr>
        <p:spPr bwMode="auto">
          <a:xfrm>
            <a:off x="5367338" y="5716588"/>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2</a:t>
            </a:r>
            <a:endParaRPr lang="en-US" altLang="zh-CN" sz="900">
              <a:ea typeface="宋体" panose="02010600030101010101" pitchFamily="2" charset="-122"/>
            </a:endParaRPr>
          </a:p>
        </p:txBody>
      </p:sp>
      <p:sp>
        <p:nvSpPr>
          <p:cNvPr id="33947" name="Rectangle 156"/>
          <p:cNvSpPr>
            <a:spLocks noChangeArrowheads="1"/>
          </p:cNvSpPr>
          <p:nvPr/>
        </p:nvSpPr>
        <p:spPr bwMode="auto">
          <a:xfrm>
            <a:off x="6027738" y="6229350"/>
            <a:ext cx="3429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Enable</a:t>
            </a:r>
            <a:endParaRPr lang="en-US" altLang="zh-CN" sz="900">
              <a:ea typeface="宋体" panose="02010600030101010101" pitchFamily="2" charset="-122"/>
            </a:endParaRPr>
          </a:p>
        </p:txBody>
      </p:sp>
      <p:sp>
        <p:nvSpPr>
          <p:cNvPr id="33948" name="Rectangle 157"/>
          <p:cNvSpPr>
            <a:spLocks noChangeArrowheads="1"/>
          </p:cNvSpPr>
          <p:nvPr/>
        </p:nvSpPr>
        <p:spPr bwMode="auto">
          <a:xfrm>
            <a:off x="6218238" y="5716588"/>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3</a:t>
            </a:r>
            <a:endParaRPr lang="en-US" altLang="zh-CN" sz="900">
              <a:ea typeface="宋体" panose="02010600030101010101" pitchFamily="2" charset="-122"/>
            </a:endParaRPr>
          </a:p>
        </p:txBody>
      </p:sp>
      <p:sp>
        <p:nvSpPr>
          <p:cNvPr id="33949" name="Rectangle 158"/>
          <p:cNvSpPr>
            <a:spLocks noChangeArrowheads="1"/>
          </p:cNvSpPr>
          <p:nvPr/>
        </p:nvSpPr>
        <p:spPr bwMode="auto">
          <a:xfrm>
            <a:off x="5949950" y="6672263"/>
            <a:ext cx="5365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Chip select</a:t>
            </a:r>
            <a:endParaRPr lang="en-US" altLang="zh-CN" sz="900">
              <a:ea typeface="宋体" panose="02010600030101010101" pitchFamily="2" charset="-122"/>
            </a:endParaRPr>
          </a:p>
        </p:txBody>
      </p:sp>
      <p:sp>
        <p:nvSpPr>
          <p:cNvPr id="33950" name="Rectangle 159"/>
          <p:cNvSpPr>
            <a:spLocks noChangeArrowheads="1"/>
          </p:cNvSpPr>
          <p:nvPr/>
        </p:nvSpPr>
        <p:spPr bwMode="auto">
          <a:xfrm>
            <a:off x="7081838" y="5575300"/>
            <a:ext cx="2349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Data</a:t>
            </a:r>
            <a:endParaRPr lang="en-US" altLang="zh-CN" sz="900">
              <a:ea typeface="宋体" panose="02010600030101010101" pitchFamily="2" charset="-122"/>
            </a:endParaRPr>
          </a:p>
        </p:txBody>
      </p:sp>
      <p:sp>
        <p:nvSpPr>
          <p:cNvPr id="33951" name="Rectangle 160"/>
          <p:cNvSpPr>
            <a:spLocks noChangeArrowheads="1"/>
          </p:cNvSpPr>
          <p:nvPr/>
        </p:nvSpPr>
        <p:spPr bwMode="auto">
          <a:xfrm>
            <a:off x="7048500" y="5681663"/>
            <a:ext cx="3238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output</a:t>
            </a:r>
            <a:endParaRPr lang="en-US" altLang="zh-CN" sz="900">
              <a:ea typeface="宋体" panose="02010600030101010101" pitchFamily="2" charset="-122"/>
            </a:endParaRPr>
          </a:p>
        </p:txBody>
      </p:sp>
      <p:sp>
        <p:nvSpPr>
          <p:cNvPr id="33952" name="Freeform 161"/>
          <p:cNvSpPr>
            <a:spLocks/>
          </p:cNvSpPr>
          <p:nvPr/>
        </p:nvSpPr>
        <p:spPr bwMode="auto">
          <a:xfrm>
            <a:off x="6176963" y="5426075"/>
            <a:ext cx="842962" cy="1076325"/>
          </a:xfrm>
          <a:custGeom>
            <a:avLst/>
            <a:gdLst>
              <a:gd name="T0" fmla="*/ 2147483646 w 531"/>
              <a:gd name="T1" fmla="*/ 0 h 678"/>
              <a:gd name="T2" fmla="*/ 2147483646 w 531"/>
              <a:gd name="T3" fmla="*/ 2147483646 h 678"/>
              <a:gd name="T4" fmla="*/ 0 w 531"/>
              <a:gd name="T5" fmla="*/ 2147483646 h 678"/>
              <a:gd name="T6" fmla="*/ 0 60000 65536"/>
              <a:gd name="T7" fmla="*/ 0 60000 65536"/>
              <a:gd name="T8" fmla="*/ 0 60000 65536"/>
            </a:gdLst>
            <a:ahLst/>
            <a:cxnLst>
              <a:cxn ang="T6">
                <a:pos x="T0" y="T1"/>
              </a:cxn>
              <a:cxn ang="T7">
                <a:pos x="T2" y="T3"/>
              </a:cxn>
              <a:cxn ang="T8">
                <a:pos x="T4" y="T5"/>
              </a:cxn>
            </a:cxnLst>
            <a:rect l="0" t="0" r="r" b="b"/>
            <a:pathLst>
              <a:path w="531" h="678">
                <a:moveTo>
                  <a:pt x="531" y="0"/>
                </a:moveTo>
                <a:lnTo>
                  <a:pt x="531" y="678"/>
                </a:lnTo>
                <a:lnTo>
                  <a:pt x="0" y="678"/>
                </a:ln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953" name="Rectangle 162"/>
          <p:cNvSpPr>
            <a:spLocks noChangeArrowheads="1"/>
          </p:cNvSpPr>
          <p:nvPr/>
        </p:nvSpPr>
        <p:spPr bwMode="auto">
          <a:xfrm>
            <a:off x="2932113" y="2390775"/>
            <a:ext cx="2222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Row</a:t>
            </a:r>
            <a:endParaRPr lang="en-US" altLang="zh-CN" sz="900">
              <a:ea typeface="宋体" panose="02010600030101010101" pitchFamily="2" charset="-122"/>
            </a:endParaRPr>
          </a:p>
        </p:txBody>
      </p:sp>
      <p:sp>
        <p:nvSpPr>
          <p:cNvPr id="33954" name="Rectangle 163"/>
          <p:cNvSpPr>
            <a:spLocks noChangeArrowheads="1"/>
          </p:cNvSpPr>
          <p:nvPr/>
        </p:nvSpPr>
        <p:spPr bwMode="auto">
          <a:xfrm>
            <a:off x="2932113" y="2493963"/>
            <a:ext cx="2667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select</a:t>
            </a:r>
            <a:endParaRPr lang="en-US" altLang="zh-CN" sz="900">
              <a:ea typeface="宋体" panose="02010600030101010101" pitchFamily="2" charset="-122"/>
            </a:endParaRPr>
          </a:p>
        </p:txBody>
      </p:sp>
      <p:sp>
        <p:nvSpPr>
          <p:cNvPr id="33955" name="Rectangle 164"/>
          <p:cNvSpPr>
            <a:spLocks noChangeArrowheads="1"/>
          </p:cNvSpPr>
          <p:nvPr/>
        </p:nvSpPr>
        <p:spPr bwMode="auto">
          <a:xfrm>
            <a:off x="2292350" y="1225550"/>
            <a:ext cx="638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Row decoder</a:t>
            </a:r>
            <a:endParaRPr lang="en-US" altLang="zh-CN" sz="900">
              <a:ea typeface="宋体" panose="02010600030101010101" pitchFamily="2" charset="-122"/>
            </a:endParaRPr>
          </a:p>
        </p:txBody>
      </p:sp>
      <p:sp>
        <p:nvSpPr>
          <p:cNvPr id="33956" name="Rectangle 165"/>
          <p:cNvSpPr>
            <a:spLocks noChangeArrowheads="1"/>
          </p:cNvSpPr>
          <p:nvPr/>
        </p:nvSpPr>
        <p:spPr bwMode="auto">
          <a:xfrm>
            <a:off x="1970088" y="1935163"/>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A</a:t>
            </a:r>
            <a:endParaRPr lang="en-US" altLang="zh-CN" sz="900">
              <a:ea typeface="宋体" panose="02010600030101010101" pitchFamily="2" charset="-122"/>
            </a:endParaRPr>
          </a:p>
        </p:txBody>
      </p:sp>
      <p:sp>
        <p:nvSpPr>
          <p:cNvPr id="33957" name="Rectangle 166"/>
          <p:cNvSpPr>
            <a:spLocks noChangeArrowheads="1"/>
          </p:cNvSpPr>
          <p:nvPr/>
        </p:nvSpPr>
        <p:spPr bwMode="auto">
          <a:xfrm>
            <a:off x="2047875" y="1984375"/>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2</a:t>
            </a:r>
            <a:endParaRPr lang="en-US" altLang="zh-CN" sz="900">
              <a:ea typeface="宋体" panose="02010600030101010101" pitchFamily="2" charset="-122"/>
            </a:endParaRPr>
          </a:p>
        </p:txBody>
      </p:sp>
      <p:sp>
        <p:nvSpPr>
          <p:cNvPr id="33958" name="Rectangle 167"/>
          <p:cNvSpPr>
            <a:spLocks noChangeArrowheads="1"/>
          </p:cNvSpPr>
          <p:nvPr/>
        </p:nvSpPr>
        <p:spPr bwMode="auto">
          <a:xfrm>
            <a:off x="1970088" y="1633538"/>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A</a:t>
            </a:r>
            <a:endParaRPr lang="en-US" altLang="zh-CN" sz="900">
              <a:ea typeface="宋体" panose="02010600030101010101" pitchFamily="2" charset="-122"/>
            </a:endParaRPr>
          </a:p>
        </p:txBody>
      </p:sp>
      <p:sp>
        <p:nvSpPr>
          <p:cNvPr id="33959" name="Rectangle 168"/>
          <p:cNvSpPr>
            <a:spLocks noChangeArrowheads="1"/>
          </p:cNvSpPr>
          <p:nvPr/>
        </p:nvSpPr>
        <p:spPr bwMode="auto">
          <a:xfrm>
            <a:off x="2047875" y="168275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3</a:t>
            </a:r>
            <a:endParaRPr lang="en-US" altLang="zh-CN" sz="900">
              <a:ea typeface="宋体" panose="02010600030101010101" pitchFamily="2" charset="-122"/>
            </a:endParaRPr>
          </a:p>
        </p:txBody>
      </p:sp>
      <p:sp>
        <p:nvSpPr>
          <p:cNvPr id="33960" name="Rectangle 169"/>
          <p:cNvSpPr>
            <a:spLocks noChangeArrowheads="1"/>
          </p:cNvSpPr>
          <p:nvPr/>
        </p:nvSpPr>
        <p:spPr bwMode="auto">
          <a:xfrm>
            <a:off x="6465888" y="5356225"/>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X</a:t>
            </a:r>
            <a:endParaRPr lang="en-US" altLang="zh-CN" sz="900">
              <a:ea typeface="宋体" panose="02010600030101010101" pitchFamily="2" charset="-122"/>
            </a:endParaRPr>
          </a:p>
        </p:txBody>
      </p:sp>
      <p:sp>
        <p:nvSpPr>
          <p:cNvPr id="33961" name="Freeform 170"/>
          <p:cNvSpPr>
            <a:spLocks noEditPoints="1"/>
          </p:cNvSpPr>
          <p:nvPr/>
        </p:nvSpPr>
        <p:spPr bwMode="auto">
          <a:xfrm>
            <a:off x="2909888" y="1541463"/>
            <a:ext cx="3608387" cy="1789112"/>
          </a:xfrm>
          <a:custGeom>
            <a:avLst/>
            <a:gdLst>
              <a:gd name="T0" fmla="*/ 0 w 2273"/>
              <a:gd name="T1" fmla="*/ 0 h 1127"/>
              <a:gd name="T2" fmla="*/ 2147483646 w 2273"/>
              <a:gd name="T3" fmla="*/ 0 h 1127"/>
              <a:gd name="T4" fmla="*/ 0 w 2273"/>
              <a:gd name="T5" fmla="*/ 2147483646 h 1127"/>
              <a:gd name="T6" fmla="*/ 2147483646 w 2273"/>
              <a:gd name="T7" fmla="*/ 2147483646 h 1127"/>
              <a:gd name="T8" fmla="*/ 0 w 2273"/>
              <a:gd name="T9" fmla="*/ 2147483646 h 1127"/>
              <a:gd name="T10" fmla="*/ 2147483646 w 2273"/>
              <a:gd name="T11" fmla="*/ 2147483646 h 1127"/>
              <a:gd name="T12" fmla="*/ 0 w 2273"/>
              <a:gd name="T13" fmla="*/ 2147483646 h 1127"/>
              <a:gd name="T14" fmla="*/ 2147483646 w 2273"/>
              <a:gd name="T15" fmla="*/ 2147483646 h 11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73" h="1127">
                <a:moveTo>
                  <a:pt x="0" y="0"/>
                </a:moveTo>
                <a:lnTo>
                  <a:pt x="2273" y="0"/>
                </a:lnTo>
                <a:moveTo>
                  <a:pt x="0" y="375"/>
                </a:moveTo>
                <a:lnTo>
                  <a:pt x="2273" y="375"/>
                </a:lnTo>
                <a:moveTo>
                  <a:pt x="0" y="751"/>
                </a:moveTo>
                <a:lnTo>
                  <a:pt x="2273" y="751"/>
                </a:lnTo>
                <a:moveTo>
                  <a:pt x="0" y="1127"/>
                </a:moveTo>
                <a:lnTo>
                  <a:pt x="2273" y="1127"/>
                </a:ln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962" name="Rectangle 171"/>
          <p:cNvSpPr>
            <a:spLocks noChangeArrowheads="1"/>
          </p:cNvSpPr>
          <p:nvPr/>
        </p:nvSpPr>
        <p:spPr bwMode="auto">
          <a:xfrm>
            <a:off x="2284413" y="1370013"/>
            <a:ext cx="2857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2-to-4</a:t>
            </a:r>
            <a:endParaRPr lang="en-US" altLang="zh-CN" sz="900">
              <a:ea typeface="宋体" panose="02010600030101010101" pitchFamily="2" charset="-122"/>
            </a:endParaRPr>
          </a:p>
        </p:txBody>
      </p:sp>
      <p:sp>
        <p:nvSpPr>
          <p:cNvPr id="33963" name="Rectangle 172"/>
          <p:cNvSpPr>
            <a:spLocks noChangeArrowheads="1"/>
          </p:cNvSpPr>
          <p:nvPr/>
        </p:nvSpPr>
        <p:spPr bwMode="auto">
          <a:xfrm>
            <a:off x="2284413" y="1476375"/>
            <a:ext cx="4064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Decoder</a:t>
            </a:r>
            <a:endParaRPr lang="en-US" altLang="zh-CN" sz="900">
              <a:ea typeface="宋体" panose="02010600030101010101" pitchFamily="2" charset="-122"/>
            </a:endParaRPr>
          </a:p>
        </p:txBody>
      </p:sp>
      <p:sp>
        <p:nvSpPr>
          <p:cNvPr id="33964" name="Rectangle 173"/>
          <p:cNvSpPr>
            <a:spLocks noChangeArrowheads="1"/>
          </p:cNvSpPr>
          <p:nvPr/>
        </p:nvSpPr>
        <p:spPr bwMode="auto">
          <a:xfrm>
            <a:off x="2298700" y="1935163"/>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2</a:t>
            </a:r>
            <a:endParaRPr lang="en-US" altLang="zh-CN" sz="900">
              <a:ea typeface="宋体" panose="02010600030101010101" pitchFamily="2" charset="-122"/>
            </a:endParaRPr>
          </a:p>
        </p:txBody>
      </p:sp>
      <p:sp>
        <p:nvSpPr>
          <p:cNvPr id="33965" name="Rectangle 174"/>
          <p:cNvSpPr>
            <a:spLocks noChangeArrowheads="1"/>
          </p:cNvSpPr>
          <p:nvPr/>
        </p:nvSpPr>
        <p:spPr bwMode="auto">
          <a:xfrm>
            <a:off x="2344738" y="1901825"/>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0</a:t>
            </a:r>
            <a:endParaRPr lang="en-US" altLang="zh-CN" sz="900">
              <a:ea typeface="宋体" panose="02010600030101010101" pitchFamily="2" charset="-122"/>
            </a:endParaRPr>
          </a:p>
        </p:txBody>
      </p:sp>
      <p:sp>
        <p:nvSpPr>
          <p:cNvPr id="33966" name="Rectangle 175"/>
          <p:cNvSpPr>
            <a:spLocks noChangeArrowheads="1"/>
          </p:cNvSpPr>
          <p:nvPr/>
        </p:nvSpPr>
        <p:spPr bwMode="auto">
          <a:xfrm>
            <a:off x="2298700" y="1636713"/>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2</a:t>
            </a:r>
            <a:endParaRPr lang="en-US" altLang="zh-CN" sz="900">
              <a:ea typeface="宋体" panose="02010600030101010101" pitchFamily="2" charset="-122"/>
            </a:endParaRPr>
          </a:p>
        </p:txBody>
      </p:sp>
      <p:sp>
        <p:nvSpPr>
          <p:cNvPr id="33967" name="Rectangle 176"/>
          <p:cNvSpPr>
            <a:spLocks noChangeArrowheads="1"/>
          </p:cNvSpPr>
          <p:nvPr/>
        </p:nvSpPr>
        <p:spPr bwMode="auto">
          <a:xfrm>
            <a:off x="2344738" y="1598613"/>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a:t>
            </a:r>
            <a:endParaRPr lang="en-US" altLang="zh-CN" sz="900">
              <a:ea typeface="宋体" panose="02010600030101010101" pitchFamily="2" charset="-122"/>
            </a:endParaRPr>
          </a:p>
        </p:txBody>
      </p:sp>
      <p:sp>
        <p:nvSpPr>
          <p:cNvPr id="33968" name="Rectangle 177"/>
          <p:cNvSpPr>
            <a:spLocks noChangeArrowheads="1"/>
          </p:cNvSpPr>
          <p:nvPr/>
        </p:nvSpPr>
        <p:spPr bwMode="auto">
          <a:xfrm>
            <a:off x="2830513" y="208280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1</a:t>
            </a:r>
            <a:endParaRPr lang="en-US" altLang="zh-CN" sz="900">
              <a:ea typeface="宋体" panose="02010600030101010101" pitchFamily="2" charset="-122"/>
            </a:endParaRPr>
          </a:p>
        </p:txBody>
      </p:sp>
      <p:sp>
        <p:nvSpPr>
          <p:cNvPr id="33969" name="Rectangle 178"/>
          <p:cNvSpPr>
            <a:spLocks noChangeArrowheads="1"/>
          </p:cNvSpPr>
          <p:nvPr/>
        </p:nvSpPr>
        <p:spPr bwMode="auto">
          <a:xfrm>
            <a:off x="2830513" y="2678113"/>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2</a:t>
            </a:r>
            <a:endParaRPr lang="en-US" altLang="zh-CN" sz="900">
              <a:ea typeface="宋体" panose="02010600030101010101" pitchFamily="2" charset="-122"/>
            </a:endParaRPr>
          </a:p>
        </p:txBody>
      </p:sp>
      <p:sp>
        <p:nvSpPr>
          <p:cNvPr id="33970" name="Rectangle 179"/>
          <p:cNvSpPr>
            <a:spLocks noChangeArrowheads="1"/>
          </p:cNvSpPr>
          <p:nvPr/>
        </p:nvSpPr>
        <p:spPr bwMode="auto">
          <a:xfrm>
            <a:off x="2830513" y="3284538"/>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3</a:t>
            </a:r>
            <a:endParaRPr lang="en-US" altLang="zh-CN" sz="900">
              <a:ea typeface="宋体" panose="02010600030101010101" pitchFamily="2" charset="-122"/>
            </a:endParaRPr>
          </a:p>
        </p:txBody>
      </p:sp>
      <p:sp>
        <p:nvSpPr>
          <p:cNvPr id="33971" name="Rectangle 180"/>
          <p:cNvSpPr>
            <a:spLocks noChangeArrowheads="1"/>
          </p:cNvSpPr>
          <p:nvPr/>
        </p:nvSpPr>
        <p:spPr bwMode="auto">
          <a:xfrm>
            <a:off x="2830513" y="147955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900" u="none" baseline="0">
                <a:solidFill>
                  <a:srgbClr val="000000"/>
                </a:solidFill>
                <a:ea typeface="宋体" panose="02010600030101010101" pitchFamily="2" charset="-122"/>
              </a:rPr>
              <a:t>0</a:t>
            </a:r>
            <a:endParaRPr lang="en-US" altLang="zh-CN" sz="900">
              <a:ea typeface="宋体" panose="02010600030101010101" pitchFamily="2" charset="-122"/>
            </a:endParaRPr>
          </a:p>
        </p:txBody>
      </p:sp>
      <p:sp>
        <p:nvSpPr>
          <p:cNvPr id="33972" name="Line 181"/>
          <p:cNvSpPr>
            <a:spLocks noChangeShapeType="1"/>
          </p:cNvSpPr>
          <p:nvPr/>
        </p:nvSpPr>
        <p:spPr bwMode="auto">
          <a:xfrm>
            <a:off x="2482850" y="5037138"/>
            <a:ext cx="233363" cy="1587"/>
          </a:xfrm>
          <a:prstGeom prst="line">
            <a:avLst/>
          </a:prstGeom>
          <a:noFill/>
          <a:ln w="793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973" name="Oval 182"/>
          <p:cNvSpPr>
            <a:spLocks noChangeArrowheads="1"/>
          </p:cNvSpPr>
          <p:nvPr/>
        </p:nvSpPr>
        <p:spPr bwMode="auto">
          <a:xfrm>
            <a:off x="3503613" y="1519238"/>
            <a:ext cx="34925"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74" name="Oval 183"/>
          <p:cNvSpPr>
            <a:spLocks noChangeArrowheads="1"/>
          </p:cNvSpPr>
          <p:nvPr/>
        </p:nvSpPr>
        <p:spPr bwMode="auto">
          <a:xfrm>
            <a:off x="4368800" y="1519238"/>
            <a:ext cx="34925"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75" name="Oval 184"/>
          <p:cNvSpPr>
            <a:spLocks noChangeArrowheads="1"/>
          </p:cNvSpPr>
          <p:nvPr/>
        </p:nvSpPr>
        <p:spPr bwMode="auto">
          <a:xfrm>
            <a:off x="5233988" y="1519238"/>
            <a:ext cx="34925"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76" name="Oval 185"/>
          <p:cNvSpPr>
            <a:spLocks noChangeArrowheads="1"/>
          </p:cNvSpPr>
          <p:nvPr/>
        </p:nvSpPr>
        <p:spPr bwMode="auto">
          <a:xfrm>
            <a:off x="6097588" y="1519238"/>
            <a:ext cx="36512"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77" name="Oval 186"/>
          <p:cNvSpPr>
            <a:spLocks noChangeArrowheads="1"/>
          </p:cNvSpPr>
          <p:nvPr/>
        </p:nvSpPr>
        <p:spPr bwMode="auto">
          <a:xfrm>
            <a:off x="6097588" y="2117725"/>
            <a:ext cx="36512" cy="33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78" name="Oval 187"/>
          <p:cNvSpPr>
            <a:spLocks noChangeArrowheads="1"/>
          </p:cNvSpPr>
          <p:nvPr/>
        </p:nvSpPr>
        <p:spPr bwMode="auto">
          <a:xfrm>
            <a:off x="5233988" y="2117725"/>
            <a:ext cx="34925" cy="33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79" name="Oval 188"/>
          <p:cNvSpPr>
            <a:spLocks noChangeArrowheads="1"/>
          </p:cNvSpPr>
          <p:nvPr/>
        </p:nvSpPr>
        <p:spPr bwMode="auto">
          <a:xfrm>
            <a:off x="4368800" y="2117725"/>
            <a:ext cx="34925" cy="33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80" name="Oval 189"/>
          <p:cNvSpPr>
            <a:spLocks noChangeArrowheads="1"/>
          </p:cNvSpPr>
          <p:nvPr/>
        </p:nvSpPr>
        <p:spPr bwMode="auto">
          <a:xfrm>
            <a:off x="3503613" y="2117725"/>
            <a:ext cx="34925" cy="33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81" name="Oval 190"/>
          <p:cNvSpPr>
            <a:spLocks noChangeArrowheads="1"/>
          </p:cNvSpPr>
          <p:nvPr/>
        </p:nvSpPr>
        <p:spPr bwMode="auto">
          <a:xfrm>
            <a:off x="6097588" y="2714625"/>
            <a:ext cx="36512"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82" name="Oval 191"/>
          <p:cNvSpPr>
            <a:spLocks noChangeArrowheads="1"/>
          </p:cNvSpPr>
          <p:nvPr/>
        </p:nvSpPr>
        <p:spPr bwMode="auto">
          <a:xfrm>
            <a:off x="5233988" y="2714625"/>
            <a:ext cx="34925"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83" name="Oval 192"/>
          <p:cNvSpPr>
            <a:spLocks noChangeArrowheads="1"/>
          </p:cNvSpPr>
          <p:nvPr/>
        </p:nvSpPr>
        <p:spPr bwMode="auto">
          <a:xfrm>
            <a:off x="4368800" y="2714625"/>
            <a:ext cx="34925"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84" name="Oval 193"/>
          <p:cNvSpPr>
            <a:spLocks noChangeArrowheads="1"/>
          </p:cNvSpPr>
          <p:nvPr/>
        </p:nvSpPr>
        <p:spPr bwMode="auto">
          <a:xfrm>
            <a:off x="3503613" y="2714625"/>
            <a:ext cx="34925"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85" name="Oval 194"/>
          <p:cNvSpPr>
            <a:spLocks noChangeArrowheads="1"/>
          </p:cNvSpPr>
          <p:nvPr/>
        </p:nvSpPr>
        <p:spPr bwMode="auto">
          <a:xfrm>
            <a:off x="6097588" y="3311525"/>
            <a:ext cx="36512"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86" name="Oval 195"/>
          <p:cNvSpPr>
            <a:spLocks noChangeArrowheads="1"/>
          </p:cNvSpPr>
          <p:nvPr/>
        </p:nvSpPr>
        <p:spPr bwMode="auto">
          <a:xfrm>
            <a:off x="5233988" y="3311525"/>
            <a:ext cx="34925"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87" name="Oval 196"/>
          <p:cNvSpPr>
            <a:spLocks noChangeArrowheads="1"/>
          </p:cNvSpPr>
          <p:nvPr/>
        </p:nvSpPr>
        <p:spPr bwMode="auto">
          <a:xfrm>
            <a:off x="4368800" y="3311525"/>
            <a:ext cx="34925"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88" name="Oval 197"/>
          <p:cNvSpPr>
            <a:spLocks noChangeArrowheads="1"/>
          </p:cNvSpPr>
          <p:nvPr/>
        </p:nvSpPr>
        <p:spPr bwMode="auto">
          <a:xfrm>
            <a:off x="3503613" y="3311525"/>
            <a:ext cx="34925"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89" name="Oval 198"/>
          <p:cNvSpPr>
            <a:spLocks noChangeArrowheads="1"/>
          </p:cNvSpPr>
          <p:nvPr/>
        </p:nvSpPr>
        <p:spPr bwMode="auto">
          <a:xfrm>
            <a:off x="3119438" y="4926013"/>
            <a:ext cx="34925" cy="365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90" name="Oval 199"/>
          <p:cNvSpPr>
            <a:spLocks noChangeArrowheads="1"/>
          </p:cNvSpPr>
          <p:nvPr/>
        </p:nvSpPr>
        <p:spPr bwMode="auto">
          <a:xfrm>
            <a:off x="3357563" y="5081588"/>
            <a:ext cx="34925" cy="31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91" name="Oval 200"/>
          <p:cNvSpPr>
            <a:spLocks noChangeArrowheads="1"/>
          </p:cNvSpPr>
          <p:nvPr/>
        </p:nvSpPr>
        <p:spPr bwMode="auto">
          <a:xfrm>
            <a:off x="3981450" y="4926013"/>
            <a:ext cx="34925" cy="365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92" name="Oval 201"/>
          <p:cNvSpPr>
            <a:spLocks noChangeArrowheads="1"/>
          </p:cNvSpPr>
          <p:nvPr/>
        </p:nvSpPr>
        <p:spPr bwMode="auto">
          <a:xfrm>
            <a:off x="4843463" y="4926013"/>
            <a:ext cx="34925" cy="365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93" name="Oval 202"/>
          <p:cNvSpPr>
            <a:spLocks noChangeArrowheads="1"/>
          </p:cNvSpPr>
          <p:nvPr/>
        </p:nvSpPr>
        <p:spPr bwMode="auto">
          <a:xfrm>
            <a:off x="5076825" y="5081588"/>
            <a:ext cx="31750" cy="31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94" name="Oval 203"/>
          <p:cNvSpPr>
            <a:spLocks noChangeArrowheads="1"/>
          </p:cNvSpPr>
          <p:nvPr/>
        </p:nvSpPr>
        <p:spPr bwMode="auto">
          <a:xfrm>
            <a:off x="6154738" y="6483350"/>
            <a:ext cx="33337" cy="349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95" name="Oval 204"/>
          <p:cNvSpPr>
            <a:spLocks noChangeArrowheads="1"/>
          </p:cNvSpPr>
          <p:nvPr/>
        </p:nvSpPr>
        <p:spPr bwMode="auto">
          <a:xfrm>
            <a:off x="4216400" y="5081588"/>
            <a:ext cx="34925" cy="31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3996" name="Freeform 206"/>
          <p:cNvSpPr>
            <a:spLocks/>
          </p:cNvSpPr>
          <p:nvPr/>
        </p:nvSpPr>
        <p:spPr bwMode="auto">
          <a:xfrm>
            <a:off x="6551613" y="5281613"/>
            <a:ext cx="327025" cy="257175"/>
          </a:xfrm>
          <a:custGeom>
            <a:avLst/>
            <a:gdLst>
              <a:gd name="T0" fmla="*/ 2147483646 w 121"/>
              <a:gd name="T1" fmla="*/ 2147483646 h 95"/>
              <a:gd name="T2" fmla="*/ 2147483646 w 121"/>
              <a:gd name="T3" fmla="*/ 2147483646 h 95"/>
              <a:gd name="T4" fmla="*/ 2147483646 w 121"/>
              <a:gd name="T5" fmla="*/ 2147483646 h 95"/>
              <a:gd name="T6" fmla="*/ 2147483646 w 121"/>
              <a:gd name="T7" fmla="*/ 0 h 95"/>
              <a:gd name="T8" fmla="*/ 2147483646 w 121"/>
              <a:gd name="T9" fmla="*/ 0 h 95"/>
              <a:gd name="T10" fmla="*/ 2147483646 w 121"/>
              <a:gd name="T11" fmla="*/ 2147483646 h 95"/>
              <a:gd name="T12" fmla="*/ 2147483646 w 121"/>
              <a:gd name="T13" fmla="*/ 2147483646 h 95"/>
              <a:gd name="T14" fmla="*/ 2147483646 w 121"/>
              <a:gd name="T15" fmla="*/ 2147483646 h 95"/>
              <a:gd name="T16" fmla="*/ 0 w 121"/>
              <a:gd name="T17" fmla="*/ 2147483646 h 95"/>
              <a:gd name="T18" fmla="*/ 2147483646 w 121"/>
              <a:gd name="T19" fmla="*/ 2147483646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5">
                <a:moveTo>
                  <a:pt x="2" y="93"/>
                </a:moveTo>
                <a:cubicBezTo>
                  <a:pt x="10" y="78"/>
                  <a:pt x="14" y="62"/>
                  <a:pt x="14" y="46"/>
                </a:cubicBezTo>
                <a:cubicBezTo>
                  <a:pt x="14" y="31"/>
                  <a:pt x="10" y="16"/>
                  <a:pt x="3" y="2"/>
                </a:cubicBezTo>
                <a:cubicBezTo>
                  <a:pt x="1" y="0"/>
                  <a:pt x="1" y="0"/>
                  <a:pt x="1" y="0"/>
                </a:cubicBezTo>
                <a:cubicBezTo>
                  <a:pt x="40" y="0"/>
                  <a:pt x="40" y="0"/>
                  <a:pt x="40" y="0"/>
                </a:cubicBezTo>
                <a:cubicBezTo>
                  <a:pt x="73" y="0"/>
                  <a:pt x="104" y="18"/>
                  <a:pt x="121" y="46"/>
                </a:cubicBezTo>
                <a:cubicBezTo>
                  <a:pt x="121" y="49"/>
                  <a:pt x="121" y="49"/>
                  <a:pt x="121" y="49"/>
                </a:cubicBezTo>
                <a:cubicBezTo>
                  <a:pt x="104" y="78"/>
                  <a:pt x="73" y="95"/>
                  <a:pt x="40" y="95"/>
                </a:cubicBezTo>
                <a:cubicBezTo>
                  <a:pt x="0" y="95"/>
                  <a:pt x="0" y="95"/>
                  <a:pt x="0" y="95"/>
                </a:cubicBezTo>
                <a:cubicBezTo>
                  <a:pt x="2" y="93"/>
                  <a:pt x="2" y="93"/>
                  <a:pt x="2" y="93"/>
                </a:cubicBezTo>
                <a:close/>
              </a:path>
            </a:pathLst>
          </a:custGeom>
          <a:solidFill>
            <a:srgbClr val="FFFFFF"/>
          </a:solidFill>
          <a:ln w="15875" cap="flat">
            <a:solidFill>
              <a:srgbClr val="000000"/>
            </a:solidFill>
            <a:prstDash val="solid"/>
            <a:miter lim="800000"/>
            <a:headEnd/>
            <a:tailEnd/>
          </a:ln>
        </p:spPr>
        <p:txBody>
          <a:bodyPr/>
          <a:lstStyle/>
          <a:p>
            <a:endParaRPr lang="zh-CN" altLang="en-US"/>
          </a:p>
        </p:txBody>
      </p:sp>
      <p:sp>
        <p:nvSpPr>
          <p:cNvPr id="33997" name="Freeform 207"/>
          <p:cNvSpPr>
            <a:spLocks/>
          </p:cNvSpPr>
          <p:nvPr/>
        </p:nvSpPr>
        <p:spPr bwMode="auto">
          <a:xfrm>
            <a:off x="6940550" y="5297488"/>
            <a:ext cx="179388" cy="231775"/>
          </a:xfrm>
          <a:custGeom>
            <a:avLst/>
            <a:gdLst>
              <a:gd name="T0" fmla="*/ 0 w 113"/>
              <a:gd name="T1" fmla="*/ 0 h 146"/>
              <a:gd name="T2" fmla="*/ 0 w 113"/>
              <a:gd name="T3" fmla="*/ 2147483646 h 146"/>
              <a:gd name="T4" fmla="*/ 2147483646 w 113"/>
              <a:gd name="T5" fmla="*/ 2147483646 h 146"/>
              <a:gd name="T6" fmla="*/ 0 w 113"/>
              <a:gd name="T7" fmla="*/ 0 h 146"/>
              <a:gd name="T8" fmla="*/ 0 w 113"/>
              <a:gd name="T9" fmla="*/ 0 h 1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146">
                <a:moveTo>
                  <a:pt x="0" y="0"/>
                </a:moveTo>
                <a:lnTo>
                  <a:pt x="0" y="146"/>
                </a:lnTo>
                <a:lnTo>
                  <a:pt x="113" y="72"/>
                </a:lnTo>
                <a:lnTo>
                  <a:pt x="0" y="0"/>
                </a:lnTo>
                <a:close/>
              </a:path>
            </a:pathLst>
          </a:custGeom>
          <a:solidFill>
            <a:srgbClr val="FFFFFF"/>
          </a:solidFill>
          <a:ln w="15875" cap="flat">
            <a:solidFill>
              <a:srgbClr val="000000"/>
            </a:solidFill>
            <a:prstDash val="solid"/>
            <a:miter lim="800000"/>
            <a:headEnd/>
            <a:tailEnd/>
          </a:ln>
        </p:spPr>
        <p:txBody>
          <a:bodyPr/>
          <a:lstStyle/>
          <a:p>
            <a:endParaRPr lang="zh-CN" alt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5575636A-E0B4-4EDE-ADD0-08500B1A647E}" type="slidenum">
              <a:rPr lang="en-US" altLang="zh-CN" sz="1600" b="0" u="none" baseline="0"/>
              <a:pPr/>
              <a:t>18</a:t>
            </a:fld>
            <a:endParaRPr lang="en-US" altLang="zh-CN" sz="1600" b="0" u="none" baseline="0"/>
          </a:p>
        </p:txBody>
      </p:sp>
      <p:sp>
        <p:nvSpPr>
          <p:cNvPr id="34819" name="Rectangle 2"/>
          <p:cNvSpPr>
            <a:spLocks noGrp="1" noChangeArrowheads="1"/>
          </p:cNvSpPr>
          <p:nvPr>
            <p:ph type="title"/>
          </p:nvPr>
        </p:nvSpPr>
        <p:spPr/>
        <p:txBody>
          <a:bodyPr/>
          <a:lstStyle/>
          <a:p>
            <a:r>
              <a:rPr lang="en-US" altLang="zh-CN">
                <a:ea typeface="宋体" panose="02010600030101010101" pitchFamily="2" charset="-122"/>
              </a:rPr>
              <a:t>RAM ICs with &gt; 1 Bit/Word</a:t>
            </a:r>
          </a:p>
        </p:txBody>
      </p:sp>
      <p:sp>
        <p:nvSpPr>
          <p:cNvPr id="34820" name="Rectangle 3"/>
          <p:cNvSpPr>
            <a:spLocks noGrp="1" noChangeArrowheads="1"/>
          </p:cNvSpPr>
          <p:nvPr>
            <p:ph type="body" idx="1"/>
          </p:nvPr>
        </p:nvSpPr>
        <p:spPr/>
        <p:txBody>
          <a:bodyPr/>
          <a:lstStyle/>
          <a:p>
            <a:pPr marL="342900" indent="-342900">
              <a:lnSpc>
                <a:spcPct val="90000"/>
              </a:lnSpc>
            </a:pPr>
            <a:r>
              <a:rPr lang="en-US" altLang="zh-CN">
                <a:ea typeface="宋体" panose="02010600030101010101" pitchFamily="2" charset="-122"/>
              </a:rPr>
              <a:t>Word length can be quite high. </a:t>
            </a:r>
          </a:p>
          <a:p>
            <a:pPr marL="342900" indent="-342900">
              <a:lnSpc>
                <a:spcPct val="90000"/>
              </a:lnSpc>
            </a:pPr>
            <a:r>
              <a:rPr lang="en-US" altLang="zh-CN">
                <a:ea typeface="宋体" panose="02010600030101010101" pitchFamily="2" charset="-122"/>
              </a:rPr>
              <a:t>To better balance the number of words and word length, use ICs with &gt; 1 bit/word</a:t>
            </a:r>
          </a:p>
          <a:p>
            <a:pPr marL="342900" indent="-342900">
              <a:lnSpc>
                <a:spcPct val="90000"/>
              </a:lnSpc>
            </a:pPr>
            <a:r>
              <a:rPr lang="en-US" altLang="zh-CN">
                <a:ea typeface="宋体" panose="02010600030101010101" pitchFamily="2" charset="-122"/>
              </a:rPr>
              <a:t>See Figure in next slide for example</a:t>
            </a:r>
          </a:p>
          <a:p>
            <a:pPr marL="742950" lvl="1" indent="-285750">
              <a:lnSpc>
                <a:spcPct val="90000"/>
              </a:lnSpc>
            </a:pPr>
            <a:r>
              <a:rPr lang="en-US" altLang="zh-CN">
                <a:ea typeface="宋体" panose="02010600030101010101" pitchFamily="2" charset="-122"/>
              </a:rPr>
              <a:t>2 Data input bits</a:t>
            </a:r>
          </a:p>
          <a:p>
            <a:pPr marL="742950" lvl="1" indent="-285750">
              <a:lnSpc>
                <a:spcPct val="90000"/>
              </a:lnSpc>
            </a:pPr>
            <a:r>
              <a:rPr lang="en-US" altLang="zh-CN">
                <a:ea typeface="宋体" panose="02010600030101010101" pitchFamily="2" charset="-122"/>
              </a:rPr>
              <a:t>2 Data output bits</a:t>
            </a:r>
          </a:p>
          <a:p>
            <a:pPr marL="742950" lvl="1" indent="-285750">
              <a:lnSpc>
                <a:spcPct val="90000"/>
              </a:lnSpc>
            </a:pPr>
            <a:r>
              <a:rPr lang="en-US" altLang="zh-CN">
                <a:ea typeface="宋体" panose="02010600030101010101" pitchFamily="2" charset="-122"/>
              </a:rPr>
              <a:t>Row select selects 4 rows</a:t>
            </a:r>
          </a:p>
          <a:p>
            <a:pPr marL="742950" lvl="1" indent="-285750">
              <a:lnSpc>
                <a:spcPct val="90000"/>
              </a:lnSpc>
            </a:pPr>
            <a:r>
              <a:rPr lang="en-US" altLang="zh-CN">
                <a:ea typeface="宋体" panose="02010600030101010101" pitchFamily="2" charset="-122"/>
              </a:rPr>
              <a:t>Column select selects 2 pairs of columns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233AEC7E-9595-4390-9A5A-21F3873665E1}" type="slidenum">
              <a:rPr lang="en-US" altLang="zh-CN" sz="1600" b="0" u="none" baseline="0"/>
              <a:pPr/>
              <a:t>19</a:t>
            </a:fld>
            <a:endParaRPr lang="en-US" altLang="zh-CN" sz="1600" b="0" u="none" baseline="0"/>
          </a:p>
        </p:txBody>
      </p:sp>
      <p:sp>
        <p:nvSpPr>
          <p:cNvPr id="35843" name="内容占位符 1"/>
          <p:cNvSpPr>
            <a:spLocks noGrp="1"/>
          </p:cNvSpPr>
          <p:nvPr>
            <p:ph idx="1"/>
          </p:nvPr>
        </p:nvSpPr>
        <p:spPr/>
        <p:txBody>
          <a:bodyPr/>
          <a:lstStyle/>
          <a:p>
            <a:endParaRPr lang="zh-CN" altLang="en-US" dirty="0">
              <a:ea typeface="宋体" panose="02010600030101010101" pitchFamily="2" charset="-122"/>
            </a:endParaRPr>
          </a:p>
        </p:txBody>
      </p:sp>
      <p:sp>
        <p:nvSpPr>
          <p:cNvPr id="35844" name="标题 2"/>
          <p:cNvSpPr>
            <a:spLocks noGrp="1"/>
          </p:cNvSpPr>
          <p:nvPr>
            <p:ph type="title"/>
          </p:nvPr>
        </p:nvSpPr>
        <p:spPr/>
        <p:txBody>
          <a:bodyPr/>
          <a:lstStyle/>
          <a:p>
            <a:endParaRPr lang="zh-CN" altLang="en-US">
              <a:ea typeface="宋体" panose="02010600030101010101" pitchFamily="2" charset="-122"/>
            </a:endParaRPr>
          </a:p>
        </p:txBody>
      </p:sp>
      <p:pic>
        <p:nvPicPr>
          <p:cNvPr id="35845" name="Picture 4" descr="9-8电路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050" y="207963"/>
            <a:ext cx="6491288" cy="645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组合 37"/>
          <p:cNvGrpSpPr/>
          <p:nvPr/>
        </p:nvGrpSpPr>
        <p:grpSpPr>
          <a:xfrm>
            <a:off x="3291840" y="4364182"/>
            <a:ext cx="2998892" cy="1249410"/>
            <a:chOff x="3291840" y="4364182"/>
            <a:chExt cx="2998892" cy="1249410"/>
          </a:xfrm>
        </p:grpSpPr>
        <p:cxnSp>
          <p:nvCxnSpPr>
            <p:cNvPr id="5" name="直接连接符 4"/>
            <p:cNvCxnSpPr/>
            <p:nvPr/>
          </p:nvCxnSpPr>
          <p:spPr bwMode="auto">
            <a:xfrm>
              <a:off x="3291840" y="4364182"/>
              <a:ext cx="0" cy="121365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flipH="1">
              <a:off x="3291840" y="5067300"/>
              <a:ext cx="890693" cy="3464"/>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flipH="1">
              <a:off x="4178300" y="4364182"/>
              <a:ext cx="1" cy="70311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6286502" y="4364182"/>
              <a:ext cx="4230" cy="1092585"/>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flipH="1">
              <a:off x="4178300" y="5453303"/>
              <a:ext cx="2108203"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p:nvPr/>
          </p:nvCxnSpPr>
          <p:spPr bwMode="auto">
            <a:xfrm>
              <a:off x="4174068" y="5449839"/>
              <a:ext cx="0" cy="163753"/>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5294633" y="4364182"/>
              <a:ext cx="4230" cy="1085657"/>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 name="Text Box 8"/>
          <p:cNvSpPr txBox="1">
            <a:spLocks noChangeArrowheads="1"/>
          </p:cNvSpPr>
          <p:nvPr/>
        </p:nvSpPr>
        <p:spPr bwMode="auto">
          <a:xfrm>
            <a:off x="6932613" y="2650779"/>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zh-CN" sz="2400" u="none" baseline="0" dirty="0">
                <a:solidFill>
                  <a:srgbClr val="C00000"/>
                </a:solidFill>
                <a:latin typeface="Times New Roman" panose="02020603050405020304" pitchFamily="18" charset="0"/>
              </a:rPr>
              <a:t>8×2RAM</a:t>
            </a:r>
          </a:p>
        </p:txBody>
      </p:sp>
      <p:grpSp>
        <p:nvGrpSpPr>
          <p:cNvPr id="39" name="组合 38"/>
          <p:cNvGrpSpPr/>
          <p:nvPr/>
        </p:nvGrpSpPr>
        <p:grpSpPr>
          <a:xfrm>
            <a:off x="3521815" y="3978566"/>
            <a:ext cx="3205644" cy="1796759"/>
            <a:chOff x="3521815" y="3978566"/>
            <a:chExt cx="3205644" cy="1796759"/>
          </a:xfrm>
        </p:grpSpPr>
        <p:cxnSp>
          <p:nvCxnSpPr>
            <p:cNvPr id="15" name="直接连接符 14"/>
            <p:cNvCxnSpPr/>
            <p:nvPr/>
          </p:nvCxnSpPr>
          <p:spPr bwMode="auto">
            <a:xfrm>
              <a:off x="4596666" y="3987993"/>
              <a:ext cx="4230" cy="178733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auto">
            <a:xfrm flipH="1">
              <a:off x="4530199" y="4006850"/>
              <a:ext cx="66467" cy="0"/>
            </a:xfrm>
            <a:prstGeom prst="line">
              <a:avLst/>
            </a:prstGeom>
            <a:solidFill>
              <a:schemeClr val="accent1"/>
            </a:solidFill>
            <a:ln w="38100" cap="flat" cmpd="sng" algn="ctr">
              <a:solidFill>
                <a:srgbClr val="3333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4592434" y="5775325"/>
              <a:ext cx="2109991"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auto">
            <a:xfrm>
              <a:off x="6605810" y="3989604"/>
              <a:ext cx="0" cy="178572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auto">
            <a:xfrm flipH="1">
              <a:off x="6539343" y="4006850"/>
              <a:ext cx="66467" cy="0"/>
            </a:xfrm>
            <a:prstGeom prst="line">
              <a:avLst/>
            </a:prstGeom>
            <a:solidFill>
              <a:schemeClr val="accent1"/>
            </a:solidFill>
            <a:ln w="38100" cap="flat" cmpd="sng" algn="ctr">
              <a:solidFill>
                <a:srgbClr val="3333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flipH="1">
              <a:off x="3586167" y="3978566"/>
              <a:ext cx="2114" cy="1275001"/>
            </a:xfrm>
            <a:prstGeom prst="line">
              <a:avLst/>
            </a:prstGeom>
            <a:solidFill>
              <a:schemeClr val="accent1"/>
            </a:solidFill>
            <a:ln w="38100" cap="flat" cmpd="sng" algn="ctr">
              <a:solidFill>
                <a:srgbClr val="3333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flipH="1">
              <a:off x="3521815" y="3997423"/>
              <a:ext cx="66466" cy="0"/>
            </a:xfrm>
            <a:prstGeom prst="line">
              <a:avLst/>
            </a:prstGeom>
            <a:solidFill>
              <a:schemeClr val="accent1"/>
            </a:solidFill>
            <a:ln w="38100" cap="flat" cmpd="sng" algn="ctr">
              <a:solidFill>
                <a:srgbClr val="3333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nvCxnSpPr>
          <p:spPr bwMode="auto">
            <a:xfrm>
              <a:off x="3606919" y="5253567"/>
              <a:ext cx="3120540" cy="0"/>
            </a:xfrm>
            <a:prstGeom prst="line">
              <a:avLst/>
            </a:prstGeom>
            <a:solidFill>
              <a:schemeClr val="accent1"/>
            </a:solidFill>
            <a:ln w="38100" cap="flat" cmpd="sng" algn="ctr">
              <a:solidFill>
                <a:srgbClr val="3333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5597425" y="3980177"/>
              <a:ext cx="0" cy="1273390"/>
            </a:xfrm>
            <a:prstGeom prst="line">
              <a:avLst/>
            </a:prstGeom>
            <a:solidFill>
              <a:schemeClr val="accent1"/>
            </a:solidFill>
            <a:ln w="38100" cap="flat" cmpd="sng" algn="ctr">
              <a:solidFill>
                <a:srgbClr val="3333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H="1">
              <a:off x="5530959" y="3997423"/>
              <a:ext cx="66466" cy="0"/>
            </a:xfrm>
            <a:prstGeom prst="line">
              <a:avLst/>
            </a:prstGeom>
            <a:solidFill>
              <a:schemeClr val="accent1"/>
            </a:solidFill>
            <a:ln w="38100" cap="flat" cmpd="sng" algn="ctr">
              <a:solidFill>
                <a:srgbClr val="3333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C013327D-2E1C-406F-A290-638138992F5D}" type="slidenum">
              <a:rPr lang="en-US" altLang="zh-CN" sz="1600" b="0" u="none" baseline="0"/>
              <a:pPr/>
              <a:t>2</a:t>
            </a:fld>
            <a:endParaRPr lang="en-US" altLang="zh-CN" sz="1600" b="0" u="none" baseline="0"/>
          </a:p>
        </p:txBody>
      </p:sp>
      <p:sp>
        <p:nvSpPr>
          <p:cNvPr id="17411" name="Rectangle 1026"/>
          <p:cNvSpPr>
            <a:spLocks noGrp="1" noChangeArrowheads="1"/>
          </p:cNvSpPr>
          <p:nvPr>
            <p:ph type="title"/>
          </p:nvPr>
        </p:nvSpPr>
        <p:spPr/>
        <p:txBody>
          <a:bodyPr/>
          <a:lstStyle/>
          <a:p>
            <a:r>
              <a:rPr lang="en-US" altLang="zh-CN">
                <a:ea typeface="宋体" panose="02010600030101010101" pitchFamily="2" charset="-122"/>
              </a:rPr>
              <a:t>Overview</a:t>
            </a:r>
          </a:p>
        </p:txBody>
      </p:sp>
      <p:sp>
        <p:nvSpPr>
          <p:cNvPr id="17412" name="Rectangle 1027"/>
          <p:cNvSpPr>
            <a:spLocks noGrp="1" noChangeArrowheads="1"/>
          </p:cNvSpPr>
          <p:nvPr>
            <p:ph type="body" idx="1"/>
          </p:nvPr>
        </p:nvSpPr>
        <p:spPr>
          <a:xfrm>
            <a:off x="685800" y="1447800"/>
            <a:ext cx="8077200" cy="4724400"/>
          </a:xfrm>
        </p:spPr>
        <p:txBody>
          <a:bodyPr/>
          <a:lstStyle/>
          <a:p>
            <a:pPr marL="342900" indent="-342900">
              <a:lnSpc>
                <a:spcPct val="90000"/>
              </a:lnSpc>
            </a:pPr>
            <a:r>
              <a:rPr lang="en-US" altLang="zh-CN" sz="2400">
                <a:ea typeface="宋体" panose="02010600030101010101" pitchFamily="2" charset="-122"/>
              </a:rPr>
              <a:t>Memory definitions</a:t>
            </a:r>
          </a:p>
          <a:p>
            <a:pPr marL="342900" indent="-342900">
              <a:lnSpc>
                <a:spcPct val="90000"/>
              </a:lnSpc>
            </a:pPr>
            <a:r>
              <a:rPr lang="en-US" altLang="zh-CN" sz="2400">
                <a:ea typeface="宋体" panose="02010600030101010101" pitchFamily="2" charset="-122"/>
              </a:rPr>
              <a:t>Random Access Memory (RAM)</a:t>
            </a:r>
          </a:p>
          <a:p>
            <a:pPr marL="342900" indent="-342900">
              <a:lnSpc>
                <a:spcPct val="90000"/>
              </a:lnSpc>
            </a:pPr>
            <a:r>
              <a:rPr lang="en-US" altLang="zh-CN" sz="2400">
                <a:ea typeface="宋体" panose="02010600030101010101" pitchFamily="2" charset="-122"/>
              </a:rPr>
              <a:t>Static RAM  (SRAM) integrated circuits</a:t>
            </a:r>
          </a:p>
          <a:p>
            <a:pPr marL="742950" lvl="1" indent="-285750">
              <a:lnSpc>
                <a:spcPct val="90000"/>
              </a:lnSpc>
            </a:pPr>
            <a:r>
              <a:rPr lang="en-US" altLang="zh-CN" sz="2000">
                <a:ea typeface="宋体" panose="02010600030101010101" pitchFamily="2" charset="-122"/>
              </a:rPr>
              <a:t>Cells and slices</a:t>
            </a:r>
          </a:p>
          <a:p>
            <a:pPr marL="742950" lvl="1" indent="-285750">
              <a:lnSpc>
                <a:spcPct val="90000"/>
              </a:lnSpc>
            </a:pPr>
            <a:r>
              <a:rPr lang="en-US" altLang="zh-CN" sz="2000">
                <a:ea typeface="宋体" panose="02010600030101010101" pitchFamily="2" charset="-122"/>
              </a:rPr>
              <a:t>Cell arrays and coincident selection</a:t>
            </a:r>
          </a:p>
          <a:p>
            <a:pPr marL="342900" indent="-342900">
              <a:lnSpc>
                <a:spcPct val="90000"/>
              </a:lnSpc>
            </a:pPr>
            <a:r>
              <a:rPr lang="en-US" altLang="zh-CN" sz="2400">
                <a:ea typeface="宋体" panose="02010600030101010101" pitchFamily="2" charset="-122"/>
              </a:rPr>
              <a:t>Arrays of SRAM integrated circuits</a:t>
            </a:r>
          </a:p>
          <a:p>
            <a:pPr marL="342900" indent="-342900">
              <a:lnSpc>
                <a:spcPct val="90000"/>
              </a:lnSpc>
            </a:pPr>
            <a:r>
              <a:rPr lang="en-US" altLang="zh-CN" sz="2400">
                <a:ea typeface="宋体" panose="02010600030101010101" pitchFamily="2" charset="-122"/>
              </a:rPr>
              <a:t>Dynamic RAM (DRAM) integrated circuits</a:t>
            </a:r>
          </a:p>
          <a:p>
            <a:pPr marL="342900" indent="-342900">
              <a:lnSpc>
                <a:spcPct val="90000"/>
              </a:lnSpc>
            </a:pPr>
            <a:r>
              <a:rPr lang="en-US" altLang="zh-CN" sz="2400">
                <a:ea typeface="宋体" panose="02010600030101010101" pitchFamily="2" charset="-122"/>
              </a:rPr>
              <a:t>DRAM Types</a:t>
            </a:r>
          </a:p>
          <a:p>
            <a:pPr marL="742950" lvl="1" indent="-285750">
              <a:lnSpc>
                <a:spcPct val="90000"/>
              </a:lnSpc>
            </a:pPr>
            <a:r>
              <a:rPr lang="en-US" altLang="zh-CN" sz="2000">
                <a:ea typeface="宋体" panose="02010600030101010101" pitchFamily="2" charset="-122"/>
              </a:rPr>
              <a:t>Synchronous (SDRAM)</a:t>
            </a:r>
          </a:p>
          <a:p>
            <a:pPr marL="742950" lvl="1" indent="-285750">
              <a:lnSpc>
                <a:spcPct val="90000"/>
              </a:lnSpc>
            </a:pPr>
            <a:r>
              <a:rPr lang="en-US" altLang="zh-CN" sz="2000">
                <a:ea typeface="宋体" panose="02010600030101010101" pitchFamily="2" charset="-122"/>
              </a:rPr>
              <a:t>Double-Data Rate (DDR SRAM)</a:t>
            </a:r>
          </a:p>
          <a:p>
            <a:pPr marL="742950" lvl="1" indent="-285750">
              <a:lnSpc>
                <a:spcPct val="90000"/>
              </a:lnSpc>
            </a:pPr>
            <a:r>
              <a:rPr lang="en-US" altLang="zh-CN" sz="2000">
                <a:ea typeface="宋体" panose="02010600030101010101" pitchFamily="2" charset="-122"/>
              </a:rPr>
              <a:t>RAMBUS DRAM (RDRAM)</a:t>
            </a:r>
          </a:p>
          <a:p>
            <a:pPr marL="342900" indent="-342900">
              <a:lnSpc>
                <a:spcPct val="90000"/>
              </a:lnSpc>
            </a:pPr>
            <a:r>
              <a:rPr lang="en-US" altLang="zh-CN" sz="2400">
                <a:ea typeface="宋体" panose="02010600030101010101" pitchFamily="2" charset="-122"/>
              </a:rPr>
              <a:t>Arrays of DRAM integrated circuits</a:t>
            </a:r>
          </a:p>
          <a:p>
            <a:pPr marL="742950" lvl="1" indent="-285750">
              <a:lnSpc>
                <a:spcPct val="90000"/>
              </a:lnSpc>
            </a:pPr>
            <a:endParaRPr lang="en-US" altLang="zh-CN" sz="200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B17C863E-3D73-4238-8882-F018B13CD4EE}" type="slidenum">
              <a:rPr lang="en-US" altLang="zh-CN" sz="1600" b="0" u="none" baseline="0"/>
              <a:pPr/>
              <a:t>20</a:t>
            </a:fld>
            <a:endParaRPr lang="en-US" altLang="zh-CN" sz="1600" b="0" u="none" baseline="0"/>
          </a:p>
        </p:txBody>
      </p:sp>
      <p:sp>
        <p:nvSpPr>
          <p:cNvPr id="36867" name="Rectangle 2"/>
          <p:cNvSpPr>
            <a:spLocks noGrp="1" noChangeArrowheads="1"/>
          </p:cNvSpPr>
          <p:nvPr>
            <p:ph type="title"/>
          </p:nvPr>
        </p:nvSpPr>
        <p:spPr/>
        <p:txBody>
          <a:bodyPr/>
          <a:lstStyle/>
          <a:p>
            <a:r>
              <a:rPr lang="en-US" altLang="zh-CN">
                <a:solidFill>
                  <a:schemeClr val="tx1"/>
                </a:solidFill>
                <a:ea typeface="宋体" panose="02010600030101010101" pitchFamily="2" charset="-122"/>
              </a:rPr>
              <a:t>Making Larger Memories</a:t>
            </a:r>
          </a:p>
        </p:txBody>
      </p:sp>
      <p:sp>
        <p:nvSpPr>
          <p:cNvPr id="36868" name="Rectangle 3"/>
          <p:cNvSpPr>
            <a:spLocks noGrp="1" noChangeArrowheads="1"/>
          </p:cNvSpPr>
          <p:nvPr>
            <p:ph type="body" idx="1"/>
          </p:nvPr>
        </p:nvSpPr>
        <p:spPr>
          <a:xfrm>
            <a:off x="719138" y="1314450"/>
            <a:ext cx="3657600" cy="5027613"/>
          </a:xfrm>
        </p:spPr>
        <p:txBody>
          <a:bodyPr/>
          <a:lstStyle/>
          <a:p>
            <a:pPr marL="342900" indent="-342900">
              <a:lnSpc>
                <a:spcPct val="90000"/>
              </a:lnSpc>
            </a:pPr>
            <a:r>
              <a:rPr lang="en-US" altLang="zh-CN" sz="2400">
                <a:ea typeface="宋体" panose="02010600030101010101" pitchFamily="2" charset="-122"/>
                <a:cs typeface="Times New Roman" panose="02020603050405020304" pitchFamily="18" charset="0"/>
              </a:rPr>
              <a:t>Using the CS lines, we can make larger memories from smaller ones by tying all address, data, and R/W lines in parallel, and using the decoded higher order address bits to control CS.   </a:t>
            </a:r>
          </a:p>
          <a:p>
            <a:pPr marL="342900" indent="-342900">
              <a:lnSpc>
                <a:spcPct val="90000"/>
              </a:lnSpc>
            </a:pPr>
            <a:r>
              <a:rPr lang="en-US" altLang="zh-CN" sz="2400">
                <a:ea typeface="宋体" panose="02010600030101010101" pitchFamily="2" charset="-122"/>
                <a:cs typeface="Times New Roman" panose="02020603050405020304" pitchFamily="18" charset="0"/>
              </a:rPr>
              <a:t>Using the 4-Word by 1-Bit memory from before, we construct a 16-Word by</a:t>
            </a:r>
            <a:br>
              <a:rPr lang="en-US" altLang="zh-CN" sz="2400">
                <a:ea typeface="宋体" panose="02010600030101010101" pitchFamily="2" charset="-122"/>
                <a:cs typeface="Times New Roman" panose="02020603050405020304" pitchFamily="18" charset="0"/>
              </a:rPr>
            </a:br>
            <a:r>
              <a:rPr lang="en-US" altLang="zh-CN" sz="2400">
                <a:ea typeface="宋体" panose="02010600030101010101" pitchFamily="2" charset="-122"/>
                <a:cs typeface="Times New Roman" panose="02020603050405020304" pitchFamily="18" charset="0"/>
              </a:rPr>
              <a:t>1-Bit memory.  </a:t>
            </a:r>
            <a:r>
              <a:rPr lang="en-US" altLang="zh-CN" sz="2400">
                <a:ea typeface="宋体" panose="02010600030101010101" pitchFamily="2" charset="-122"/>
                <a:cs typeface="Times New Roman" panose="02020603050405020304" pitchFamily="18" charset="0"/>
                <a:sym typeface="Symbol" panose="05050102010706020507" pitchFamily="18" charset="2"/>
              </a:rPr>
              <a:t></a:t>
            </a:r>
            <a:r>
              <a:rPr lang="en-US" altLang="zh-CN" sz="2400">
                <a:ea typeface="宋体" panose="02010600030101010101" pitchFamily="2" charset="-122"/>
                <a:cs typeface="Times New Roman" panose="02020603050405020304" pitchFamily="18" charset="0"/>
              </a:rPr>
              <a:t> </a:t>
            </a:r>
          </a:p>
        </p:txBody>
      </p:sp>
      <p:graphicFrame>
        <p:nvGraphicFramePr>
          <p:cNvPr id="36869" name="Object 4"/>
          <p:cNvGraphicFramePr>
            <a:graphicFrameLocks noChangeAspect="1"/>
          </p:cNvGraphicFramePr>
          <p:nvPr/>
        </p:nvGraphicFramePr>
        <p:xfrm>
          <a:off x="4038600" y="1219200"/>
          <a:ext cx="4643438" cy="5451475"/>
        </p:xfrm>
        <a:graphic>
          <a:graphicData uri="http://schemas.openxmlformats.org/presentationml/2006/ole">
            <mc:AlternateContent xmlns:mc="http://schemas.openxmlformats.org/markup-compatibility/2006">
              <mc:Choice xmlns:v="urn:schemas-microsoft-com:vml" Requires="v">
                <p:oleObj name="Designer Drawing" r:id="rId3" imgW="4953000" imgH="5819775" progId="Designer.Drawing.7">
                  <p:embed/>
                </p:oleObj>
              </mc:Choice>
              <mc:Fallback>
                <p:oleObj name="Designer Drawing" r:id="rId3" imgW="4953000" imgH="5819775" progId="Designer.Drawing.7">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219200"/>
                        <a:ext cx="4643438" cy="545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B17C863E-3D73-4238-8882-F018B13CD4EE}" type="slidenum">
              <a:rPr lang="en-US" altLang="zh-CN" sz="1600" b="0" u="none" baseline="0"/>
              <a:pPr/>
              <a:t>21</a:t>
            </a:fld>
            <a:endParaRPr lang="en-US" altLang="zh-CN" sz="1600" b="0" u="none" baseline="0"/>
          </a:p>
        </p:txBody>
      </p:sp>
      <p:sp>
        <p:nvSpPr>
          <p:cNvPr id="36867" name="Rectangle 2"/>
          <p:cNvSpPr>
            <a:spLocks noGrp="1" noChangeArrowheads="1"/>
          </p:cNvSpPr>
          <p:nvPr>
            <p:ph type="title"/>
          </p:nvPr>
        </p:nvSpPr>
        <p:spPr/>
        <p:txBody>
          <a:bodyPr/>
          <a:lstStyle/>
          <a:p>
            <a:r>
              <a:rPr lang="en-US" altLang="zh-CN" dirty="0">
                <a:solidFill>
                  <a:srgbClr val="3333FF"/>
                </a:solidFill>
                <a:ea typeface="宋体" panose="02010600030101010101" pitchFamily="2" charset="-122"/>
                <a:cs typeface="黑体" panose="02010609060101010101" pitchFamily="49" charset="-122"/>
              </a:rPr>
              <a:t>64K×8RAM</a:t>
            </a:r>
            <a:endParaRPr lang="en-US" altLang="zh-CN" dirty="0">
              <a:solidFill>
                <a:srgbClr val="3333FF"/>
              </a:solidFill>
              <a:ea typeface="宋体" panose="02010600030101010101" pitchFamily="2" charset="-122"/>
            </a:endParaRPr>
          </a:p>
        </p:txBody>
      </p:sp>
      <p:pic>
        <p:nvPicPr>
          <p:cNvPr id="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19138" y="1724025"/>
            <a:ext cx="7772400" cy="4206875"/>
          </a:xfrm>
          <a:noFill/>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62127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B17C863E-3D73-4238-8882-F018B13CD4EE}" type="slidenum">
              <a:rPr lang="en-US" altLang="zh-CN" sz="1600" b="0" u="none" baseline="0"/>
              <a:pPr/>
              <a:t>22</a:t>
            </a:fld>
            <a:endParaRPr lang="en-US" altLang="zh-CN" sz="1600" b="0" u="none" baseline="0"/>
          </a:p>
        </p:txBody>
      </p:sp>
      <p:pic>
        <p:nvPicPr>
          <p:cNvPr id="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14513" y="635000"/>
            <a:ext cx="6996112" cy="6038850"/>
          </a:xfrm>
          <a:noFill/>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8" name="Freeform 4"/>
          <p:cNvSpPr>
            <a:spLocks/>
          </p:cNvSpPr>
          <p:nvPr/>
        </p:nvSpPr>
        <p:spPr bwMode="auto">
          <a:xfrm>
            <a:off x="4279900" y="1974850"/>
            <a:ext cx="2478088" cy="131763"/>
          </a:xfrm>
          <a:custGeom>
            <a:avLst/>
            <a:gdLst>
              <a:gd name="T0" fmla="*/ 0 w 1561"/>
              <a:gd name="T1" fmla="*/ 0 h 83"/>
              <a:gd name="T2" fmla="*/ 22682205 w 1561"/>
              <a:gd name="T3" fmla="*/ 209174556 h 83"/>
              <a:gd name="T4" fmla="*/ 2147483646 w 1561"/>
              <a:gd name="T5" fmla="*/ 209174556 h 83"/>
              <a:gd name="T6" fmla="*/ 0 60000 65536"/>
              <a:gd name="T7" fmla="*/ 0 60000 65536"/>
              <a:gd name="T8" fmla="*/ 0 60000 65536"/>
              <a:gd name="connsiteX0" fmla="*/ 0 w 10000"/>
              <a:gd name="connsiteY0" fmla="*/ 0 h 10000"/>
              <a:gd name="connsiteX1" fmla="*/ 13 w 10000"/>
              <a:gd name="connsiteY1" fmla="*/ 10000 h 10000"/>
              <a:gd name="connsiteX2" fmla="*/ 1000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cubicBezTo>
                  <a:pt x="4" y="3333"/>
                  <a:pt x="9" y="6667"/>
                  <a:pt x="13" y="10000"/>
                </a:cubicBezTo>
                <a:lnTo>
                  <a:pt x="10000" y="10000"/>
                </a:lnTo>
              </a:path>
            </a:pathLst>
          </a:custGeom>
          <a:noFill/>
          <a:ln w="127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 name="Freeform 5"/>
          <p:cNvSpPr>
            <a:spLocks/>
          </p:cNvSpPr>
          <p:nvPr/>
        </p:nvSpPr>
        <p:spPr bwMode="auto">
          <a:xfrm>
            <a:off x="4015509" y="1974850"/>
            <a:ext cx="2782166" cy="1457325"/>
          </a:xfrm>
          <a:custGeom>
            <a:avLst/>
            <a:gdLst>
              <a:gd name="T0" fmla="*/ 0 w 1561"/>
              <a:gd name="T1" fmla="*/ 0 h 83"/>
              <a:gd name="T2" fmla="*/ 28310310 w 1561"/>
              <a:gd name="T3" fmla="*/ 2147483646 h 83"/>
              <a:gd name="T4" fmla="*/ 2147483646 w 1561"/>
              <a:gd name="T5" fmla="*/ 2147483646 h 83"/>
              <a:gd name="T6" fmla="*/ 0 60000 65536"/>
              <a:gd name="T7" fmla="*/ 0 60000 65536"/>
              <a:gd name="T8" fmla="*/ 0 60000 65536"/>
              <a:gd name="connsiteX0" fmla="*/ 49 w 10049"/>
              <a:gd name="connsiteY0" fmla="*/ 0 h 10000"/>
              <a:gd name="connsiteX1" fmla="*/ 0 w 10049"/>
              <a:gd name="connsiteY1" fmla="*/ 10000 h 10000"/>
              <a:gd name="connsiteX2" fmla="*/ 10049 w 10049"/>
              <a:gd name="connsiteY2" fmla="*/ 10000 h 10000"/>
            </a:gdLst>
            <a:ahLst/>
            <a:cxnLst>
              <a:cxn ang="0">
                <a:pos x="connsiteX0" y="connsiteY0"/>
              </a:cxn>
              <a:cxn ang="0">
                <a:pos x="connsiteX1" y="connsiteY1"/>
              </a:cxn>
              <a:cxn ang="0">
                <a:pos x="connsiteX2" y="connsiteY2"/>
              </a:cxn>
            </a:cxnLst>
            <a:rect l="l" t="t" r="r" b="b"/>
            <a:pathLst>
              <a:path w="10049" h="10000">
                <a:moveTo>
                  <a:pt x="49" y="0"/>
                </a:moveTo>
                <a:cubicBezTo>
                  <a:pt x="33" y="3333"/>
                  <a:pt x="16" y="6667"/>
                  <a:pt x="0" y="10000"/>
                </a:cubicBezTo>
                <a:lnTo>
                  <a:pt x="10049" y="10000"/>
                </a:lnTo>
              </a:path>
            </a:pathLst>
          </a:custGeom>
          <a:noFill/>
          <a:ln w="127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 name="Freeform 6"/>
          <p:cNvSpPr>
            <a:spLocks/>
          </p:cNvSpPr>
          <p:nvPr/>
        </p:nvSpPr>
        <p:spPr bwMode="auto">
          <a:xfrm>
            <a:off x="3704167" y="1968011"/>
            <a:ext cx="3093507" cy="2829414"/>
          </a:xfrm>
          <a:custGeom>
            <a:avLst/>
            <a:gdLst>
              <a:gd name="T0" fmla="*/ 0 w 1561"/>
              <a:gd name="T1" fmla="*/ 0 h 83"/>
              <a:gd name="T2" fmla="*/ 35176795 w 1561"/>
              <a:gd name="T3" fmla="*/ 2147483646 h 83"/>
              <a:gd name="T4" fmla="*/ 2147483646 w 1561"/>
              <a:gd name="T5" fmla="*/ 2147483646 h 83"/>
              <a:gd name="T6" fmla="*/ 0 60000 65536"/>
              <a:gd name="T7" fmla="*/ 0 60000 65536"/>
              <a:gd name="T8" fmla="*/ 0 60000 65536"/>
              <a:gd name="connsiteX0" fmla="*/ 24 w 10024"/>
              <a:gd name="connsiteY0" fmla="*/ 0 h 10000"/>
              <a:gd name="connsiteX1" fmla="*/ 0 w 10024"/>
              <a:gd name="connsiteY1" fmla="*/ 10000 h 10000"/>
              <a:gd name="connsiteX2" fmla="*/ 10024 w 10024"/>
              <a:gd name="connsiteY2" fmla="*/ 10000 h 10000"/>
              <a:gd name="connsiteX0" fmla="*/ 10 w 10024"/>
              <a:gd name="connsiteY0" fmla="*/ 0 h 10121"/>
              <a:gd name="connsiteX1" fmla="*/ 0 w 10024"/>
              <a:gd name="connsiteY1" fmla="*/ 10121 h 10121"/>
              <a:gd name="connsiteX2" fmla="*/ 10024 w 10024"/>
              <a:gd name="connsiteY2" fmla="*/ 10121 h 10121"/>
              <a:gd name="connsiteX0" fmla="*/ 10 w 10024"/>
              <a:gd name="connsiteY0" fmla="*/ 0 h 10121"/>
              <a:gd name="connsiteX1" fmla="*/ 0 w 10024"/>
              <a:gd name="connsiteY1" fmla="*/ 10121 h 10121"/>
              <a:gd name="connsiteX2" fmla="*/ 10024 w 10024"/>
              <a:gd name="connsiteY2" fmla="*/ 10121 h 10121"/>
            </a:gdLst>
            <a:ahLst/>
            <a:cxnLst>
              <a:cxn ang="0">
                <a:pos x="connsiteX0" y="connsiteY0"/>
              </a:cxn>
              <a:cxn ang="0">
                <a:pos x="connsiteX1" y="connsiteY1"/>
              </a:cxn>
              <a:cxn ang="0">
                <a:pos x="connsiteX2" y="connsiteY2"/>
              </a:cxn>
            </a:cxnLst>
            <a:rect l="l" t="t" r="r" b="b"/>
            <a:pathLst>
              <a:path w="10024" h="10121">
                <a:moveTo>
                  <a:pt x="10" y="0"/>
                </a:moveTo>
                <a:cubicBezTo>
                  <a:pt x="2" y="3333"/>
                  <a:pt x="8" y="6788"/>
                  <a:pt x="0" y="10121"/>
                </a:cubicBezTo>
                <a:lnTo>
                  <a:pt x="10024" y="10121"/>
                </a:lnTo>
              </a:path>
            </a:pathLst>
          </a:custGeom>
          <a:noFill/>
          <a:ln w="127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 name="Freeform 7"/>
          <p:cNvSpPr>
            <a:spLocks/>
          </p:cNvSpPr>
          <p:nvPr/>
        </p:nvSpPr>
        <p:spPr bwMode="auto">
          <a:xfrm>
            <a:off x="3401116" y="1974850"/>
            <a:ext cx="3383859" cy="4160838"/>
          </a:xfrm>
          <a:custGeom>
            <a:avLst/>
            <a:gdLst>
              <a:gd name="T0" fmla="*/ 0 w 1561"/>
              <a:gd name="T1" fmla="*/ 0 h 83"/>
              <a:gd name="T2" fmla="*/ 42788114 w 1561"/>
              <a:gd name="T3" fmla="*/ 2147483646 h 83"/>
              <a:gd name="T4" fmla="*/ 2147483646 w 1561"/>
              <a:gd name="T5" fmla="*/ 2147483646 h 83"/>
              <a:gd name="T6" fmla="*/ 0 60000 65536"/>
              <a:gd name="T7" fmla="*/ 0 60000 65536"/>
              <a:gd name="T8" fmla="*/ 0 60000 65536"/>
              <a:gd name="connsiteX0" fmla="*/ 29 w 9942"/>
              <a:gd name="connsiteY0" fmla="*/ 0 h 10000"/>
              <a:gd name="connsiteX1" fmla="*/ 0 w 9942"/>
              <a:gd name="connsiteY1" fmla="*/ 10000 h 10000"/>
              <a:gd name="connsiteX2" fmla="*/ 9942 w 9942"/>
              <a:gd name="connsiteY2" fmla="*/ 10000 h 10000"/>
            </a:gdLst>
            <a:ahLst/>
            <a:cxnLst>
              <a:cxn ang="0">
                <a:pos x="connsiteX0" y="connsiteY0"/>
              </a:cxn>
              <a:cxn ang="0">
                <a:pos x="connsiteX1" y="connsiteY1"/>
              </a:cxn>
              <a:cxn ang="0">
                <a:pos x="connsiteX2" y="connsiteY2"/>
              </a:cxn>
            </a:cxnLst>
            <a:rect l="l" t="t" r="r" b="b"/>
            <a:pathLst>
              <a:path w="9942" h="10000">
                <a:moveTo>
                  <a:pt x="29" y="0"/>
                </a:moveTo>
                <a:cubicBezTo>
                  <a:pt x="19" y="3333"/>
                  <a:pt x="10" y="6667"/>
                  <a:pt x="0" y="10000"/>
                </a:cubicBezTo>
                <a:lnTo>
                  <a:pt x="9942" y="10000"/>
                </a:lnTo>
              </a:path>
            </a:pathLst>
          </a:custGeom>
          <a:noFill/>
          <a:ln w="127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867" name="Rectangle 2"/>
          <p:cNvSpPr>
            <a:spLocks noGrp="1" noChangeArrowheads="1"/>
          </p:cNvSpPr>
          <p:nvPr>
            <p:ph type="title"/>
          </p:nvPr>
        </p:nvSpPr>
        <p:spPr/>
        <p:txBody>
          <a:bodyPr/>
          <a:lstStyle/>
          <a:p>
            <a:r>
              <a:rPr lang="en-US" altLang="zh-CN" dirty="0">
                <a:solidFill>
                  <a:srgbClr val="3333FF"/>
                </a:solidFill>
                <a:ea typeface="宋体" panose="02010600030101010101" pitchFamily="2" charset="-122"/>
                <a:cs typeface="Times New Roman" panose="02020603050405020304" pitchFamily="18" charset="0"/>
              </a:rPr>
              <a:t>Using 64K×8RAM construct</a:t>
            </a:r>
            <a:r>
              <a:rPr lang="en-US" altLang="zh-CN" dirty="0">
                <a:solidFill>
                  <a:srgbClr val="3333FF"/>
                </a:solidFill>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rgbClr val="3333FF"/>
                </a:solidFill>
                <a:ea typeface="宋体" panose="02010600030101010101" pitchFamily="2" charset="-122"/>
                <a:cs typeface="Times New Roman" panose="02020603050405020304" pitchFamily="18" charset="0"/>
              </a:rPr>
              <a:t>256K×8RAM</a:t>
            </a:r>
            <a:endParaRPr lang="en-US" altLang="zh-CN" dirty="0">
              <a:solidFill>
                <a:srgbClr val="3333FF"/>
              </a:solidFill>
              <a:ea typeface="宋体" panose="02010600030101010101" pitchFamily="2" charset="-122"/>
            </a:endParaRPr>
          </a:p>
        </p:txBody>
      </p:sp>
      <p:cxnSp>
        <p:nvCxnSpPr>
          <p:cNvPr id="4" name="肘形连接符 3"/>
          <p:cNvCxnSpPr/>
          <p:nvPr/>
        </p:nvCxnSpPr>
        <p:spPr bwMode="auto">
          <a:xfrm rot="16200000" flipH="1">
            <a:off x="5693989" y="3882279"/>
            <a:ext cx="4852552" cy="396470"/>
          </a:xfrm>
          <a:prstGeom prst="bentConnector3">
            <a:avLst>
              <a:gd name="adj1" fmla="val 321"/>
            </a:avLst>
          </a:prstGeom>
          <a:solidFill>
            <a:schemeClr val="accent1"/>
          </a:solidFill>
          <a:ln w="381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7922030" y="3009207"/>
            <a:ext cx="39647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7922030" y="4330931"/>
            <a:ext cx="39647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7922030" y="5669280"/>
            <a:ext cx="39647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41650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192C22A3-4D7D-49D7-BAB0-336ABC0402A4}" type="slidenum">
              <a:rPr lang="en-US" altLang="zh-CN" sz="1600" b="0" u="none" baseline="0"/>
              <a:pPr/>
              <a:t>23</a:t>
            </a:fld>
            <a:endParaRPr lang="en-US" altLang="zh-CN" sz="1600" b="0" u="none" baseline="0"/>
          </a:p>
        </p:txBody>
      </p:sp>
      <p:sp>
        <p:nvSpPr>
          <p:cNvPr id="37891" name="Rectangle 2"/>
          <p:cNvSpPr>
            <a:spLocks noGrp="1" noChangeArrowheads="1"/>
          </p:cNvSpPr>
          <p:nvPr>
            <p:ph type="title"/>
          </p:nvPr>
        </p:nvSpPr>
        <p:spPr/>
        <p:txBody>
          <a:bodyPr/>
          <a:lstStyle/>
          <a:p>
            <a:r>
              <a:rPr lang="en-US" altLang="zh-CN">
                <a:solidFill>
                  <a:schemeClr val="tx1"/>
                </a:solidFill>
                <a:ea typeface="宋体" panose="02010600030101010101" pitchFamily="2" charset="-122"/>
              </a:rPr>
              <a:t>Making Wider Memories</a:t>
            </a:r>
          </a:p>
        </p:txBody>
      </p:sp>
      <p:sp>
        <p:nvSpPr>
          <p:cNvPr id="37892" name="Rectangle 3"/>
          <p:cNvSpPr>
            <a:spLocks noGrp="1" noChangeArrowheads="1"/>
          </p:cNvSpPr>
          <p:nvPr>
            <p:ph type="body" idx="1"/>
          </p:nvPr>
        </p:nvSpPr>
        <p:spPr>
          <a:xfrm>
            <a:off x="719138" y="1314450"/>
            <a:ext cx="4038600" cy="5027613"/>
          </a:xfrm>
        </p:spPr>
        <p:txBody>
          <a:bodyPr/>
          <a:lstStyle/>
          <a:p>
            <a:pPr marL="342900" indent="-342900">
              <a:lnSpc>
                <a:spcPct val="90000"/>
              </a:lnSpc>
            </a:pPr>
            <a:r>
              <a:rPr lang="en-US" altLang="zh-CN" sz="2400">
                <a:ea typeface="宋体" panose="02010600030101010101" pitchFamily="2" charset="-122"/>
                <a:cs typeface="Times New Roman" panose="02020603050405020304" pitchFamily="18" charset="0"/>
              </a:rPr>
              <a:t>To construct wider memories from narrow ones, we tie the address and control lines in parallel and keep the data lines separate.  </a:t>
            </a:r>
          </a:p>
          <a:p>
            <a:pPr marL="342900" indent="-342900">
              <a:lnSpc>
                <a:spcPct val="90000"/>
              </a:lnSpc>
            </a:pPr>
            <a:r>
              <a:rPr lang="en-US" altLang="zh-CN" sz="2400">
                <a:ea typeface="宋体" panose="02010600030101010101" pitchFamily="2" charset="-122"/>
                <a:cs typeface="Times New Roman" panose="02020603050405020304" pitchFamily="18" charset="0"/>
              </a:rPr>
              <a:t>For example, to make a 4-word by 4-bit memory from 4, 4-word by 1-bit memories              </a:t>
            </a:r>
            <a:r>
              <a:rPr lang="en-US" altLang="zh-CN" sz="2400">
                <a:ea typeface="宋体" panose="02010600030101010101" pitchFamily="2" charset="-122"/>
                <a:cs typeface="Times New Roman" panose="02020603050405020304" pitchFamily="18" charset="0"/>
                <a:sym typeface="Symbol" panose="05050102010706020507" pitchFamily="18" charset="2"/>
              </a:rPr>
              <a:t></a:t>
            </a:r>
            <a:r>
              <a:rPr lang="en-US" altLang="zh-CN" sz="2400">
                <a:ea typeface="宋体" panose="02010600030101010101" pitchFamily="2" charset="-122"/>
                <a:cs typeface="Times New Roman" panose="02020603050405020304" pitchFamily="18" charset="0"/>
              </a:rPr>
              <a:t> </a:t>
            </a:r>
          </a:p>
          <a:p>
            <a:pPr marL="342900" indent="-342900">
              <a:lnSpc>
                <a:spcPct val="90000"/>
              </a:lnSpc>
            </a:pPr>
            <a:r>
              <a:rPr lang="en-US" altLang="zh-CN" sz="2400">
                <a:ea typeface="宋体" panose="02010600030101010101" pitchFamily="2" charset="-122"/>
                <a:cs typeface="Times New Roman" panose="02020603050405020304" pitchFamily="18" charset="0"/>
              </a:rPr>
              <a:t>Note: Both 16x1 and 4x4 memories take 4-chips </a:t>
            </a:r>
            <a:br>
              <a:rPr lang="en-US" altLang="zh-CN" sz="2400">
                <a:ea typeface="宋体" panose="02010600030101010101" pitchFamily="2" charset="-122"/>
                <a:cs typeface="Times New Roman" panose="02020603050405020304" pitchFamily="18" charset="0"/>
              </a:rPr>
            </a:br>
            <a:r>
              <a:rPr lang="en-US" altLang="zh-CN" sz="2400">
                <a:ea typeface="宋体" panose="02010600030101010101" pitchFamily="2" charset="-122"/>
                <a:cs typeface="Times New Roman" panose="02020603050405020304" pitchFamily="18" charset="0"/>
              </a:rPr>
              <a:t>and hold 16 bits of data.</a:t>
            </a:r>
          </a:p>
          <a:p>
            <a:pPr marL="342900" indent="-342900">
              <a:lnSpc>
                <a:spcPct val="90000"/>
              </a:lnSpc>
            </a:pPr>
            <a:endParaRPr lang="en-US" altLang="zh-CN" sz="2400">
              <a:ea typeface="宋体" panose="02010600030101010101" pitchFamily="2" charset="-122"/>
              <a:cs typeface="Times New Roman" panose="02020603050405020304" pitchFamily="18" charset="0"/>
            </a:endParaRPr>
          </a:p>
        </p:txBody>
      </p:sp>
      <p:graphicFrame>
        <p:nvGraphicFramePr>
          <p:cNvPr id="37893" name="Object 4"/>
          <p:cNvGraphicFramePr>
            <a:graphicFrameLocks noChangeAspect="1"/>
          </p:cNvGraphicFramePr>
          <p:nvPr/>
        </p:nvGraphicFramePr>
        <p:xfrm>
          <a:off x="4419600" y="1295400"/>
          <a:ext cx="3957638" cy="5256213"/>
        </p:xfrm>
        <a:graphic>
          <a:graphicData uri="http://schemas.openxmlformats.org/presentationml/2006/ole">
            <mc:AlternateContent xmlns:mc="http://schemas.openxmlformats.org/markup-compatibility/2006">
              <mc:Choice xmlns:v="urn:schemas-microsoft-com:vml" Requires="v">
                <p:oleObj name="Designer Drawing" r:id="rId2" imgW="5048250" imgH="6696075" progId="Designer.Drawing.7">
                  <p:embed/>
                </p:oleObj>
              </mc:Choice>
              <mc:Fallback>
                <p:oleObj name="Designer Drawing" r:id="rId2" imgW="5048250" imgH="6696075" progId="Designer.Drawing.7">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295400"/>
                        <a:ext cx="3957638"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dirty="0"/>
              <a:t>chapter 7   </a:t>
            </a:r>
            <a:fld id="{B17C863E-3D73-4238-8882-F018B13CD4EE}" type="slidenum">
              <a:rPr lang="en-US" altLang="zh-CN" sz="1600" b="0" u="none" baseline="0"/>
              <a:pPr/>
              <a:t>24</a:t>
            </a:fld>
            <a:endParaRPr lang="en-US" altLang="zh-CN" sz="1600" b="0" u="none" baseline="0" dirty="0"/>
          </a:p>
        </p:txBody>
      </p:sp>
      <p:sp>
        <p:nvSpPr>
          <p:cNvPr id="36867" name="Rectangle 2"/>
          <p:cNvSpPr>
            <a:spLocks noGrp="1" noChangeArrowheads="1"/>
          </p:cNvSpPr>
          <p:nvPr>
            <p:ph type="title"/>
          </p:nvPr>
        </p:nvSpPr>
        <p:spPr/>
        <p:txBody>
          <a:bodyPr/>
          <a:lstStyle/>
          <a:p>
            <a:r>
              <a:rPr lang="en-US" altLang="zh-CN" dirty="0">
                <a:solidFill>
                  <a:srgbClr val="3333FF"/>
                </a:solidFill>
                <a:ea typeface="宋体" panose="02010600030101010101" pitchFamily="2" charset="-122"/>
                <a:cs typeface="Times New Roman" panose="02020603050405020304" pitchFamily="18" charset="0"/>
              </a:rPr>
              <a:t>Using 64K×8RAM construct</a:t>
            </a:r>
            <a:br>
              <a:rPr lang="en-US" altLang="zh-CN" dirty="0">
                <a:solidFill>
                  <a:srgbClr val="3333FF"/>
                </a:solidFill>
                <a:ea typeface="宋体" panose="02010600030101010101" pitchFamily="2" charset="-122"/>
                <a:cs typeface="Times New Roman" panose="02020603050405020304" pitchFamily="18" charset="0"/>
              </a:rPr>
            </a:br>
            <a:r>
              <a:rPr lang="en-US" altLang="zh-CN" dirty="0">
                <a:solidFill>
                  <a:srgbClr val="3333FF"/>
                </a:solidFill>
                <a:ea typeface="宋体" panose="02010600030101010101" pitchFamily="2" charset="-122"/>
                <a:cs typeface="Times New Roman" panose="02020603050405020304" pitchFamily="18" charset="0"/>
              </a:rPr>
              <a:t>64K×16RAM</a:t>
            </a:r>
            <a:endParaRPr lang="en-US" altLang="zh-CN" dirty="0">
              <a:solidFill>
                <a:srgbClr val="3333FF"/>
              </a:solidFill>
              <a:ea typeface="宋体" panose="02010600030101010101" pitchFamily="2" charset="-122"/>
            </a:endParaRPr>
          </a:p>
        </p:txBody>
      </p:sp>
      <p:pic>
        <p:nvPicPr>
          <p:cNvPr id="12"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0375" y="1314450"/>
            <a:ext cx="8259763" cy="5221288"/>
          </a:xfrm>
          <a:noFill/>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13" name="Freeform 4"/>
          <p:cNvSpPr>
            <a:spLocks/>
          </p:cNvSpPr>
          <p:nvPr/>
        </p:nvSpPr>
        <p:spPr bwMode="auto">
          <a:xfrm>
            <a:off x="2359025" y="1682750"/>
            <a:ext cx="1417638" cy="1882775"/>
          </a:xfrm>
          <a:custGeom>
            <a:avLst/>
            <a:gdLst>
              <a:gd name="T0" fmla="*/ 2147483646 w 893"/>
              <a:gd name="T1" fmla="*/ 0 h 1186"/>
              <a:gd name="T2" fmla="*/ 2147483646 w 893"/>
              <a:gd name="T3" fmla="*/ 884575638 h 1186"/>
              <a:gd name="T4" fmla="*/ 0 w 893"/>
              <a:gd name="T5" fmla="*/ 884575638 h 1186"/>
              <a:gd name="T6" fmla="*/ 0 w 893"/>
              <a:gd name="T7" fmla="*/ 2147483646 h 1186"/>
              <a:gd name="T8" fmla="*/ 967740341 w 893"/>
              <a:gd name="T9" fmla="*/ 2147483646 h 1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3" h="1186">
                <a:moveTo>
                  <a:pt x="893" y="0"/>
                </a:moveTo>
                <a:lnTo>
                  <a:pt x="893" y="351"/>
                </a:lnTo>
                <a:lnTo>
                  <a:pt x="0" y="351"/>
                </a:lnTo>
                <a:lnTo>
                  <a:pt x="0" y="1186"/>
                </a:lnTo>
                <a:lnTo>
                  <a:pt x="384" y="1177"/>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 name="Freeform 5"/>
          <p:cNvSpPr>
            <a:spLocks/>
          </p:cNvSpPr>
          <p:nvPr/>
        </p:nvSpPr>
        <p:spPr bwMode="auto">
          <a:xfrm>
            <a:off x="4373563" y="1697038"/>
            <a:ext cx="2000250" cy="1854200"/>
          </a:xfrm>
          <a:custGeom>
            <a:avLst/>
            <a:gdLst>
              <a:gd name="T0" fmla="*/ 0 w 1260"/>
              <a:gd name="T1" fmla="*/ 0 h 1168"/>
              <a:gd name="T2" fmla="*/ 0 w 1260"/>
              <a:gd name="T3" fmla="*/ 882054688 h 1168"/>
              <a:gd name="T4" fmla="*/ 2147483646 w 1260"/>
              <a:gd name="T5" fmla="*/ 861893438 h 1168"/>
              <a:gd name="T6" fmla="*/ 2147483646 w 1260"/>
              <a:gd name="T7" fmla="*/ 2147483646 h 1168"/>
              <a:gd name="T8" fmla="*/ 2147483646 w 1260"/>
              <a:gd name="T9" fmla="*/ 2147483646 h 1168"/>
              <a:gd name="T10" fmla="*/ 0 60000 65536"/>
              <a:gd name="T11" fmla="*/ 0 60000 65536"/>
              <a:gd name="T12" fmla="*/ 0 60000 65536"/>
              <a:gd name="T13" fmla="*/ 0 60000 65536"/>
              <a:gd name="T14" fmla="*/ 0 60000 65536"/>
              <a:gd name="connsiteX0" fmla="*/ 0 w 10000"/>
              <a:gd name="connsiteY0" fmla="*/ 0 h 10000"/>
              <a:gd name="connsiteX1" fmla="*/ 0 w 10000"/>
              <a:gd name="connsiteY1" fmla="*/ 2997 h 10000"/>
              <a:gd name="connsiteX2" fmla="*/ 7151 w 10000"/>
              <a:gd name="connsiteY2" fmla="*/ 2928 h 10000"/>
              <a:gd name="connsiteX3" fmla="*/ 7056 w 10000"/>
              <a:gd name="connsiteY3" fmla="*/ 10000 h 10000"/>
              <a:gd name="connsiteX4" fmla="*/ 1000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0" y="2997"/>
                </a:lnTo>
                <a:lnTo>
                  <a:pt x="7151" y="2928"/>
                </a:lnTo>
                <a:cubicBezTo>
                  <a:pt x="7119" y="5285"/>
                  <a:pt x="7088" y="7643"/>
                  <a:pt x="7056" y="10000"/>
                </a:cubicBezTo>
                <a:lnTo>
                  <a:pt x="10000" y="1000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 name="Freeform 6"/>
          <p:cNvSpPr>
            <a:spLocks/>
          </p:cNvSpPr>
          <p:nvPr/>
        </p:nvSpPr>
        <p:spPr bwMode="auto">
          <a:xfrm>
            <a:off x="4532313" y="3565525"/>
            <a:ext cx="636587" cy="2609850"/>
          </a:xfrm>
          <a:custGeom>
            <a:avLst/>
            <a:gdLst>
              <a:gd name="T0" fmla="*/ 0 w 401"/>
              <a:gd name="T1" fmla="*/ 0 h 1644"/>
              <a:gd name="T2" fmla="*/ 1010581069 w 401"/>
              <a:gd name="T3" fmla="*/ 0 h 1644"/>
              <a:gd name="T4" fmla="*/ 1010581069 w 401"/>
              <a:gd name="T5" fmla="*/ 2147483646 h 1644"/>
              <a:gd name="T6" fmla="*/ 0 60000 65536"/>
              <a:gd name="T7" fmla="*/ 0 60000 65536"/>
              <a:gd name="T8" fmla="*/ 0 60000 65536"/>
            </a:gdLst>
            <a:ahLst/>
            <a:cxnLst>
              <a:cxn ang="T6">
                <a:pos x="T0" y="T1"/>
              </a:cxn>
              <a:cxn ang="T7">
                <a:pos x="T2" y="T3"/>
              </a:cxn>
              <a:cxn ang="T8">
                <a:pos x="T4" y="T5"/>
              </a:cxn>
            </a:cxnLst>
            <a:rect l="0" t="0" r="r" b="b"/>
            <a:pathLst>
              <a:path w="401" h="1644">
                <a:moveTo>
                  <a:pt x="0" y="0"/>
                </a:moveTo>
                <a:lnTo>
                  <a:pt x="401" y="0"/>
                </a:lnTo>
                <a:lnTo>
                  <a:pt x="401" y="1644"/>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6" name="Freeform 7"/>
          <p:cNvSpPr>
            <a:spLocks/>
          </p:cNvSpPr>
          <p:nvPr/>
        </p:nvSpPr>
        <p:spPr bwMode="auto">
          <a:xfrm>
            <a:off x="5778500" y="3565525"/>
            <a:ext cx="2845712" cy="2609850"/>
          </a:xfrm>
          <a:custGeom>
            <a:avLst/>
            <a:gdLst>
              <a:gd name="T0" fmla="*/ 2147483646 w 1811"/>
              <a:gd name="T1" fmla="*/ 0 h 1644"/>
              <a:gd name="T2" fmla="*/ 2147483646 w 1811"/>
              <a:gd name="T3" fmla="*/ 0 h 1644"/>
              <a:gd name="T4" fmla="*/ 2147483646 w 1811"/>
              <a:gd name="T5" fmla="*/ 2147483646 h 1644"/>
              <a:gd name="T6" fmla="*/ 0 w 1811"/>
              <a:gd name="T7" fmla="*/ 2147483646 h 1644"/>
              <a:gd name="T8" fmla="*/ 0 w 1811"/>
              <a:gd name="T9" fmla="*/ 2147483646 h 1644"/>
              <a:gd name="T10" fmla="*/ 0 60000 65536"/>
              <a:gd name="T11" fmla="*/ 0 60000 65536"/>
              <a:gd name="T12" fmla="*/ 0 60000 65536"/>
              <a:gd name="T13" fmla="*/ 0 60000 65536"/>
              <a:gd name="T14" fmla="*/ 0 60000 65536"/>
              <a:gd name="connsiteX0" fmla="*/ 7510 w 9956"/>
              <a:gd name="connsiteY0" fmla="*/ 0 h 10000"/>
              <a:gd name="connsiteX1" fmla="*/ 9956 w 9956"/>
              <a:gd name="connsiteY1" fmla="*/ 0 h 10000"/>
              <a:gd name="connsiteX2" fmla="*/ 9827 w 9956"/>
              <a:gd name="connsiteY2" fmla="*/ 8120 h 10000"/>
              <a:gd name="connsiteX3" fmla="*/ 0 w 9956"/>
              <a:gd name="connsiteY3" fmla="*/ 8072 h 10000"/>
              <a:gd name="connsiteX4" fmla="*/ 0 w 9956"/>
              <a:gd name="connsiteY4" fmla="*/ 10000 h 10000"/>
              <a:gd name="connsiteX0" fmla="*/ 7543 w 10000"/>
              <a:gd name="connsiteY0" fmla="*/ 0 h 10000"/>
              <a:gd name="connsiteX1" fmla="*/ 10000 w 10000"/>
              <a:gd name="connsiteY1" fmla="*/ 0 h 10000"/>
              <a:gd name="connsiteX2" fmla="*/ 9870 w 10000"/>
              <a:gd name="connsiteY2" fmla="*/ 8120 h 10000"/>
              <a:gd name="connsiteX3" fmla="*/ 0 w 10000"/>
              <a:gd name="connsiteY3" fmla="*/ 8072 h 10000"/>
              <a:gd name="connsiteX4" fmla="*/ 0 w 10000"/>
              <a:gd name="connsiteY4" fmla="*/ 10000 h 10000"/>
              <a:gd name="connsiteX0" fmla="*/ 7543 w 9942"/>
              <a:gd name="connsiteY0" fmla="*/ 0 h 10000"/>
              <a:gd name="connsiteX1" fmla="*/ 9942 w 9942"/>
              <a:gd name="connsiteY1" fmla="*/ 0 h 10000"/>
              <a:gd name="connsiteX2" fmla="*/ 9870 w 9942"/>
              <a:gd name="connsiteY2" fmla="*/ 8120 h 10000"/>
              <a:gd name="connsiteX3" fmla="*/ 0 w 9942"/>
              <a:gd name="connsiteY3" fmla="*/ 8072 h 10000"/>
              <a:gd name="connsiteX4" fmla="*/ 0 w 9942"/>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2" h="10000">
                <a:moveTo>
                  <a:pt x="7543" y="0"/>
                </a:moveTo>
                <a:lnTo>
                  <a:pt x="9942" y="0"/>
                </a:lnTo>
                <a:cubicBezTo>
                  <a:pt x="9899" y="2707"/>
                  <a:pt x="9913" y="5413"/>
                  <a:pt x="9870" y="8120"/>
                </a:cubicBezTo>
                <a:lnTo>
                  <a:pt x="0" y="8072"/>
                </a:lnTo>
                <a:lnTo>
                  <a:pt x="0" y="1000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493885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2854B-957B-4BC0-A892-CDA719847315}"/>
              </a:ext>
            </a:extLst>
          </p:cNvPr>
          <p:cNvSpPr>
            <a:spLocks noGrp="1"/>
          </p:cNvSpPr>
          <p:nvPr>
            <p:ph type="title"/>
          </p:nvPr>
        </p:nvSpPr>
        <p:spPr>
          <a:xfrm>
            <a:off x="105702" y="170384"/>
            <a:ext cx="8037269" cy="954360"/>
          </a:xfrm>
        </p:spPr>
        <p:txBody>
          <a:bodyPr>
            <a:normAutofit/>
          </a:bodyPr>
          <a:lstStyle/>
          <a:p>
            <a:r>
              <a:rPr lang="en-US" altLang="zh-CN" dirty="0">
                <a:solidFill>
                  <a:srgbClr val="1D01EB"/>
                </a:solidFill>
              </a:rPr>
              <a:t>SRAM For SWORD</a:t>
            </a:r>
            <a:r>
              <a:rPr lang="zh-CN" altLang="en-US" dirty="0">
                <a:solidFill>
                  <a:srgbClr val="1D01EB"/>
                </a:solidFill>
              </a:rPr>
              <a:t>：</a:t>
            </a:r>
            <a:r>
              <a:rPr lang="en-US" altLang="zh-CN" dirty="0">
                <a:solidFill>
                  <a:srgbClr val="1D01EB"/>
                </a:solidFill>
              </a:rPr>
              <a:t>CY7C1061DV33</a:t>
            </a:r>
            <a:endParaRPr lang="zh-CN" altLang="en-US" dirty="0">
              <a:solidFill>
                <a:srgbClr val="1D01EB"/>
              </a:solidFill>
            </a:endParaRPr>
          </a:p>
        </p:txBody>
      </p:sp>
      <p:sp>
        <p:nvSpPr>
          <p:cNvPr id="3" name="内容占位符 2">
            <a:extLst>
              <a:ext uri="{FF2B5EF4-FFF2-40B4-BE49-F238E27FC236}">
                <a16:creationId xmlns:a16="http://schemas.microsoft.com/office/drawing/2014/main" id="{34B11B23-7179-4B29-851D-14337450FECD}"/>
              </a:ext>
            </a:extLst>
          </p:cNvPr>
          <p:cNvSpPr>
            <a:spLocks noGrp="1"/>
          </p:cNvSpPr>
          <p:nvPr>
            <p:ph idx="1"/>
          </p:nvPr>
        </p:nvSpPr>
        <p:spPr/>
        <p:txBody>
          <a:bodyPr/>
          <a:lstStyle/>
          <a:p>
            <a:r>
              <a:rPr lang="en-US" altLang="zh-CN" dirty="0">
                <a:solidFill>
                  <a:schemeClr val="tx1"/>
                </a:solidFill>
              </a:rPr>
              <a:t>16-Mbit(1M×16) Static </a:t>
            </a:r>
            <a:endParaRPr lang="zh-CN" altLang="en-US" dirty="0">
              <a:solidFill>
                <a:schemeClr val="tx1"/>
              </a:solidFill>
            </a:endParaRPr>
          </a:p>
        </p:txBody>
      </p:sp>
      <p:pic>
        <p:nvPicPr>
          <p:cNvPr id="5" name="图片 4"/>
          <p:cNvPicPr>
            <a:picLocks noChangeAspect="1"/>
          </p:cNvPicPr>
          <p:nvPr/>
        </p:nvPicPr>
        <p:blipFill>
          <a:blip r:embed="rId3"/>
          <a:stretch>
            <a:fillRect/>
          </a:stretch>
        </p:blipFill>
        <p:spPr>
          <a:xfrm>
            <a:off x="7174594" y="1053913"/>
            <a:ext cx="1923402" cy="4509985"/>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35" y="1847673"/>
            <a:ext cx="6451704" cy="4611315"/>
          </a:xfrm>
          <a:prstGeom prst="rect">
            <a:avLst/>
          </a:prstGeom>
        </p:spPr>
      </p:pic>
      <p:sp>
        <p:nvSpPr>
          <p:cNvPr id="6" name="矩形 5"/>
          <p:cNvSpPr/>
          <p:nvPr/>
        </p:nvSpPr>
        <p:spPr>
          <a:xfrm rot="2403355">
            <a:off x="76403" y="5080648"/>
            <a:ext cx="2484911" cy="523220"/>
          </a:xfrm>
          <a:prstGeom prst="rect">
            <a:avLst/>
          </a:prstGeom>
        </p:spPr>
        <p:txBody>
          <a:bodyPr wrap="none">
            <a:spAutoFit/>
          </a:bodyPr>
          <a:lstStyle/>
          <a:p>
            <a:r>
              <a:rPr lang="en-US" altLang="zh-CN" sz="2800" b="0" u="none" baseline="0" dirty="0">
                <a:solidFill>
                  <a:srgbClr val="FF0000"/>
                </a:solidFill>
              </a:rPr>
              <a:t>2</a:t>
            </a:r>
            <a:r>
              <a:rPr lang="en-US" altLang="zh-CN" sz="2800" b="0" u="none" baseline="30000" dirty="0">
                <a:solidFill>
                  <a:srgbClr val="FF0000"/>
                </a:solidFill>
              </a:rPr>
              <a:t>20</a:t>
            </a:r>
            <a:r>
              <a:rPr lang="en-US" altLang="zh-CN" sz="2800" b="0" u="none" baseline="0" dirty="0">
                <a:solidFill>
                  <a:srgbClr val="FF0000"/>
                </a:solidFill>
              </a:rPr>
              <a:t>=1M WORD</a:t>
            </a:r>
            <a:endParaRPr lang="zh-CN" altLang="en-US" sz="2800" b="0" u="none" baseline="0" dirty="0">
              <a:solidFill>
                <a:srgbClr val="FF0000"/>
              </a:solidFill>
            </a:endParaRPr>
          </a:p>
        </p:txBody>
      </p:sp>
      <p:sp>
        <p:nvSpPr>
          <p:cNvPr id="7" name="矩形 6"/>
          <p:cNvSpPr/>
          <p:nvPr/>
        </p:nvSpPr>
        <p:spPr>
          <a:xfrm>
            <a:off x="5801222" y="3200464"/>
            <a:ext cx="1296317" cy="369332"/>
          </a:xfrm>
          <a:prstGeom prst="rect">
            <a:avLst/>
          </a:prstGeom>
        </p:spPr>
        <p:txBody>
          <a:bodyPr wrap="none">
            <a:spAutoFit/>
          </a:bodyPr>
          <a:lstStyle/>
          <a:p>
            <a:r>
              <a:rPr lang="en-US" altLang="zh-CN" sz="1800" b="0" u="none" baseline="0" dirty="0">
                <a:solidFill>
                  <a:srgbClr val="FF0000"/>
                </a:solidFill>
              </a:rPr>
              <a:t>Word=16bit</a:t>
            </a:r>
            <a:endParaRPr lang="zh-CN" altLang="en-US" sz="1800" b="0" u="none" baseline="0" dirty="0">
              <a:solidFill>
                <a:srgbClr val="FF0000"/>
              </a:solidFill>
            </a:endParaRPr>
          </a:p>
        </p:txBody>
      </p:sp>
    </p:spTree>
    <p:extLst>
      <p:ext uri="{BB962C8B-B14F-4D97-AF65-F5344CB8AC3E}">
        <p14:creationId xmlns:p14="http://schemas.microsoft.com/office/powerpoint/2010/main" val="270470153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SWORD Onboard memory-SRAM</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57200" y="1162885"/>
            <a:ext cx="8229600" cy="4968552"/>
          </a:xfrm>
        </p:spPr>
        <p:txBody>
          <a:bodyPr/>
          <a:lstStyle/>
          <a:p>
            <a:pPr>
              <a:spcBef>
                <a:spcPts val="0"/>
              </a:spcBef>
            </a:pPr>
            <a:r>
              <a:rPr lang="en-US" altLang="zh-CN" sz="2800" dirty="0">
                <a:solidFill>
                  <a:schemeClr val="tx1"/>
                </a:solidFill>
                <a:cs typeface="Times New Roman" panose="02020603050405020304" pitchFamily="18" charset="0"/>
              </a:rPr>
              <a:t>Memory Organization</a:t>
            </a:r>
            <a:r>
              <a:rPr lang="zh-CN" altLang="en-US" sz="2800" dirty="0">
                <a:solidFill>
                  <a:schemeClr val="tx1"/>
                </a:solidFill>
                <a:cs typeface="Times New Roman" panose="02020603050405020304" pitchFamily="18" charset="0"/>
              </a:rPr>
              <a:t>：</a:t>
            </a:r>
            <a:endParaRPr lang="en-US" altLang="zh-CN" sz="2800" dirty="0">
              <a:solidFill>
                <a:schemeClr val="tx1"/>
              </a:solidFill>
              <a:cs typeface="Times New Roman" panose="02020603050405020304" pitchFamily="18" charset="0"/>
            </a:endParaRPr>
          </a:p>
          <a:p>
            <a:pPr lvl="1">
              <a:spcBef>
                <a:spcPts val="0"/>
              </a:spcBef>
            </a:pPr>
            <a:r>
              <a:rPr lang="en-US" altLang="zh-CN" sz="2400" dirty="0">
                <a:solidFill>
                  <a:schemeClr val="tx1"/>
                </a:solidFill>
                <a:cs typeface="Times New Roman" panose="02020603050405020304" pitchFamily="18" charset="0"/>
              </a:rPr>
              <a:t>CY7C1061DV33</a:t>
            </a:r>
            <a:r>
              <a:rPr lang="en-US" altLang="zh-CN" sz="2400" dirty="0"/>
              <a:t>×3 for 1M×48bit(6MB)</a:t>
            </a:r>
            <a:endParaRPr lang="en-US" altLang="zh-CN" sz="2400" dirty="0">
              <a:solidFill>
                <a:schemeClr val="tx1"/>
              </a:solidFill>
              <a:cs typeface="Times New Roman" panose="02020603050405020304" pitchFamily="18" charset="0"/>
            </a:endParaRPr>
          </a:p>
          <a:p>
            <a:pPr>
              <a:spcBef>
                <a:spcPts val="0"/>
              </a:spcBef>
            </a:pPr>
            <a:endParaRPr lang="zh-CN" altLang="en-US" dirty="0"/>
          </a:p>
        </p:txBody>
      </p:sp>
      <p:pic>
        <p:nvPicPr>
          <p:cNvPr id="4" name="图片 3"/>
          <p:cNvPicPr>
            <a:picLocks noChangeAspect="1"/>
          </p:cNvPicPr>
          <p:nvPr/>
        </p:nvPicPr>
        <p:blipFill>
          <a:blip r:embed="rId2"/>
          <a:stretch>
            <a:fillRect/>
          </a:stretch>
        </p:blipFill>
        <p:spPr>
          <a:xfrm rot="16200000">
            <a:off x="-289932" y="2731924"/>
            <a:ext cx="4238959" cy="2744694"/>
          </a:xfrm>
          <a:prstGeom prst="rect">
            <a:avLst/>
          </a:prstGeom>
        </p:spPr>
      </p:pic>
      <p:pic>
        <p:nvPicPr>
          <p:cNvPr id="7" name="图片 6"/>
          <p:cNvPicPr>
            <a:picLocks noChangeAspect="1"/>
          </p:cNvPicPr>
          <p:nvPr/>
        </p:nvPicPr>
        <p:blipFill>
          <a:blip r:embed="rId3"/>
          <a:stretch>
            <a:fillRect/>
          </a:stretch>
        </p:blipFill>
        <p:spPr>
          <a:xfrm rot="16200000">
            <a:off x="5421512" y="2633514"/>
            <a:ext cx="4238958" cy="2941514"/>
          </a:xfrm>
          <a:prstGeom prst="rect">
            <a:avLst/>
          </a:prstGeom>
        </p:spPr>
      </p:pic>
      <p:pic>
        <p:nvPicPr>
          <p:cNvPr id="8" name="图片 7"/>
          <p:cNvPicPr>
            <a:picLocks noChangeAspect="1"/>
          </p:cNvPicPr>
          <p:nvPr/>
        </p:nvPicPr>
        <p:blipFill>
          <a:blip r:embed="rId4"/>
          <a:stretch>
            <a:fillRect/>
          </a:stretch>
        </p:blipFill>
        <p:spPr>
          <a:xfrm rot="16200000">
            <a:off x="2505244" y="2674481"/>
            <a:ext cx="4238959" cy="2859580"/>
          </a:xfrm>
          <a:prstGeom prst="rect">
            <a:avLst/>
          </a:prstGeom>
        </p:spPr>
      </p:pic>
    </p:spTree>
    <p:extLst>
      <p:ext uri="{BB962C8B-B14F-4D97-AF65-F5344CB8AC3E}">
        <p14:creationId xmlns:p14="http://schemas.microsoft.com/office/powerpoint/2010/main" val="398473510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2854B-957B-4BC0-A892-CDA719847315}"/>
              </a:ext>
            </a:extLst>
          </p:cNvPr>
          <p:cNvSpPr>
            <a:spLocks noGrp="1"/>
          </p:cNvSpPr>
          <p:nvPr>
            <p:ph type="title"/>
          </p:nvPr>
        </p:nvSpPr>
        <p:spPr>
          <a:xfrm>
            <a:off x="105702" y="170384"/>
            <a:ext cx="8037269" cy="954360"/>
          </a:xfrm>
        </p:spPr>
        <p:txBody>
          <a:bodyPr>
            <a:normAutofit/>
          </a:bodyPr>
          <a:lstStyle/>
          <a:p>
            <a:r>
              <a:rPr lang="en-US" altLang="zh-CN" dirty="0"/>
              <a:t>Other Memory for SWORD-</a:t>
            </a:r>
            <a:r>
              <a:rPr lang="en-US" altLang="zh-CN" dirty="0">
                <a:cs typeface="Times New Roman" panose="02020603050405020304" pitchFamily="18" charset="0"/>
              </a:rPr>
              <a:t>NOR Flash</a:t>
            </a:r>
            <a:endParaRPr lang="zh-CN" altLang="en-US" dirty="0">
              <a:solidFill>
                <a:srgbClr val="1D01EB"/>
              </a:solidFill>
            </a:endParaRPr>
          </a:p>
        </p:txBody>
      </p:sp>
      <p:sp>
        <p:nvSpPr>
          <p:cNvPr id="9" name="内容占位符 2"/>
          <p:cNvSpPr>
            <a:spLocks noGrp="1"/>
          </p:cNvSpPr>
          <p:nvPr>
            <p:ph idx="1"/>
          </p:nvPr>
        </p:nvSpPr>
        <p:spPr>
          <a:xfrm>
            <a:off x="719138" y="1314450"/>
            <a:ext cx="7772400" cy="5027613"/>
          </a:xfrm>
        </p:spPr>
        <p:txBody>
          <a:bodyPr/>
          <a:lstStyle/>
          <a:p>
            <a:endParaRPr lang="zh-CN" altLang="en-US" dirty="0"/>
          </a:p>
        </p:txBody>
      </p:sp>
      <p:pic>
        <p:nvPicPr>
          <p:cNvPr id="11" name="图片 10"/>
          <p:cNvPicPr>
            <a:picLocks noChangeAspect="1"/>
          </p:cNvPicPr>
          <p:nvPr/>
        </p:nvPicPr>
        <p:blipFill>
          <a:blip r:embed="rId3"/>
          <a:stretch>
            <a:fillRect/>
          </a:stretch>
        </p:blipFill>
        <p:spPr>
          <a:xfrm>
            <a:off x="77003" y="1070992"/>
            <a:ext cx="6843561" cy="5233555"/>
          </a:xfrm>
          <a:prstGeom prst="rect">
            <a:avLst/>
          </a:prstGeom>
        </p:spPr>
      </p:pic>
      <p:sp>
        <p:nvSpPr>
          <p:cNvPr id="12" name="矩形 11"/>
          <p:cNvSpPr/>
          <p:nvPr/>
        </p:nvSpPr>
        <p:spPr>
          <a:xfrm>
            <a:off x="124946" y="5658216"/>
            <a:ext cx="3969356" cy="584775"/>
          </a:xfrm>
          <a:prstGeom prst="rect">
            <a:avLst/>
          </a:prstGeom>
          <a:noFill/>
        </p:spPr>
        <p:txBody>
          <a:bodyPr wrap="none">
            <a:spAutoFit/>
          </a:bodyPr>
          <a:lstStyle/>
          <a:p>
            <a:r>
              <a:rPr lang="en-US" altLang="zh-CN" sz="3200" u="none" baseline="0" dirty="0">
                <a:solidFill>
                  <a:srgbClr val="0000FF"/>
                </a:solidFill>
                <a:cs typeface="Times New Roman" panose="02020603050405020304" pitchFamily="18" charset="0"/>
              </a:rPr>
              <a:t>S29GL128S10TFI010</a:t>
            </a:r>
            <a:endParaRPr lang="zh-CN" altLang="en-US" sz="3200" u="none" baseline="0" dirty="0">
              <a:solidFill>
                <a:srgbClr val="0000FF"/>
              </a:solidFill>
            </a:endParaRPr>
          </a:p>
        </p:txBody>
      </p:sp>
      <p:sp>
        <p:nvSpPr>
          <p:cNvPr id="13" name="矩形 12"/>
          <p:cNvSpPr/>
          <p:nvPr/>
        </p:nvSpPr>
        <p:spPr>
          <a:xfrm>
            <a:off x="1559940" y="1138691"/>
            <a:ext cx="1451038" cy="656590"/>
          </a:xfrm>
          <a:prstGeom prst="rect">
            <a:avLst/>
          </a:prstGeom>
        </p:spPr>
        <p:txBody>
          <a:bodyPr wrap="none">
            <a:spAutoFit/>
          </a:bodyPr>
          <a:lstStyle/>
          <a:p>
            <a:pPr algn="ctr">
              <a:lnSpc>
                <a:spcPts val="2200"/>
              </a:lnSpc>
            </a:pPr>
            <a:r>
              <a:rPr lang="en-US" altLang="zh-CN" sz="2400" u="none" baseline="0" dirty="0">
                <a:latin typeface="Arial" panose="020B0604020202020204" pitchFamily="34" charset="0"/>
              </a:rPr>
              <a:t>128 Mbit</a:t>
            </a:r>
          </a:p>
          <a:p>
            <a:pPr algn="ctr">
              <a:lnSpc>
                <a:spcPts val="2200"/>
              </a:lnSpc>
            </a:pPr>
            <a:r>
              <a:rPr lang="en-US" altLang="zh-CN" sz="2400" u="none" baseline="0" dirty="0">
                <a:latin typeface="Arial" panose="020B0604020202020204" pitchFamily="34" charset="0"/>
              </a:rPr>
              <a:t>8M</a:t>
            </a:r>
            <a:r>
              <a:rPr lang="zh-CN" altLang="en-US" sz="2400" u="none" baseline="0" dirty="0">
                <a:latin typeface="Arial" panose="020B0604020202020204" pitchFamily="34" charset="0"/>
              </a:rPr>
              <a:t>*</a:t>
            </a:r>
            <a:r>
              <a:rPr lang="en-US" altLang="zh-CN" sz="2400" u="none" baseline="0" dirty="0">
                <a:latin typeface="Arial" panose="020B0604020202020204" pitchFamily="34" charset="0"/>
              </a:rPr>
              <a:t>16bit</a:t>
            </a:r>
            <a:endParaRPr lang="zh-CN" altLang="en-US" sz="2400" dirty="0"/>
          </a:p>
        </p:txBody>
      </p:sp>
      <p:pic>
        <p:nvPicPr>
          <p:cNvPr id="14" name="图片 13"/>
          <p:cNvPicPr>
            <a:picLocks noChangeAspect="1"/>
          </p:cNvPicPr>
          <p:nvPr/>
        </p:nvPicPr>
        <p:blipFill>
          <a:blip r:embed="rId4"/>
          <a:stretch>
            <a:fillRect/>
          </a:stretch>
        </p:blipFill>
        <p:spPr>
          <a:xfrm>
            <a:off x="7016817" y="1286858"/>
            <a:ext cx="2023757" cy="4950453"/>
          </a:xfrm>
          <a:prstGeom prst="rect">
            <a:avLst/>
          </a:prstGeom>
        </p:spPr>
      </p:pic>
      <p:sp>
        <p:nvSpPr>
          <p:cNvPr id="15" name="矩形 14"/>
          <p:cNvSpPr/>
          <p:nvPr/>
        </p:nvSpPr>
        <p:spPr>
          <a:xfrm>
            <a:off x="897799" y="5132094"/>
            <a:ext cx="1605439" cy="400110"/>
          </a:xfrm>
          <a:prstGeom prst="rect">
            <a:avLst/>
          </a:prstGeom>
        </p:spPr>
        <p:txBody>
          <a:bodyPr wrap="none">
            <a:spAutoFit/>
          </a:bodyPr>
          <a:lstStyle/>
          <a:p>
            <a:r>
              <a:rPr lang="en-US" altLang="zh-CN" sz="2000" b="0" u="none" baseline="0" dirty="0">
                <a:solidFill>
                  <a:srgbClr val="FF0000"/>
                </a:solidFill>
              </a:rPr>
              <a:t>2</a:t>
            </a:r>
            <a:r>
              <a:rPr lang="en-US" altLang="zh-CN" sz="2000" b="0" u="none" baseline="30000" dirty="0">
                <a:solidFill>
                  <a:srgbClr val="FF0000"/>
                </a:solidFill>
              </a:rPr>
              <a:t>23</a:t>
            </a:r>
            <a:r>
              <a:rPr lang="en-US" altLang="zh-CN" sz="2000" b="0" u="none" baseline="0" dirty="0">
                <a:solidFill>
                  <a:srgbClr val="FF0000"/>
                </a:solidFill>
              </a:rPr>
              <a:t>=8M Word</a:t>
            </a:r>
            <a:endParaRPr lang="zh-CN" altLang="en-US" sz="2000" b="0" u="none" baseline="0" dirty="0">
              <a:solidFill>
                <a:srgbClr val="FF0000"/>
              </a:solidFill>
            </a:endParaRPr>
          </a:p>
        </p:txBody>
      </p:sp>
      <p:sp>
        <p:nvSpPr>
          <p:cNvPr id="16" name="矩形 15"/>
          <p:cNvSpPr/>
          <p:nvPr/>
        </p:nvSpPr>
        <p:spPr>
          <a:xfrm>
            <a:off x="2294619" y="5330364"/>
            <a:ext cx="971804" cy="369332"/>
          </a:xfrm>
          <a:prstGeom prst="rect">
            <a:avLst/>
          </a:prstGeom>
        </p:spPr>
        <p:txBody>
          <a:bodyPr wrap="none">
            <a:spAutoFit/>
          </a:bodyPr>
          <a:lstStyle/>
          <a:p>
            <a:r>
              <a:rPr lang="en-US" altLang="zh-CN" sz="1800" u="none" baseline="0" dirty="0">
                <a:solidFill>
                  <a:srgbClr val="FF0000"/>
                </a:solidFill>
              </a:rPr>
              <a:t>A</a:t>
            </a:r>
            <a:r>
              <a:rPr lang="en-US" altLang="zh-CN" sz="1800" u="none" dirty="0">
                <a:solidFill>
                  <a:srgbClr val="FF0000"/>
                </a:solidFill>
              </a:rPr>
              <a:t>22</a:t>
            </a:r>
            <a:r>
              <a:rPr lang="en-US" altLang="zh-CN" sz="1800" u="none" baseline="0" dirty="0">
                <a:solidFill>
                  <a:srgbClr val="FF0000"/>
                </a:solidFill>
              </a:rPr>
              <a:t> ~ A</a:t>
            </a:r>
            <a:r>
              <a:rPr lang="en-US" altLang="zh-CN" sz="1800" u="none" dirty="0">
                <a:solidFill>
                  <a:srgbClr val="FF0000"/>
                </a:solidFill>
              </a:rPr>
              <a:t>0</a:t>
            </a:r>
            <a:endParaRPr lang="zh-CN" altLang="en-US" sz="1800" u="none" dirty="0">
              <a:solidFill>
                <a:srgbClr val="FF0000"/>
              </a:solidFill>
            </a:endParaRPr>
          </a:p>
        </p:txBody>
      </p:sp>
      <p:sp>
        <p:nvSpPr>
          <p:cNvPr id="17" name="圆角矩形 16"/>
          <p:cNvSpPr/>
          <p:nvPr/>
        </p:nvSpPr>
        <p:spPr>
          <a:xfrm>
            <a:off x="7840980" y="4996370"/>
            <a:ext cx="456968" cy="404167"/>
          </a:xfrm>
          <a:prstGeom prst="roundRect">
            <a:avLst/>
          </a:prstGeom>
          <a:solidFill>
            <a:srgbClr val="00FFCC">
              <a:alpha val="18000"/>
            </a:srgbClr>
          </a:solidFill>
          <a:ln w="127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25641" y="1287841"/>
            <a:ext cx="1581150" cy="400110"/>
          </a:xfrm>
          <a:prstGeom prst="rect">
            <a:avLst/>
          </a:prstGeom>
        </p:spPr>
        <p:txBody>
          <a:bodyPr wrap="square">
            <a:spAutoFit/>
          </a:bodyPr>
          <a:lstStyle/>
          <a:p>
            <a:pPr algn="dist"/>
            <a:r>
              <a:rPr lang="en-US" altLang="zh-CN" sz="2000" b="0" u="none" baseline="0" dirty="0">
                <a:solidFill>
                  <a:srgbClr val="FF0000"/>
                </a:solidFill>
              </a:rPr>
              <a:t>Word = 16bit</a:t>
            </a:r>
            <a:endParaRPr lang="zh-CN" altLang="en-US" sz="2000" b="0" u="none" baseline="0" dirty="0">
              <a:solidFill>
                <a:srgbClr val="FF0000"/>
              </a:solidFill>
            </a:endParaRPr>
          </a:p>
        </p:txBody>
      </p:sp>
    </p:spTree>
    <p:extLst>
      <p:ext uri="{BB962C8B-B14F-4D97-AF65-F5344CB8AC3E}">
        <p14:creationId xmlns:p14="http://schemas.microsoft.com/office/powerpoint/2010/main" val="329466432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454" y="175909"/>
            <a:ext cx="8037269" cy="954360"/>
          </a:xfrm>
        </p:spPr>
        <p:txBody>
          <a:bodyPr>
            <a:normAutofit/>
          </a:bodyPr>
          <a:lstStyle/>
          <a:p>
            <a:r>
              <a:rPr lang="en-US" altLang="zh-CN" dirty="0">
                <a:cs typeface="Times New Roman" panose="02020603050405020304" pitchFamily="18" charset="0"/>
              </a:rPr>
              <a:t>SWORD Onboard memory-</a:t>
            </a:r>
            <a:r>
              <a:rPr lang="en-US" altLang="zh-CN" dirty="0">
                <a:latin typeface="Times New Roman" panose="02020603050405020304" pitchFamily="18" charset="0"/>
                <a:cs typeface="Times New Roman" panose="02020603050405020304" pitchFamily="18" charset="0"/>
              </a:rPr>
              <a:t>NOR Flash</a:t>
            </a:r>
            <a:endParaRPr lang="zh-CN" altLang="en-US" dirty="0"/>
          </a:p>
        </p:txBody>
      </p:sp>
      <p:sp>
        <p:nvSpPr>
          <p:cNvPr id="3" name="内容占位符 2"/>
          <p:cNvSpPr>
            <a:spLocks noGrp="1"/>
          </p:cNvSpPr>
          <p:nvPr>
            <p:ph idx="1"/>
          </p:nvPr>
        </p:nvSpPr>
        <p:spPr>
          <a:xfrm>
            <a:off x="457200" y="1130269"/>
            <a:ext cx="8229600" cy="4968552"/>
          </a:xfrm>
        </p:spPr>
        <p:txBody>
          <a:bodyPr/>
          <a:lstStyle/>
          <a:p>
            <a:pPr>
              <a:spcBef>
                <a:spcPts val="0"/>
              </a:spcBef>
            </a:pPr>
            <a:r>
              <a:rPr lang="en-US" altLang="zh-CN" dirty="0">
                <a:solidFill>
                  <a:schemeClr val="tx1"/>
                </a:solidFill>
                <a:cs typeface="Times New Roman" panose="02020603050405020304" pitchFamily="18" charset="0"/>
              </a:rPr>
              <a:t>Memory Organization</a:t>
            </a:r>
            <a:r>
              <a:rPr lang="zh-CN" altLang="en-US" dirty="0">
                <a:solidFill>
                  <a:schemeClr val="tx1"/>
                </a:solidFill>
                <a:cs typeface="Times New Roman" panose="02020603050405020304" pitchFamily="18" charset="0"/>
              </a:rPr>
              <a:t>：</a:t>
            </a:r>
            <a:endParaRPr lang="en-US" altLang="zh-CN" dirty="0">
              <a:solidFill>
                <a:schemeClr val="tx1"/>
              </a:solidFill>
              <a:latin typeface="Times New Roman" panose="02020603050405020304" pitchFamily="18" charset="0"/>
              <a:cs typeface="Times New Roman" panose="02020603050405020304" pitchFamily="18" charset="0"/>
            </a:endParaRPr>
          </a:p>
          <a:p>
            <a:pPr lvl="1">
              <a:spcBef>
                <a:spcPts val="0"/>
              </a:spcBef>
            </a:pPr>
            <a:r>
              <a:rPr lang="en-US" altLang="zh-CN" sz="2400" dirty="0">
                <a:latin typeface="Times New Roman" panose="02020603050405020304" pitchFamily="18" charset="0"/>
                <a:cs typeface="Times New Roman" panose="02020603050405020304" pitchFamily="18" charset="0"/>
              </a:rPr>
              <a:t>S29GL128S10TFI010</a:t>
            </a:r>
            <a:r>
              <a:rPr lang="en-US" altLang="zh-CN" sz="2400" dirty="0"/>
              <a:t>×2 </a:t>
            </a:r>
            <a:br>
              <a:rPr lang="en-US" altLang="zh-CN" sz="2400" dirty="0"/>
            </a:br>
            <a:r>
              <a:rPr lang="en-US" altLang="zh-CN" sz="2400" dirty="0"/>
              <a:t>for 8M×32bit(32MB)</a:t>
            </a:r>
            <a:endParaRPr lang="en-US" altLang="zh-CN" sz="2400" dirty="0">
              <a:solidFill>
                <a:schemeClr val="tx1"/>
              </a:solidFill>
              <a:latin typeface="Times New Roman" panose="02020603050405020304" pitchFamily="18" charset="0"/>
              <a:cs typeface="Times New Roman" panose="02020603050405020304" pitchFamily="18" charset="0"/>
            </a:endParaRPr>
          </a:p>
          <a:p>
            <a:pPr>
              <a:spcBef>
                <a:spcPts val="0"/>
              </a:spcBef>
            </a:pPr>
            <a:endParaRPr lang="en-US" altLang="zh-CN" dirty="0">
              <a:solidFill>
                <a:schemeClr val="tx1"/>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rot="16200000">
            <a:off x="4605412" y="1755111"/>
            <a:ext cx="4968552" cy="3995849"/>
          </a:xfrm>
          <a:prstGeom prst="rect">
            <a:avLst/>
          </a:prstGeom>
        </p:spPr>
      </p:pic>
      <p:pic>
        <p:nvPicPr>
          <p:cNvPr id="4" name="图片 3"/>
          <p:cNvPicPr>
            <a:picLocks noChangeAspect="1"/>
          </p:cNvPicPr>
          <p:nvPr/>
        </p:nvPicPr>
        <p:blipFill>
          <a:blip r:embed="rId3"/>
          <a:stretch>
            <a:fillRect/>
          </a:stretch>
        </p:blipFill>
        <p:spPr>
          <a:xfrm>
            <a:off x="0" y="2622682"/>
            <a:ext cx="5291754" cy="3624109"/>
          </a:xfrm>
          <a:prstGeom prst="rect">
            <a:avLst/>
          </a:prstGeom>
        </p:spPr>
      </p:pic>
      <p:sp>
        <p:nvSpPr>
          <p:cNvPr id="6" name="矩形 5"/>
          <p:cNvSpPr/>
          <p:nvPr/>
        </p:nvSpPr>
        <p:spPr>
          <a:xfrm>
            <a:off x="5499771" y="5785126"/>
            <a:ext cx="3587842" cy="461665"/>
          </a:xfrm>
          <a:prstGeom prst="rect">
            <a:avLst/>
          </a:prstGeom>
          <a:noFill/>
        </p:spPr>
        <p:txBody>
          <a:bodyPr wrap="none">
            <a:spAutoFit/>
          </a:bodyPr>
          <a:lstStyle/>
          <a:p>
            <a:r>
              <a:rPr lang="zh-CN" altLang="en-US" sz="2400" u="none" baseline="0" dirty="0">
                <a:solidFill>
                  <a:srgbClr val="0000FF"/>
                </a:solidFill>
                <a:latin typeface="楷体" panose="02010609060101010101" pitchFamily="49" charset="-122"/>
                <a:ea typeface="楷体" panose="02010609060101010101" pitchFamily="49" charset="-122"/>
                <a:cs typeface="Times New Roman" panose="02020603050405020304" pitchFamily="18" charset="0"/>
              </a:rPr>
              <a:t>读写时序不同请查阅手册</a:t>
            </a:r>
            <a:endParaRPr lang="zh-CN" altLang="en-US" sz="2400" u="none" baseline="0" dirty="0">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4395488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A381B0CF-FD8A-469C-B1C6-20E2150483FB}" type="slidenum">
              <a:rPr lang="en-US" altLang="zh-CN" sz="1600" b="0" u="none" baseline="0"/>
              <a:pPr/>
              <a:t>29</a:t>
            </a:fld>
            <a:endParaRPr lang="en-US" altLang="zh-CN" sz="1600" b="0" u="none" baseline="0"/>
          </a:p>
        </p:txBody>
      </p:sp>
      <p:sp>
        <p:nvSpPr>
          <p:cNvPr id="38915" name="Rectangle 2"/>
          <p:cNvSpPr>
            <a:spLocks noGrp="1" noChangeArrowheads="1"/>
          </p:cNvSpPr>
          <p:nvPr>
            <p:ph type="title"/>
          </p:nvPr>
        </p:nvSpPr>
        <p:spPr/>
        <p:txBody>
          <a:bodyPr/>
          <a:lstStyle/>
          <a:p>
            <a:r>
              <a:rPr lang="en-US" altLang="zh-CN">
                <a:ea typeface="宋体" panose="02010600030101010101" pitchFamily="2" charset="-122"/>
              </a:rPr>
              <a:t>Dynamic RAM (DRAM)</a:t>
            </a:r>
          </a:p>
        </p:txBody>
      </p:sp>
      <p:sp>
        <p:nvSpPr>
          <p:cNvPr id="38916" name="Rectangle 3"/>
          <p:cNvSpPr>
            <a:spLocks noGrp="1" noChangeArrowheads="1"/>
          </p:cNvSpPr>
          <p:nvPr>
            <p:ph type="body" idx="1"/>
          </p:nvPr>
        </p:nvSpPr>
        <p:spPr/>
        <p:txBody>
          <a:bodyPr/>
          <a:lstStyle/>
          <a:p>
            <a:pPr marL="342900" indent="-342900">
              <a:lnSpc>
                <a:spcPct val="90000"/>
              </a:lnSpc>
            </a:pPr>
            <a:r>
              <a:rPr lang="en-US" altLang="zh-CN">
                <a:ea typeface="宋体" panose="02010600030101010101" pitchFamily="2" charset="-122"/>
              </a:rPr>
              <a:t>Basic Principle: Storage of information on capacitors.</a:t>
            </a:r>
          </a:p>
          <a:p>
            <a:pPr marL="342900" indent="-342900">
              <a:lnSpc>
                <a:spcPct val="90000"/>
              </a:lnSpc>
            </a:pPr>
            <a:r>
              <a:rPr lang="en-US" altLang="zh-CN">
                <a:ea typeface="宋体" panose="02010600030101010101" pitchFamily="2" charset="-122"/>
              </a:rPr>
              <a:t>Charge and discharge of capacitor to change stored value</a:t>
            </a:r>
          </a:p>
          <a:p>
            <a:pPr marL="342900" indent="-342900">
              <a:lnSpc>
                <a:spcPct val="90000"/>
              </a:lnSpc>
            </a:pPr>
            <a:r>
              <a:rPr lang="en-US" altLang="zh-CN">
                <a:ea typeface="宋体" panose="02010600030101010101" pitchFamily="2" charset="-122"/>
              </a:rPr>
              <a:t>Use of transistor as “switch” to:</a:t>
            </a:r>
          </a:p>
          <a:p>
            <a:pPr marL="742950" lvl="1" indent="-285750">
              <a:lnSpc>
                <a:spcPct val="90000"/>
              </a:lnSpc>
            </a:pPr>
            <a:r>
              <a:rPr lang="en-US" altLang="zh-CN">
                <a:ea typeface="宋体" panose="02010600030101010101" pitchFamily="2" charset="-122"/>
              </a:rPr>
              <a:t>Store charge</a:t>
            </a:r>
          </a:p>
          <a:p>
            <a:pPr marL="742950" lvl="1" indent="-285750">
              <a:lnSpc>
                <a:spcPct val="90000"/>
              </a:lnSpc>
            </a:pPr>
            <a:r>
              <a:rPr lang="en-US" altLang="zh-CN">
                <a:ea typeface="宋体" panose="02010600030101010101" pitchFamily="2" charset="-122"/>
              </a:rPr>
              <a:t>Charge or discharge</a:t>
            </a:r>
          </a:p>
          <a:p>
            <a:pPr marL="342900" indent="-342900">
              <a:lnSpc>
                <a:spcPct val="90000"/>
              </a:lnSpc>
            </a:pPr>
            <a:r>
              <a:rPr lang="en-US" altLang="zh-CN">
                <a:ea typeface="宋体" panose="02010600030101010101" pitchFamily="2" charset="-122"/>
              </a:rPr>
              <a:t>See next slide for circuit, hydraulic analogy, and logical model.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11BE718E-1D7F-4CC8-9A72-64A4D50A23C7}" type="slidenum">
              <a:rPr lang="en-US" altLang="zh-CN" sz="1600" b="0" u="none" baseline="0"/>
              <a:pPr/>
              <a:t>3</a:t>
            </a:fld>
            <a:endParaRPr lang="en-US" altLang="zh-CN" sz="1600" b="0" u="none" baseline="0"/>
          </a:p>
        </p:txBody>
      </p:sp>
      <p:sp>
        <p:nvSpPr>
          <p:cNvPr id="18435" name="Rectangle 2"/>
          <p:cNvSpPr>
            <a:spLocks noGrp="1" noChangeArrowheads="1"/>
          </p:cNvSpPr>
          <p:nvPr>
            <p:ph type="title"/>
          </p:nvPr>
        </p:nvSpPr>
        <p:spPr/>
        <p:txBody>
          <a:bodyPr/>
          <a:lstStyle/>
          <a:p>
            <a:r>
              <a:rPr lang="en-US" altLang="zh-CN">
                <a:solidFill>
                  <a:schemeClr val="tx1"/>
                </a:solidFill>
                <a:ea typeface="宋体" panose="02010600030101010101" pitchFamily="2" charset="-122"/>
              </a:rPr>
              <a:t>Memory Definitions</a:t>
            </a:r>
          </a:p>
        </p:txBody>
      </p:sp>
      <p:sp>
        <p:nvSpPr>
          <p:cNvPr id="18436" name="Rectangle 3"/>
          <p:cNvSpPr>
            <a:spLocks noGrp="1" noChangeArrowheads="1"/>
          </p:cNvSpPr>
          <p:nvPr>
            <p:ph type="body" idx="1"/>
          </p:nvPr>
        </p:nvSpPr>
        <p:spPr>
          <a:xfrm>
            <a:off x="685800" y="1371600"/>
            <a:ext cx="7772400" cy="4724400"/>
          </a:xfrm>
        </p:spPr>
        <p:txBody>
          <a:bodyPr/>
          <a:lstStyle/>
          <a:p>
            <a:pPr marL="342900" indent="-342900"/>
            <a:r>
              <a:rPr lang="en-US" altLang="zh-CN" sz="2400" u="sng" dirty="0">
                <a:ea typeface="宋体" panose="02010600030101010101" pitchFamily="2" charset="-122"/>
                <a:cs typeface="Times New Roman" panose="02020603050405020304" pitchFamily="18" charset="0"/>
              </a:rPr>
              <a:t>Memory</a:t>
            </a:r>
            <a:r>
              <a:rPr lang="en-US" altLang="zh-CN" sz="2400" dirty="0">
                <a:ea typeface="宋体" panose="02010600030101010101" pitchFamily="2" charset="-122"/>
                <a:cs typeface="Times New Roman" panose="02020603050405020304" pitchFamily="18" charset="0"/>
              </a:rPr>
              <a:t> ─ A collection of storage cells together with the necessary circuits to transfer information to and from them.</a:t>
            </a:r>
          </a:p>
          <a:p>
            <a:pPr marL="342900" indent="-342900"/>
            <a:r>
              <a:rPr lang="en-US" altLang="zh-CN" sz="2400" u="sng" dirty="0">
                <a:ea typeface="宋体" panose="02010600030101010101" pitchFamily="2" charset="-122"/>
                <a:cs typeface="Times New Roman" panose="02020603050405020304" pitchFamily="18" charset="0"/>
              </a:rPr>
              <a:t>Memory Organization</a:t>
            </a:r>
            <a:r>
              <a:rPr lang="en-US" altLang="zh-CN" sz="2400" dirty="0">
                <a:ea typeface="宋体" panose="02010600030101010101" pitchFamily="2" charset="-122"/>
                <a:cs typeface="Times New Roman" panose="02020603050405020304" pitchFamily="18" charset="0"/>
              </a:rPr>
              <a:t> ─ the basic architectural structure of a memory in terms of how data is accessed.</a:t>
            </a:r>
          </a:p>
          <a:p>
            <a:pPr marL="342900" indent="-342900"/>
            <a:r>
              <a:rPr lang="en-US" altLang="zh-CN" sz="2400" u="sng" dirty="0">
                <a:ea typeface="宋体" panose="02010600030101010101" pitchFamily="2" charset="-122"/>
                <a:cs typeface="Times New Roman" panose="02020603050405020304" pitchFamily="18" charset="0"/>
              </a:rPr>
              <a:t>Random Access Memory (RAM)</a:t>
            </a:r>
            <a:r>
              <a:rPr lang="en-US" altLang="zh-CN" sz="2400" dirty="0">
                <a:ea typeface="宋体" panose="02010600030101010101" pitchFamily="2" charset="-122"/>
                <a:cs typeface="Times New Roman" panose="02020603050405020304" pitchFamily="18" charset="0"/>
              </a:rPr>
              <a:t> ─ a memory organized such that data can be transferred to or from any cell (or  collection of cells) in a time that is not dependent upon the particular cell selected.</a:t>
            </a:r>
            <a:endParaRPr lang="en-US" altLang="zh-CN" sz="2400" u="sng" dirty="0">
              <a:ea typeface="宋体" panose="02010600030101010101" pitchFamily="2" charset="-122"/>
              <a:cs typeface="Times New Roman" panose="02020603050405020304" pitchFamily="18" charset="0"/>
            </a:endParaRPr>
          </a:p>
          <a:p>
            <a:pPr marL="342900" indent="-342900"/>
            <a:r>
              <a:rPr lang="en-US" altLang="zh-CN" sz="2400" u="sng" dirty="0">
                <a:ea typeface="宋体" panose="02010600030101010101" pitchFamily="2" charset="-122"/>
                <a:cs typeface="Times New Roman" panose="02020603050405020304" pitchFamily="18" charset="0"/>
              </a:rPr>
              <a:t>Memory Address</a:t>
            </a:r>
            <a:r>
              <a:rPr lang="en-US" altLang="zh-CN" sz="2400" dirty="0">
                <a:ea typeface="宋体" panose="02010600030101010101" pitchFamily="2" charset="-122"/>
                <a:cs typeface="Times New Roman" panose="02020603050405020304" pitchFamily="18" charset="0"/>
              </a:rPr>
              <a:t> ─ A vector of bits that identifies a particular memory element (or collection of elements).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326F5990-05CB-4299-871B-FE11F536817C}" type="slidenum">
              <a:rPr lang="en-US" altLang="zh-CN" sz="1600" b="0" u="none" baseline="0"/>
              <a:pPr/>
              <a:t>30</a:t>
            </a:fld>
            <a:endParaRPr lang="en-US" altLang="zh-CN" sz="1600" b="0" u="none" baseline="0"/>
          </a:p>
        </p:txBody>
      </p:sp>
      <p:grpSp>
        <p:nvGrpSpPr>
          <p:cNvPr id="734381" name="Group 173"/>
          <p:cNvGrpSpPr>
            <a:grpSpLocks/>
          </p:cNvGrpSpPr>
          <p:nvPr/>
        </p:nvGrpSpPr>
        <p:grpSpPr bwMode="auto">
          <a:xfrm>
            <a:off x="6616700" y="5214938"/>
            <a:ext cx="2349500" cy="231775"/>
            <a:chOff x="4164" y="3281"/>
            <a:chExt cx="1480" cy="146"/>
          </a:xfrm>
        </p:grpSpPr>
        <p:sp>
          <p:nvSpPr>
            <p:cNvPr id="40080" name="Freeform 160"/>
            <p:cNvSpPr>
              <a:spLocks/>
            </p:cNvSpPr>
            <p:nvPr/>
          </p:nvSpPr>
          <p:spPr bwMode="auto">
            <a:xfrm>
              <a:off x="5484" y="3403"/>
              <a:ext cx="160" cy="24"/>
            </a:xfrm>
            <a:custGeom>
              <a:avLst/>
              <a:gdLst>
                <a:gd name="T0" fmla="*/ 0 w 80"/>
                <a:gd name="T1" fmla="*/ 2560 h 12"/>
                <a:gd name="T2" fmla="*/ 2304 w 80"/>
                <a:gd name="T3" fmla="*/ 0 h 12"/>
                <a:gd name="T4" fmla="*/ 5632 w 80"/>
                <a:gd name="T5" fmla="*/ 1536 h 12"/>
                <a:gd name="T6" fmla="*/ 7936 w 80"/>
                <a:gd name="T7" fmla="*/ 0 h 12"/>
                <a:gd name="T8" fmla="*/ 10240 w 80"/>
                <a:gd name="T9" fmla="*/ 1536 h 12"/>
                <a:gd name="T10" fmla="*/ 12800 w 80"/>
                <a:gd name="T11" fmla="*/ 0 h 12"/>
                <a:gd name="T12" fmla="*/ 16128 w 80"/>
                <a:gd name="T13" fmla="*/ 2304 h 12"/>
                <a:gd name="T14" fmla="*/ 17664 w 80"/>
                <a:gd name="T15" fmla="*/ 0 h 12"/>
                <a:gd name="T16" fmla="*/ 19968 w 80"/>
                <a:gd name="T17" fmla="*/ 1792 h 12"/>
                <a:gd name="T18" fmla="*/ 20480 w 80"/>
                <a:gd name="T19" fmla="*/ 3072 h 12"/>
                <a:gd name="T20" fmla="*/ 0 w 80"/>
                <a:gd name="T21" fmla="*/ 2816 h 12"/>
                <a:gd name="T22" fmla="*/ 0 w 80"/>
                <a:gd name="T23" fmla="*/ 2560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2">
                  <a:moveTo>
                    <a:pt x="0" y="10"/>
                  </a:moveTo>
                  <a:cubicBezTo>
                    <a:pt x="9" y="0"/>
                    <a:pt x="9" y="0"/>
                    <a:pt x="9" y="0"/>
                  </a:cubicBezTo>
                  <a:cubicBezTo>
                    <a:pt x="22" y="6"/>
                    <a:pt x="22" y="6"/>
                    <a:pt x="22" y="6"/>
                  </a:cubicBezTo>
                  <a:cubicBezTo>
                    <a:pt x="31" y="0"/>
                    <a:pt x="31" y="0"/>
                    <a:pt x="31" y="0"/>
                  </a:cubicBezTo>
                  <a:cubicBezTo>
                    <a:pt x="40" y="6"/>
                    <a:pt x="40" y="6"/>
                    <a:pt x="40" y="6"/>
                  </a:cubicBezTo>
                  <a:cubicBezTo>
                    <a:pt x="50" y="0"/>
                    <a:pt x="50" y="0"/>
                    <a:pt x="50" y="0"/>
                  </a:cubicBezTo>
                  <a:cubicBezTo>
                    <a:pt x="63" y="9"/>
                    <a:pt x="63" y="9"/>
                    <a:pt x="63" y="9"/>
                  </a:cubicBezTo>
                  <a:cubicBezTo>
                    <a:pt x="69" y="0"/>
                    <a:pt x="69" y="0"/>
                    <a:pt x="69" y="0"/>
                  </a:cubicBezTo>
                  <a:cubicBezTo>
                    <a:pt x="78" y="7"/>
                    <a:pt x="78" y="7"/>
                    <a:pt x="78" y="7"/>
                  </a:cubicBezTo>
                  <a:cubicBezTo>
                    <a:pt x="59" y="9"/>
                    <a:pt x="80" y="12"/>
                    <a:pt x="80" y="12"/>
                  </a:cubicBezTo>
                  <a:cubicBezTo>
                    <a:pt x="0" y="11"/>
                    <a:pt x="0" y="11"/>
                    <a:pt x="0" y="11"/>
                  </a:cubicBezTo>
                  <a:lnTo>
                    <a:pt x="0" y="10"/>
                  </a:lnTo>
                  <a:close/>
                </a:path>
              </a:pathLst>
            </a:custGeom>
            <a:solidFill>
              <a:srgbClr val="00CCFF"/>
            </a:solidFill>
            <a:ln w="12700" cap="flat">
              <a:solidFill>
                <a:srgbClr val="00CCFF"/>
              </a:solidFill>
              <a:prstDash val="solid"/>
              <a:miter lim="800000"/>
              <a:headEnd/>
              <a:tailEnd/>
            </a:ln>
          </p:spPr>
          <p:txBody>
            <a:bodyPr/>
            <a:lstStyle/>
            <a:p>
              <a:endParaRPr lang="zh-CN" altLang="en-US"/>
            </a:p>
          </p:txBody>
        </p:sp>
        <p:sp>
          <p:nvSpPr>
            <p:cNvPr id="40081" name="Freeform 107"/>
            <p:cNvSpPr>
              <a:spLocks/>
            </p:cNvSpPr>
            <p:nvPr/>
          </p:nvSpPr>
          <p:spPr bwMode="auto">
            <a:xfrm>
              <a:off x="4164" y="3281"/>
              <a:ext cx="740" cy="144"/>
            </a:xfrm>
            <a:custGeom>
              <a:avLst/>
              <a:gdLst>
                <a:gd name="T0" fmla="*/ 0 w 740"/>
                <a:gd name="T1" fmla="*/ 2462 h 96"/>
                <a:gd name="T2" fmla="*/ 0 w 740"/>
                <a:gd name="T3" fmla="*/ 728 h 96"/>
                <a:gd name="T4" fmla="*/ 44 w 740"/>
                <a:gd name="T5" fmla="*/ 108 h 96"/>
                <a:gd name="T6" fmla="*/ 86 w 740"/>
                <a:gd name="T7" fmla="*/ 620 h 96"/>
                <a:gd name="T8" fmla="*/ 128 w 740"/>
                <a:gd name="T9" fmla="*/ 108 h 96"/>
                <a:gd name="T10" fmla="*/ 172 w 740"/>
                <a:gd name="T11" fmla="*/ 620 h 96"/>
                <a:gd name="T12" fmla="*/ 218 w 740"/>
                <a:gd name="T13" fmla="*/ 62 h 96"/>
                <a:gd name="T14" fmla="*/ 254 w 740"/>
                <a:gd name="T15" fmla="*/ 518 h 96"/>
                <a:gd name="T16" fmla="*/ 294 w 740"/>
                <a:gd name="T17" fmla="*/ 0 h 96"/>
                <a:gd name="T18" fmla="*/ 330 w 740"/>
                <a:gd name="T19" fmla="*/ 620 h 96"/>
                <a:gd name="T20" fmla="*/ 372 w 740"/>
                <a:gd name="T21" fmla="*/ 108 h 96"/>
                <a:gd name="T22" fmla="*/ 412 w 740"/>
                <a:gd name="T23" fmla="*/ 620 h 96"/>
                <a:gd name="T24" fmla="*/ 454 w 740"/>
                <a:gd name="T25" fmla="*/ 210 h 96"/>
                <a:gd name="T26" fmla="*/ 498 w 740"/>
                <a:gd name="T27" fmla="*/ 575 h 96"/>
                <a:gd name="T28" fmla="*/ 536 w 740"/>
                <a:gd name="T29" fmla="*/ 108 h 96"/>
                <a:gd name="T30" fmla="*/ 578 w 740"/>
                <a:gd name="T31" fmla="*/ 680 h 96"/>
                <a:gd name="T32" fmla="*/ 620 w 740"/>
                <a:gd name="T33" fmla="*/ 108 h 96"/>
                <a:gd name="T34" fmla="*/ 656 w 740"/>
                <a:gd name="T35" fmla="*/ 680 h 96"/>
                <a:gd name="T36" fmla="*/ 702 w 740"/>
                <a:gd name="T37" fmla="*/ 108 h 96"/>
                <a:gd name="T38" fmla="*/ 738 w 740"/>
                <a:gd name="T39" fmla="*/ 728 h 96"/>
                <a:gd name="T40" fmla="*/ 740 w 740"/>
                <a:gd name="T41" fmla="*/ 2417 h 96"/>
                <a:gd name="T42" fmla="*/ 0 w 740"/>
                <a:gd name="T43" fmla="*/ 2462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40" h="96">
                  <a:moveTo>
                    <a:pt x="0" y="96"/>
                  </a:moveTo>
                  <a:lnTo>
                    <a:pt x="0" y="28"/>
                  </a:lnTo>
                  <a:lnTo>
                    <a:pt x="44" y="4"/>
                  </a:lnTo>
                  <a:lnTo>
                    <a:pt x="86" y="24"/>
                  </a:lnTo>
                  <a:lnTo>
                    <a:pt x="128" y="4"/>
                  </a:lnTo>
                  <a:lnTo>
                    <a:pt x="172" y="24"/>
                  </a:lnTo>
                  <a:lnTo>
                    <a:pt x="218" y="2"/>
                  </a:lnTo>
                  <a:lnTo>
                    <a:pt x="254" y="20"/>
                  </a:lnTo>
                  <a:lnTo>
                    <a:pt x="294" y="0"/>
                  </a:lnTo>
                  <a:lnTo>
                    <a:pt x="330" y="24"/>
                  </a:lnTo>
                  <a:lnTo>
                    <a:pt x="372" y="4"/>
                  </a:lnTo>
                  <a:lnTo>
                    <a:pt x="412" y="24"/>
                  </a:lnTo>
                  <a:lnTo>
                    <a:pt x="454" y="8"/>
                  </a:lnTo>
                  <a:lnTo>
                    <a:pt x="498" y="22"/>
                  </a:lnTo>
                  <a:lnTo>
                    <a:pt x="536" y="4"/>
                  </a:lnTo>
                  <a:lnTo>
                    <a:pt x="578" y="26"/>
                  </a:lnTo>
                  <a:lnTo>
                    <a:pt x="620" y="4"/>
                  </a:lnTo>
                  <a:lnTo>
                    <a:pt x="656" y="26"/>
                  </a:lnTo>
                  <a:lnTo>
                    <a:pt x="702" y="4"/>
                  </a:lnTo>
                  <a:lnTo>
                    <a:pt x="738" y="28"/>
                  </a:lnTo>
                  <a:lnTo>
                    <a:pt x="740" y="94"/>
                  </a:lnTo>
                  <a:lnTo>
                    <a:pt x="0" y="96"/>
                  </a:lnTo>
                  <a:close/>
                </a:path>
              </a:pathLst>
            </a:custGeom>
            <a:solidFill>
              <a:srgbClr val="00CCFF"/>
            </a:solidFill>
            <a:ln w="9525">
              <a:solidFill>
                <a:srgbClr val="00CCFF"/>
              </a:solidFill>
              <a:round/>
              <a:headEnd/>
              <a:tailEnd/>
            </a:ln>
          </p:spPr>
          <p:txBody>
            <a:bodyPr/>
            <a:lstStyle/>
            <a:p>
              <a:endParaRPr lang="zh-CN" altLang="en-US"/>
            </a:p>
          </p:txBody>
        </p:sp>
      </p:grpSp>
      <p:grpSp>
        <p:nvGrpSpPr>
          <p:cNvPr id="734361" name="Group 153"/>
          <p:cNvGrpSpPr>
            <a:grpSpLocks/>
          </p:cNvGrpSpPr>
          <p:nvPr/>
        </p:nvGrpSpPr>
        <p:grpSpPr bwMode="auto">
          <a:xfrm>
            <a:off x="3851275" y="5108575"/>
            <a:ext cx="2330450" cy="360363"/>
            <a:chOff x="2427" y="3217"/>
            <a:chExt cx="1468" cy="227"/>
          </a:xfrm>
        </p:grpSpPr>
        <p:sp>
          <p:nvSpPr>
            <p:cNvPr id="40078" name="Freeform 84"/>
            <p:cNvSpPr>
              <a:spLocks/>
            </p:cNvSpPr>
            <p:nvPr/>
          </p:nvSpPr>
          <p:spPr bwMode="auto">
            <a:xfrm>
              <a:off x="3735" y="3217"/>
              <a:ext cx="160" cy="226"/>
            </a:xfrm>
            <a:custGeom>
              <a:avLst/>
              <a:gdLst>
                <a:gd name="T0" fmla="*/ 0 w 160"/>
                <a:gd name="T1" fmla="*/ 1152 h 136"/>
                <a:gd name="T2" fmla="*/ 18 w 160"/>
                <a:gd name="T3" fmla="*/ 0 h 136"/>
                <a:gd name="T4" fmla="*/ 44 w 160"/>
                <a:gd name="T5" fmla="*/ 693 h 136"/>
                <a:gd name="T6" fmla="*/ 62 w 160"/>
                <a:gd name="T7" fmla="*/ 0 h 136"/>
                <a:gd name="T8" fmla="*/ 80 w 160"/>
                <a:gd name="T9" fmla="*/ 693 h 136"/>
                <a:gd name="T10" fmla="*/ 100 w 160"/>
                <a:gd name="T11" fmla="*/ 0 h 136"/>
                <a:gd name="T12" fmla="*/ 126 w 160"/>
                <a:gd name="T13" fmla="*/ 1052 h 136"/>
                <a:gd name="T14" fmla="*/ 140 w 160"/>
                <a:gd name="T15" fmla="*/ 0 h 136"/>
                <a:gd name="T16" fmla="*/ 160 w 160"/>
                <a:gd name="T17" fmla="*/ 1052 h 136"/>
                <a:gd name="T18" fmla="*/ 160 w 160"/>
                <a:gd name="T19" fmla="*/ 7925 h 136"/>
                <a:gd name="T20" fmla="*/ 0 w 160"/>
                <a:gd name="T21" fmla="*/ 7925 h 136"/>
                <a:gd name="T22" fmla="*/ 0 w 160"/>
                <a:gd name="T23" fmla="*/ 1152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136">
                  <a:moveTo>
                    <a:pt x="0" y="20"/>
                  </a:moveTo>
                  <a:lnTo>
                    <a:pt x="18" y="0"/>
                  </a:lnTo>
                  <a:lnTo>
                    <a:pt x="44" y="12"/>
                  </a:lnTo>
                  <a:lnTo>
                    <a:pt x="62" y="0"/>
                  </a:lnTo>
                  <a:lnTo>
                    <a:pt x="80" y="12"/>
                  </a:lnTo>
                  <a:lnTo>
                    <a:pt x="100" y="0"/>
                  </a:lnTo>
                  <a:lnTo>
                    <a:pt x="126" y="18"/>
                  </a:lnTo>
                  <a:lnTo>
                    <a:pt x="140" y="0"/>
                  </a:lnTo>
                  <a:lnTo>
                    <a:pt x="160" y="18"/>
                  </a:lnTo>
                  <a:lnTo>
                    <a:pt x="160" y="136"/>
                  </a:lnTo>
                  <a:lnTo>
                    <a:pt x="0" y="136"/>
                  </a:lnTo>
                  <a:lnTo>
                    <a:pt x="0" y="20"/>
                  </a:lnTo>
                  <a:close/>
                </a:path>
              </a:pathLst>
            </a:custGeom>
            <a:solidFill>
              <a:srgbClr val="00CCFF"/>
            </a:solidFill>
            <a:ln w="12700" cap="flat">
              <a:solidFill>
                <a:srgbClr val="00CCFF"/>
              </a:solidFill>
              <a:prstDash val="solid"/>
              <a:miter lim="800000"/>
              <a:headEnd/>
              <a:tailEnd/>
            </a:ln>
          </p:spPr>
          <p:txBody>
            <a:bodyPr/>
            <a:lstStyle/>
            <a:p>
              <a:endParaRPr lang="zh-CN" altLang="en-US"/>
            </a:p>
          </p:txBody>
        </p:sp>
        <p:sp>
          <p:nvSpPr>
            <p:cNvPr id="40079" name="Freeform 150"/>
            <p:cNvSpPr>
              <a:spLocks/>
            </p:cNvSpPr>
            <p:nvPr/>
          </p:nvSpPr>
          <p:spPr bwMode="auto">
            <a:xfrm>
              <a:off x="2427" y="3304"/>
              <a:ext cx="732" cy="140"/>
            </a:xfrm>
            <a:custGeom>
              <a:avLst/>
              <a:gdLst>
                <a:gd name="T0" fmla="*/ 0 w 732"/>
                <a:gd name="T1" fmla="*/ 33 h 172"/>
                <a:gd name="T2" fmla="*/ 0 w 732"/>
                <a:gd name="T3" fmla="*/ 9 h 172"/>
                <a:gd name="T4" fmla="*/ 40 w 732"/>
                <a:gd name="T5" fmla="*/ 2 h 172"/>
                <a:gd name="T6" fmla="*/ 82 w 732"/>
                <a:gd name="T7" fmla="*/ 6 h 172"/>
                <a:gd name="T8" fmla="*/ 124 w 732"/>
                <a:gd name="T9" fmla="*/ 2 h 172"/>
                <a:gd name="T10" fmla="*/ 168 w 732"/>
                <a:gd name="T11" fmla="*/ 6 h 172"/>
                <a:gd name="T12" fmla="*/ 214 w 732"/>
                <a:gd name="T13" fmla="*/ 2 h 172"/>
                <a:gd name="T14" fmla="*/ 252 w 732"/>
                <a:gd name="T15" fmla="*/ 5 h 172"/>
                <a:gd name="T16" fmla="*/ 290 w 732"/>
                <a:gd name="T17" fmla="*/ 2 h 172"/>
                <a:gd name="T18" fmla="*/ 326 w 732"/>
                <a:gd name="T19" fmla="*/ 6 h 172"/>
                <a:gd name="T20" fmla="*/ 368 w 732"/>
                <a:gd name="T21" fmla="*/ 2 h 172"/>
                <a:gd name="T22" fmla="*/ 408 w 732"/>
                <a:gd name="T23" fmla="*/ 6 h 172"/>
                <a:gd name="T24" fmla="*/ 450 w 732"/>
                <a:gd name="T25" fmla="*/ 2 h 172"/>
                <a:gd name="T26" fmla="*/ 494 w 732"/>
                <a:gd name="T27" fmla="*/ 5 h 172"/>
                <a:gd name="T28" fmla="*/ 532 w 732"/>
                <a:gd name="T29" fmla="*/ 2 h 172"/>
                <a:gd name="T30" fmla="*/ 572 w 732"/>
                <a:gd name="T31" fmla="*/ 6 h 172"/>
                <a:gd name="T32" fmla="*/ 616 w 732"/>
                <a:gd name="T33" fmla="*/ 2 h 172"/>
                <a:gd name="T34" fmla="*/ 656 w 732"/>
                <a:gd name="T35" fmla="*/ 5 h 172"/>
                <a:gd name="T36" fmla="*/ 700 w 732"/>
                <a:gd name="T37" fmla="*/ 0 h 172"/>
                <a:gd name="T38" fmla="*/ 732 w 732"/>
                <a:gd name="T39" fmla="*/ 5 h 172"/>
                <a:gd name="T40" fmla="*/ 732 w 732"/>
                <a:gd name="T41" fmla="*/ 33 h 172"/>
                <a:gd name="T42" fmla="*/ 0 w 732"/>
                <a:gd name="T43" fmla="*/ 33 h 1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32" h="172">
                  <a:moveTo>
                    <a:pt x="0" y="172"/>
                  </a:moveTo>
                  <a:lnTo>
                    <a:pt x="0" y="44"/>
                  </a:lnTo>
                  <a:lnTo>
                    <a:pt x="40" y="6"/>
                  </a:lnTo>
                  <a:lnTo>
                    <a:pt x="82" y="28"/>
                  </a:lnTo>
                  <a:lnTo>
                    <a:pt x="124" y="6"/>
                  </a:lnTo>
                  <a:lnTo>
                    <a:pt x="168" y="28"/>
                  </a:lnTo>
                  <a:lnTo>
                    <a:pt x="214" y="4"/>
                  </a:lnTo>
                  <a:lnTo>
                    <a:pt x="252" y="26"/>
                  </a:lnTo>
                  <a:lnTo>
                    <a:pt x="290" y="4"/>
                  </a:lnTo>
                  <a:lnTo>
                    <a:pt x="326" y="28"/>
                  </a:lnTo>
                  <a:lnTo>
                    <a:pt x="368" y="6"/>
                  </a:lnTo>
                  <a:lnTo>
                    <a:pt x="408" y="28"/>
                  </a:lnTo>
                  <a:lnTo>
                    <a:pt x="450" y="12"/>
                  </a:lnTo>
                  <a:lnTo>
                    <a:pt x="494" y="24"/>
                  </a:lnTo>
                  <a:lnTo>
                    <a:pt x="532" y="6"/>
                  </a:lnTo>
                  <a:lnTo>
                    <a:pt x="572" y="30"/>
                  </a:lnTo>
                  <a:lnTo>
                    <a:pt x="616" y="6"/>
                  </a:lnTo>
                  <a:lnTo>
                    <a:pt x="656" y="24"/>
                  </a:lnTo>
                  <a:lnTo>
                    <a:pt x="700" y="0"/>
                  </a:lnTo>
                  <a:lnTo>
                    <a:pt x="732" y="24"/>
                  </a:lnTo>
                  <a:lnTo>
                    <a:pt x="732" y="168"/>
                  </a:lnTo>
                  <a:lnTo>
                    <a:pt x="0" y="172"/>
                  </a:lnTo>
                  <a:close/>
                </a:path>
              </a:pathLst>
            </a:custGeom>
            <a:solidFill>
              <a:srgbClr val="00CCFF"/>
            </a:solidFill>
            <a:ln w="9525">
              <a:solidFill>
                <a:srgbClr val="00CCFF"/>
              </a:solidFill>
              <a:round/>
              <a:headEnd/>
              <a:tailEnd/>
            </a:ln>
          </p:spPr>
          <p:txBody>
            <a:bodyPr/>
            <a:lstStyle/>
            <a:p>
              <a:endParaRPr lang="zh-CN" altLang="en-US"/>
            </a:p>
          </p:txBody>
        </p:sp>
      </p:grpSp>
      <p:grpSp>
        <p:nvGrpSpPr>
          <p:cNvPr id="734353" name="Group 145"/>
          <p:cNvGrpSpPr>
            <a:grpSpLocks/>
          </p:cNvGrpSpPr>
          <p:nvPr/>
        </p:nvGrpSpPr>
        <p:grpSpPr bwMode="auto">
          <a:xfrm>
            <a:off x="6613525" y="3808413"/>
            <a:ext cx="2339975" cy="323850"/>
            <a:chOff x="4160" y="2394"/>
            <a:chExt cx="1474" cy="204"/>
          </a:xfrm>
        </p:grpSpPr>
        <p:sp>
          <p:nvSpPr>
            <p:cNvPr id="40076" name="Freeform 138"/>
            <p:cNvSpPr>
              <a:spLocks/>
            </p:cNvSpPr>
            <p:nvPr/>
          </p:nvSpPr>
          <p:spPr bwMode="auto">
            <a:xfrm>
              <a:off x="5474" y="2394"/>
              <a:ext cx="160" cy="204"/>
            </a:xfrm>
            <a:custGeom>
              <a:avLst/>
              <a:gdLst>
                <a:gd name="T0" fmla="*/ 0 w 80"/>
                <a:gd name="T1" fmla="*/ 65487 h 69"/>
                <a:gd name="T2" fmla="*/ 2304 w 80"/>
                <a:gd name="T3" fmla="*/ 0 h 69"/>
                <a:gd name="T4" fmla="*/ 5632 w 80"/>
                <a:gd name="T5" fmla="*/ 41317 h 69"/>
                <a:gd name="T6" fmla="*/ 7936 w 80"/>
                <a:gd name="T7" fmla="*/ 0 h 69"/>
                <a:gd name="T8" fmla="*/ 10240 w 80"/>
                <a:gd name="T9" fmla="*/ 41317 h 69"/>
                <a:gd name="T10" fmla="*/ 12800 w 80"/>
                <a:gd name="T11" fmla="*/ 0 h 69"/>
                <a:gd name="T12" fmla="*/ 16128 w 80"/>
                <a:gd name="T13" fmla="*/ 53575 h 69"/>
                <a:gd name="T14" fmla="*/ 17920 w 80"/>
                <a:gd name="T15" fmla="*/ 0 h 69"/>
                <a:gd name="T16" fmla="*/ 20480 w 80"/>
                <a:gd name="T17" fmla="*/ 53575 h 69"/>
                <a:gd name="T18" fmla="*/ 20480 w 80"/>
                <a:gd name="T19" fmla="*/ 402734 h 69"/>
                <a:gd name="T20" fmla="*/ 256 w 80"/>
                <a:gd name="T21" fmla="*/ 402734 h 69"/>
                <a:gd name="T22" fmla="*/ 0 w 80"/>
                <a:gd name="T23" fmla="*/ 65487 h 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69">
                  <a:moveTo>
                    <a:pt x="0" y="11"/>
                  </a:moveTo>
                  <a:cubicBezTo>
                    <a:pt x="9" y="0"/>
                    <a:pt x="9" y="0"/>
                    <a:pt x="9" y="0"/>
                  </a:cubicBezTo>
                  <a:cubicBezTo>
                    <a:pt x="22" y="7"/>
                    <a:pt x="22" y="7"/>
                    <a:pt x="22" y="7"/>
                  </a:cubicBezTo>
                  <a:cubicBezTo>
                    <a:pt x="31" y="0"/>
                    <a:pt x="31" y="0"/>
                    <a:pt x="31" y="0"/>
                  </a:cubicBezTo>
                  <a:cubicBezTo>
                    <a:pt x="40" y="7"/>
                    <a:pt x="40" y="7"/>
                    <a:pt x="40" y="7"/>
                  </a:cubicBezTo>
                  <a:cubicBezTo>
                    <a:pt x="50" y="0"/>
                    <a:pt x="50" y="0"/>
                    <a:pt x="50" y="0"/>
                  </a:cubicBezTo>
                  <a:cubicBezTo>
                    <a:pt x="63" y="9"/>
                    <a:pt x="63" y="9"/>
                    <a:pt x="63" y="9"/>
                  </a:cubicBezTo>
                  <a:cubicBezTo>
                    <a:pt x="70" y="0"/>
                    <a:pt x="70" y="0"/>
                    <a:pt x="70" y="0"/>
                  </a:cubicBezTo>
                  <a:cubicBezTo>
                    <a:pt x="80" y="9"/>
                    <a:pt x="80" y="9"/>
                    <a:pt x="80" y="9"/>
                  </a:cubicBezTo>
                  <a:cubicBezTo>
                    <a:pt x="78" y="69"/>
                    <a:pt x="80" y="69"/>
                    <a:pt x="80" y="69"/>
                  </a:cubicBezTo>
                  <a:cubicBezTo>
                    <a:pt x="1" y="69"/>
                    <a:pt x="1" y="69"/>
                    <a:pt x="1" y="69"/>
                  </a:cubicBezTo>
                  <a:lnTo>
                    <a:pt x="0" y="11"/>
                  </a:lnTo>
                  <a:close/>
                </a:path>
              </a:pathLst>
            </a:custGeom>
            <a:solidFill>
              <a:srgbClr val="00CCFF"/>
            </a:solidFill>
            <a:ln w="12700" cap="flat">
              <a:solidFill>
                <a:schemeClr val="accent1"/>
              </a:solidFill>
              <a:prstDash val="solid"/>
              <a:miter lim="800000"/>
              <a:headEnd/>
              <a:tailEnd/>
            </a:ln>
          </p:spPr>
          <p:txBody>
            <a:bodyPr/>
            <a:lstStyle/>
            <a:p>
              <a:endParaRPr lang="zh-CN" altLang="en-US"/>
            </a:p>
          </p:txBody>
        </p:sp>
        <p:sp>
          <p:nvSpPr>
            <p:cNvPr id="40077" name="Freeform 96"/>
            <p:cNvSpPr>
              <a:spLocks/>
            </p:cNvSpPr>
            <p:nvPr/>
          </p:nvSpPr>
          <p:spPr bwMode="auto">
            <a:xfrm>
              <a:off x="4160" y="2573"/>
              <a:ext cx="738" cy="24"/>
            </a:xfrm>
            <a:custGeom>
              <a:avLst/>
              <a:gdLst>
                <a:gd name="T0" fmla="*/ 0 w 738"/>
                <a:gd name="T1" fmla="*/ 24 h 24"/>
                <a:gd name="T2" fmla="*/ 8 w 738"/>
                <a:gd name="T3" fmla="*/ 16 h 24"/>
                <a:gd name="T4" fmla="*/ 36 w 738"/>
                <a:gd name="T5" fmla="*/ 0 h 24"/>
                <a:gd name="T6" fmla="*/ 80 w 738"/>
                <a:gd name="T7" fmla="*/ 20 h 24"/>
                <a:gd name="T8" fmla="*/ 122 w 738"/>
                <a:gd name="T9" fmla="*/ 0 h 24"/>
                <a:gd name="T10" fmla="*/ 166 w 738"/>
                <a:gd name="T11" fmla="*/ 20 h 24"/>
                <a:gd name="T12" fmla="*/ 208 w 738"/>
                <a:gd name="T13" fmla="*/ 0 h 24"/>
                <a:gd name="T14" fmla="*/ 248 w 738"/>
                <a:gd name="T15" fmla="*/ 20 h 24"/>
                <a:gd name="T16" fmla="*/ 286 w 738"/>
                <a:gd name="T17" fmla="*/ 0 h 24"/>
                <a:gd name="T18" fmla="*/ 324 w 738"/>
                <a:gd name="T19" fmla="*/ 20 h 24"/>
                <a:gd name="T20" fmla="*/ 366 w 738"/>
                <a:gd name="T21" fmla="*/ 0 h 24"/>
                <a:gd name="T22" fmla="*/ 408 w 738"/>
                <a:gd name="T23" fmla="*/ 18 h 24"/>
                <a:gd name="T24" fmla="*/ 448 w 738"/>
                <a:gd name="T25" fmla="*/ 4 h 24"/>
                <a:gd name="T26" fmla="*/ 492 w 738"/>
                <a:gd name="T27" fmla="*/ 18 h 24"/>
                <a:gd name="T28" fmla="*/ 530 w 738"/>
                <a:gd name="T29" fmla="*/ 0 h 24"/>
                <a:gd name="T30" fmla="*/ 570 w 738"/>
                <a:gd name="T31" fmla="*/ 22 h 24"/>
                <a:gd name="T32" fmla="*/ 614 w 738"/>
                <a:gd name="T33" fmla="*/ 0 h 24"/>
                <a:gd name="T34" fmla="*/ 652 w 738"/>
                <a:gd name="T35" fmla="*/ 18 h 24"/>
                <a:gd name="T36" fmla="*/ 696 w 738"/>
                <a:gd name="T37" fmla="*/ 0 h 24"/>
                <a:gd name="T38" fmla="*/ 738 w 738"/>
                <a:gd name="T39" fmla="*/ 18 h 24"/>
                <a:gd name="T40" fmla="*/ 738 w 738"/>
                <a:gd name="T41" fmla="*/ 24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8" h="24">
                  <a:moveTo>
                    <a:pt x="0" y="24"/>
                  </a:moveTo>
                  <a:lnTo>
                    <a:pt x="8" y="16"/>
                  </a:lnTo>
                  <a:lnTo>
                    <a:pt x="36" y="0"/>
                  </a:lnTo>
                  <a:lnTo>
                    <a:pt x="80" y="20"/>
                  </a:lnTo>
                  <a:lnTo>
                    <a:pt x="122" y="0"/>
                  </a:lnTo>
                  <a:lnTo>
                    <a:pt x="166" y="20"/>
                  </a:lnTo>
                  <a:lnTo>
                    <a:pt x="208" y="0"/>
                  </a:lnTo>
                  <a:lnTo>
                    <a:pt x="248" y="20"/>
                  </a:lnTo>
                  <a:lnTo>
                    <a:pt x="286" y="0"/>
                  </a:lnTo>
                  <a:lnTo>
                    <a:pt x="324" y="20"/>
                  </a:lnTo>
                  <a:lnTo>
                    <a:pt x="366" y="0"/>
                  </a:lnTo>
                  <a:lnTo>
                    <a:pt x="408" y="18"/>
                  </a:lnTo>
                  <a:lnTo>
                    <a:pt x="448" y="4"/>
                  </a:lnTo>
                  <a:lnTo>
                    <a:pt x="492" y="18"/>
                  </a:lnTo>
                  <a:lnTo>
                    <a:pt x="530" y="0"/>
                  </a:lnTo>
                  <a:lnTo>
                    <a:pt x="570" y="22"/>
                  </a:lnTo>
                  <a:lnTo>
                    <a:pt x="614" y="0"/>
                  </a:lnTo>
                  <a:lnTo>
                    <a:pt x="652" y="18"/>
                  </a:lnTo>
                  <a:lnTo>
                    <a:pt x="696" y="0"/>
                  </a:lnTo>
                  <a:lnTo>
                    <a:pt x="738" y="18"/>
                  </a:lnTo>
                  <a:lnTo>
                    <a:pt x="738" y="24"/>
                  </a:lnTo>
                </a:path>
              </a:pathLst>
            </a:custGeom>
            <a:solidFill>
              <a:srgbClr val="00CCFF"/>
            </a:solidFill>
            <a:ln w="12700" cap="flat">
              <a:solidFill>
                <a:schemeClr val="accent1"/>
              </a:solidFill>
              <a:prstDash val="solid"/>
              <a:miter lim="800000"/>
              <a:headEnd/>
              <a:tailEnd/>
            </a:ln>
          </p:spPr>
          <p:txBody>
            <a:bodyPr/>
            <a:lstStyle/>
            <a:p>
              <a:endParaRPr lang="zh-CN" altLang="en-US"/>
            </a:p>
          </p:txBody>
        </p:sp>
      </p:grpSp>
      <p:grpSp>
        <p:nvGrpSpPr>
          <p:cNvPr id="734354" name="Group 146"/>
          <p:cNvGrpSpPr>
            <a:grpSpLocks/>
          </p:cNvGrpSpPr>
          <p:nvPr/>
        </p:nvGrpSpPr>
        <p:grpSpPr bwMode="auto">
          <a:xfrm>
            <a:off x="6586538" y="3946525"/>
            <a:ext cx="2349500" cy="185738"/>
            <a:chOff x="4157" y="2481"/>
            <a:chExt cx="1480" cy="117"/>
          </a:xfrm>
        </p:grpSpPr>
        <p:sp>
          <p:nvSpPr>
            <p:cNvPr id="40074" name="Freeform 141"/>
            <p:cNvSpPr>
              <a:spLocks/>
            </p:cNvSpPr>
            <p:nvPr/>
          </p:nvSpPr>
          <p:spPr bwMode="auto">
            <a:xfrm>
              <a:off x="4157" y="2549"/>
              <a:ext cx="738" cy="48"/>
            </a:xfrm>
            <a:custGeom>
              <a:avLst/>
              <a:gdLst>
                <a:gd name="T0" fmla="*/ 0 w 738"/>
                <a:gd name="T1" fmla="*/ 6144 h 24"/>
                <a:gd name="T2" fmla="*/ 8 w 738"/>
                <a:gd name="T3" fmla="*/ 4096 h 24"/>
                <a:gd name="T4" fmla="*/ 36 w 738"/>
                <a:gd name="T5" fmla="*/ 0 h 24"/>
                <a:gd name="T6" fmla="*/ 80 w 738"/>
                <a:gd name="T7" fmla="*/ 5120 h 24"/>
                <a:gd name="T8" fmla="*/ 122 w 738"/>
                <a:gd name="T9" fmla="*/ 0 h 24"/>
                <a:gd name="T10" fmla="*/ 166 w 738"/>
                <a:gd name="T11" fmla="*/ 5120 h 24"/>
                <a:gd name="T12" fmla="*/ 208 w 738"/>
                <a:gd name="T13" fmla="*/ 0 h 24"/>
                <a:gd name="T14" fmla="*/ 248 w 738"/>
                <a:gd name="T15" fmla="*/ 5120 h 24"/>
                <a:gd name="T16" fmla="*/ 286 w 738"/>
                <a:gd name="T17" fmla="*/ 0 h 24"/>
                <a:gd name="T18" fmla="*/ 324 w 738"/>
                <a:gd name="T19" fmla="*/ 5120 h 24"/>
                <a:gd name="T20" fmla="*/ 366 w 738"/>
                <a:gd name="T21" fmla="*/ 0 h 24"/>
                <a:gd name="T22" fmla="*/ 408 w 738"/>
                <a:gd name="T23" fmla="*/ 4608 h 24"/>
                <a:gd name="T24" fmla="*/ 448 w 738"/>
                <a:gd name="T25" fmla="*/ 1024 h 24"/>
                <a:gd name="T26" fmla="*/ 492 w 738"/>
                <a:gd name="T27" fmla="*/ 4608 h 24"/>
                <a:gd name="T28" fmla="*/ 530 w 738"/>
                <a:gd name="T29" fmla="*/ 0 h 24"/>
                <a:gd name="T30" fmla="*/ 570 w 738"/>
                <a:gd name="T31" fmla="*/ 5632 h 24"/>
                <a:gd name="T32" fmla="*/ 614 w 738"/>
                <a:gd name="T33" fmla="*/ 0 h 24"/>
                <a:gd name="T34" fmla="*/ 652 w 738"/>
                <a:gd name="T35" fmla="*/ 4608 h 24"/>
                <a:gd name="T36" fmla="*/ 696 w 738"/>
                <a:gd name="T37" fmla="*/ 0 h 24"/>
                <a:gd name="T38" fmla="*/ 738 w 738"/>
                <a:gd name="T39" fmla="*/ 4608 h 24"/>
                <a:gd name="T40" fmla="*/ 738 w 738"/>
                <a:gd name="T41" fmla="*/ 6144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8" h="24">
                  <a:moveTo>
                    <a:pt x="0" y="24"/>
                  </a:moveTo>
                  <a:lnTo>
                    <a:pt x="8" y="16"/>
                  </a:lnTo>
                  <a:lnTo>
                    <a:pt x="36" y="0"/>
                  </a:lnTo>
                  <a:lnTo>
                    <a:pt x="80" y="20"/>
                  </a:lnTo>
                  <a:lnTo>
                    <a:pt x="122" y="0"/>
                  </a:lnTo>
                  <a:lnTo>
                    <a:pt x="166" y="20"/>
                  </a:lnTo>
                  <a:lnTo>
                    <a:pt x="208" y="0"/>
                  </a:lnTo>
                  <a:lnTo>
                    <a:pt x="248" y="20"/>
                  </a:lnTo>
                  <a:lnTo>
                    <a:pt x="286" y="0"/>
                  </a:lnTo>
                  <a:lnTo>
                    <a:pt x="324" y="20"/>
                  </a:lnTo>
                  <a:lnTo>
                    <a:pt x="366" y="0"/>
                  </a:lnTo>
                  <a:lnTo>
                    <a:pt x="408" y="18"/>
                  </a:lnTo>
                  <a:lnTo>
                    <a:pt x="448" y="4"/>
                  </a:lnTo>
                  <a:lnTo>
                    <a:pt x="492" y="18"/>
                  </a:lnTo>
                  <a:lnTo>
                    <a:pt x="530" y="0"/>
                  </a:lnTo>
                  <a:lnTo>
                    <a:pt x="570" y="22"/>
                  </a:lnTo>
                  <a:lnTo>
                    <a:pt x="614" y="0"/>
                  </a:lnTo>
                  <a:lnTo>
                    <a:pt x="652" y="18"/>
                  </a:lnTo>
                  <a:lnTo>
                    <a:pt x="696" y="0"/>
                  </a:lnTo>
                  <a:lnTo>
                    <a:pt x="738" y="18"/>
                  </a:lnTo>
                  <a:lnTo>
                    <a:pt x="738" y="24"/>
                  </a:lnTo>
                </a:path>
              </a:pathLst>
            </a:custGeom>
            <a:solidFill>
              <a:schemeClr val="accent1"/>
            </a:solidFill>
            <a:ln w="12700" cap="flat">
              <a:solidFill>
                <a:schemeClr val="accent1"/>
              </a:solidFill>
              <a:prstDash val="solid"/>
              <a:miter lim="800000"/>
              <a:headEnd/>
              <a:tailEnd/>
            </a:ln>
          </p:spPr>
          <p:txBody>
            <a:bodyPr/>
            <a:lstStyle/>
            <a:p>
              <a:endParaRPr lang="zh-CN" altLang="en-US"/>
            </a:p>
          </p:txBody>
        </p:sp>
        <p:sp>
          <p:nvSpPr>
            <p:cNvPr id="40075" name="Freeform 143"/>
            <p:cNvSpPr>
              <a:spLocks/>
            </p:cNvSpPr>
            <p:nvPr/>
          </p:nvSpPr>
          <p:spPr bwMode="auto">
            <a:xfrm>
              <a:off x="5477" y="2481"/>
              <a:ext cx="160" cy="117"/>
            </a:xfrm>
            <a:custGeom>
              <a:avLst/>
              <a:gdLst>
                <a:gd name="T0" fmla="*/ 0 w 80"/>
                <a:gd name="T1" fmla="*/ 761 h 69"/>
                <a:gd name="T2" fmla="*/ 2304 w 80"/>
                <a:gd name="T3" fmla="*/ 0 h 69"/>
                <a:gd name="T4" fmla="*/ 5632 w 80"/>
                <a:gd name="T5" fmla="*/ 476 h 69"/>
                <a:gd name="T6" fmla="*/ 7936 w 80"/>
                <a:gd name="T7" fmla="*/ 0 h 69"/>
                <a:gd name="T8" fmla="*/ 10240 w 80"/>
                <a:gd name="T9" fmla="*/ 476 h 69"/>
                <a:gd name="T10" fmla="*/ 12800 w 80"/>
                <a:gd name="T11" fmla="*/ 0 h 69"/>
                <a:gd name="T12" fmla="*/ 16128 w 80"/>
                <a:gd name="T13" fmla="*/ 583 h 69"/>
                <a:gd name="T14" fmla="*/ 17920 w 80"/>
                <a:gd name="T15" fmla="*/ 0 h 69"/>
                <a:gd name="T16" fmla="*/ 20480 w 80"/>
                <a:gd name="T17" fmla="*/ 583 h 69"/>
                <a:gd name="T18" fmla="*/ 20480 w 80"/>
                <a:gd name="T19" fmla="*/ 4716 h 69"/>
                <a:gd name="T20" fmla="*/ 256 w 80"/>
                <a:gd name="T21" fmla="*/ 4716 h 69"/>
                <a:gd name="T22" fmla="*/ 0 w 80"/>
                <a:gd name="T23" fmla="*/ 761 h 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69">
                  <a:moveTo>
                    <a:pt x="0" y="11"/>
                  </a:moveTo>
                  <a:cubicBezTo>
                    <a:pt x="9" y="0"/>
                    <a:pt x="9" y="0"/>
                    <a:pt x="9" y="0"/>
                  </a:cubicBezTo>
                  <a:cubicBezTo>
                    <a:pt x="22" y="7"/>
                    <a:pt x="22" y="7"/>
                    <a:pt x="22" y="7"/>
                  </a:cubicBezTo>
                  <a:cubicBezTo>
                    <a:pt x="31" y="0"/>
                    <a:pt x="31" y="0"/>
                    <a:pt x="31" y="0"/>
                  </a:cubicBezTo>
                  <a:cubicBezTo>
                    <a:pt x="40" y="7"/>
                    <a:pt x="40" y="7"/>
                    <a:pt x="40" y="7"/>
                  </a:cubicBezTo>
                  <a:cubicBezTo>
                    <a:pt x="50" y="0"/>
                    <a:pt x="50" y="0"/>
                    <a:pt x="50" y="0"/>
                  </a:cubicBezTo>
                  <a:cubicBezTo>
                    <a:pt x="63" y="9"/>
                    <a:pt x="63" y="9"/>
                    <a:pt x="63" y="9"/>
                  </a:cubicBezTo>
                  <a:cubicBezTo>
                    <a:pt x="70" y="0"/>
                    <a:pt x="70" y="0"/>
                    <a:pt x="70" y="0"/>
                  </a:cubicBezTo>
                  <a:cubicBezTo>
                    <a:pt x="80" y="9"/>
                    <a:pt x="80" y="9"/>
                    <a:pt x="80" y="9"/>
                  </a:cubicBezTo>
                  <a:cubicBezTo>
                    <a:pt x="78" y="69"/>
                    <a:pt x="80" y="69"/>
                    <a:pt x="80" y="69"/>
                  </a:cubicBezTo>
                  <a:cubicBezTo>
                    <a:pt x="1" y="69"/>
                    <a:pt x="1" y="69"/>
                    <a:pt x="1" y="69"/>
                  </a:cubicBezTo>
                  <a:lnTo>
                    <a:pt x="0" y="11"/>
                  </a:lnTo>
                  <a:close/>
                </a:path>
              </a:pathLst>
            </a:custGeom>
            <a:solidFill>
              <a:srgbClr val="00CCFF"/>
            </a:solidFill>
            <a:ln w="12700" cap="flat">
              <a:solidFill>
                <a:schemeClr val="accent1"/>
              </a:solidFill>
              <a:prstDash val="solid"/>
              <a:miter lim="800000"/>
              <a:headEnd/>
              <a:tailEnd/>
            </a:ln>
          </p:spPr>
          <p:txBody>
            <a:bodyPr/>
            <a:lstStyle/>
            <a:p>
              <a:endParaRPr lang="zh-CN" altLang="en-US"/>
            </a:p>
          </p:txBody>
        </p:sp>
      </p:grpSp>
      <p:grpSp>
        <p:nvGrpSpPr>
          <p:cNvPr id="734339" name="Group 131"/>
          <p:cNvGrpSpPr>
            <a:grpSpLocks/>
          </p:cNvGrpSpPr>
          <p:nvPr/>
        </p:nvGrpSpPr>
        <p:grpSpPr bwMode="auto">
          <a:xfrm>
            <a:off x="3841750" y="3749675"/>
            <a:ext cx="2346325" cy="407988"/>
            <a:chOff x="2423" y="2362"/>
            <a:chExt cx="1478" cy="257"/>
          </a:xfrm>
        </p:grpSpPr>
        <p:sp>
          <p:nvSpPr>
            <p:cNvPr id="40072" name="Freeform 54"/>
            <p:cNvSpPr>
              <a:spLocks/>
            </p:cNvSpPr>
            <p:nvPr/>
          </p:nvSpPr>
          <p:spPr bwMode="auto">
            <a:xfrm>
              <a:off x="3737" y="2567"/>
              <a:ext cx="164" cy="52"/>
            </a:xfrm>
            <a:custGeom>
              <a:avLst/>
              <a:gdLst>
                <a:gd name="T0" fmla="*/ 0 w 82"/>
                <a:gd name="T1" fmla="*/ 2816 h 26"/>
                <a:gd name="T2" fmla="*/ 2304 w 82"/>
                <a:gd name="T3" fmla="*/ 0 h 26"/>
                <a:gd name="T4" fmla="*/ 5632 w 82"/>
                <a:gd name="T5" fmla="*/ 1792 h 26"/>
                <a:gd name="T6" fmla="*/ 7936 w 82"/>
                <a:gd name="T7" fmla="*/ 0 h 26"/>
                <a:gd name="T8" fmla="*/ 10240 w 82"/>
                <a:gd name="T9" fmla="*/ 1792 h 26"/>
                <a:gd name="T10" fmla="*/ 12800 w 82"/>
                <a:gd name="T11" fmla="*/ 0 h 26"/>
                <a:gd name="T12" fmla="*/ 16128 w 82"/>
                <a:gd name="T13" fmla="*/ 2304 h 26"/>
                <a:gd name="T14" fmla="*/ 17664 w 82"/>
                <a:gd name="T15" fmla="*/ 0 h 26"/>
                <a:gd name="T16" fmla="*/ 20992 w 82"/>
                <a:gd name="T17" fmla="*/ 2304 h 26"/>
                <a:gd name="T18" fmla="*/ 20992 w 82"/>
                <a:gd name="T19" fmla="*/ 3328 h 26"/>
                <a:gd name="T20" fmla="*/ 0 w 82"/>
                <a:gd name="T21" fmla="*/ 3328 h 26"/>
                <a:gd name="T22" fmla="*/ 0 w 82"/>
                <a:gd name="T23" fmla="*/ 2816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 h="26">
                  <a:moveTo>
                    <a:pt x="0" y="11"/>
                  </a:moveTo>
                  <a:cubicBezTo>
                    <a:pt x="9" y="0"/>
                    <a:pt x="9" y="0"/>
                    <a:pt x="9" y="0"/>
                  </a:cubicBezTo>
                  <a:cubicBezTo>
                    <a:pt x="22" y="7"/>
                    <a:pt x="22" y="7"/>
                    <a:pt x="22" y="7"/>
                  </a:cubicBezTo>
                  <a:cubicBezTo>
                    <a:pt x="31" y="0"/>
                    <a:pt x="31" y="0"/>
                    <a:pt x="31" y="0"/>
                  </a:cubicBezTo>
                  <a:cubicBezTo>
                    <a:pt x="40" y="7"/>
                    <a:pt x="40" y="7"/>
                    <a:pt x="40" y="7"/>
                  </a:cubicBezTo>
                  <a:cubicBezTo>
                    <a:pt x="50" y="0"/>
                    <a:pt x="50" y="0"/>
                    <a:pt x="50" y="0"/>
                  </a:cubicBezTo>
                  <a:cubicBezTo>
                    <a:pt x="63" y="9"/>
                    <a:pt x="63" y="9"/>
                    <a:pt x="63" y="9"/>
                  </a:cubicBezTo>
                  <a:cubicBezTo>
                    <a:pt x="69" y="0"/>
                    <a:pt x="69" y="0"/>
                    <a:pt x="69" y="0"/>
                  </a:cubicBezTo>
                  <a:cubicBezTo>
                    <a:pt x="82" y="9"/>
                    <a:pt x="82" y="9"/>
                    <a:pt x="82" y="9"/>
                  </a:cubicBezTo>
                  <a:cubicBezTo>
                    <a:pt x="82" y="26"/>
                    <a:pt x="82" y="13"/>
                    <a:pt x="82" y="13"/>
                  </a:cubicBezTo>
                  <a:cubicBezTo>
                    <a:pt x="0" y="13"/>
                    <a:pt x="0" y="13"/>
                    <a:pt x="0" y="13"/>
                  </a:cubicBezTo>
                  <a:lnTo>
                    <a:pt x="0" y="11"/>
                  </a:lnTo>
                  <a:close/>
                </a:path>
              </a:pathLst>
            </a:custGeom>
            <a:solidFill>
              <a:srgbClr val="00CCFF"/>
            </a:solidFill>
            <a:ln w="12700" cap="flat">
              <a:solidFill>
                <a:schemeClr val="accent1"/>
              </a:solidFill>
              <a:prstDash val="solid"/>
              <a:miter lim="800000"/>
              <a:headEnd/>
              <a:tailEnd/>
            </a:ln>
          </p:spPr>
          <p:txBody>
            <a:bodyPr/>
            <a:lstStyle/>
            <a:p>
              <a:endParaRPr lang="zh-CN" altLang="en-US"/>
            </a:p>
          </p:txBody>
        </p:sp>
        <p:sp>
          <p:nvSpPr>
            <p:cNvPr id="40073" name="Freeform 70"/>
            <p:cNvSpPr>
              <a:spLocks/>
            </p:cNvSpPr>
            <p:nvPr/>
          </p:nvSpPr>
          <p:spPr bwMode="auto">
            <a:xfrm>
              <a:off x="2423" y="2362"/>
              <a:ext cx="740" cy="236"/>
            </a:xfrm>
            <a:custGeom>
              <a:avLst/>
              <a:gdLst>
                <a:gd name="T0" fmla="*/ 0 w 740"/>
                <a:gd name="T1" fmla="*/ 236 h 236"/>
                <a:gd name="T2" fmla="*/ 0 w 740"/>
                <a:gd name="T3" fmla="*/ 20 h 236"/>
                <a:gd name="T4" fmla="*/ 40 w 740"/>
                <a:gd name="T5" fmla="*/ 0 h 236"/>
                <a:gd name="T6" fmla="*/ 82 w 740"/>
                <a:gd name="T7" fmla="*/ 20 h 236"/>
                <a:gd name="T8" fmla="*/ 124 w 740"/>
                <a:gd name="T9" fmla="*/ 0 h 236"/>
                <a:gd name="T10" fmla="*/ 168 w 740"/>
                <a:gd name="T11" fmla="*/ 20 h 236"/>
                <a:gd name="T12" fmla="*/ 212 w 740"/>
                <a:gd name="T13" fmla="*/ 0 h 236"/>
                <a:gd name="T14" fmla="*/ 250 w 740"/>
                <a:gd name="T15" fmla="*/ 20 h 236"/>
                <a:gd name="T16" fmla="*/ 288 w 740"/>
                <a:gd name="T17" fmla="*/ 0 h 236"/>
                <a:gd name="T18" fmla="*/ 326 w 740"/>
                <a:gd name="T19" fmla="*/ 20 h 236"/>
                <a:gd name="T20" fmla="*/ 368 w 740"/>
                <a:gd name="T21" fmla="*/ 0 h 236"/>
                <a:gd name="T22" fmla="*/ 412 w 740"/>
                <a:gd name="T23" fmla="*/ 18 h 236"/>
                <a:gd name="T24" fmla="*/ 450 w 740"/>
                <a:gd name="T25" fmla="*/ 4 h 236"/>
                <a:gd name="T26" fmla="*/ 494 w 740"/>
                <a:gd name="T27" fmla="*/ 18 h 236"/>
                <a:gd name="T28" fmla="*/ 532 w 740"/>
                <a:gd name="T29" fmla="*/ 0 h 236"/>
                <a:gd name="T30" fmla="*/ 574 w 740"/>
                <a:gd name="T31" fmla="*/ 22 h 236"/>
                <a:gd name="T32" fmla="*/ 616 w 740"/>
                <a:gd name="T33" fmla="*/ 0 h 236"/>
                <a:gd name="T34" fmla="*/ 656 w 740"/>
                <a:gd name="T35" fmla="*/ 18 h 236"/>
                <a:gd name="T36" fmla="*/ 698 w 740"/>
                <a:gd name="T37" fmla="*/ 0 h 236"/>
                <a:gd name="T38" fmla="*/ 740 w 740"/>
                <a:gd name="T39" fmla="*/ 18 h 236"/>
                <a:gd name="T40" fmla="*/ 740 w 740"/>
                <a:gd name="T41" fmla="*/ 236 h 236"/>
                <a:gd name="T42" fmla="*/ 0 w 740"/>
                <a:gd name="T43" fmla="*/ 236 h 2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40" h="236">
                  <a:moveTo>
                    <a:pt x="0" y="236"/>
                  </a:moveTo>
                  <a:lnTo>
                    <a:pt x="0" y="20"/>
                  </a:lnTo>
                  <a:lnTo>
                    <a:pt x="40" y="0"/>
                  </a:lnTo>
                  <a:lnTo>
                    <a:pt x="82" y="20"/>
                  </a:lnTo>
                  <a:lnTo>
                    <a:pt x="124" y="0"/>
                  </a:lnTo>
                  <a:lnTo>
                    <a:pt x="168" y="20"/>
                  </a:lnTo>
                  <a:lnTo>
                    <a:pt x="212" y="0"/>
                  </a:lnTo>
                  <a:lnTo>
                    <a:pt x="250" y="20"/>
                  </a:lnTo>
                  <a:lnTo>
                    <a:pt x="288" y="0"/>
                  </a:lnTo>
                  <a:lnTo>
                    <a:pt x="326" y="20"/>
                  </a:lnTo>
                  <a:lnTo>
                    <a:pt x="368" y="0"/>
                  </a:lnTo>
                  <a:lnTo>
                    <a:pt x="412" y="18"/>
                  </a:lnTo>
                  <a:lnTo>
                    <a:pt x="450" y="4"/>
                  </a:lnTo>
                  <a:lnTo>
                    <a:pt x="494" y="18"/>
                  </a:lnTo>
                  <a:lnTo>
                    <a:pt x="532" y="0"/>
                  </a:lnTo>
                  <a:lnTo>
                    <a:pt x="574" y="22"/>
                  </a:lnTo>
                  <a:lnTo>
                    <a:pt x="616" y="0"/>
                  </a:lnTo>
                  <a:lnTo>
                    <a:pt x="656" y="18"/>
                  </a:lnTo>
                  <a:lnTo>
                    <a:pt x="698" y="0"/>
                  </a:lnTo>
                  <a:lnTo>
                    <a:pt x="740" y="18"/>
                  </a:lnTo>
                  <a:lnTo>
                    <a:pt x="740" y="236"/>
                  </a:lnTo>
                  <a:lnTo>
                    <a:pt x="0" y="236"/>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34355" name="Group 147"/>
          <p:cNvGrpSpPr>
            <a:grpSpLocks/>
          </p:cNvGrpSpPr>
          <p:nvPr/>
        </p:nvGrpSpPr>
        <p:grpSpPr bwMode="auto">
          <a:xfrm>
            <a:off x="6613525" y="4013200"/>
            <a:ext cx="2339975" cy="114300"/>
            <a:chOff x="4163" y="2525"/>
            <a:chExt cx="1474" cy="72"/>
          </a:xfrm>
        </p:grpSpPr>
        <p:sp>
          <p:nvSpPr>
            <p:cNvPr id="40070" name="Freeform 144"/>
            <p:cNvSpPr>
              <a:spLocks/>
            </p:cNvSpPr>
            <p:nvPr/>
          </p:nvSpPr>
          <p:spPr bwMode="auto">
            <a:xfrm>
              <a:off x="5477" y="2565"/>
              <a:ext cx="160" cy="27"/>
            </a:xfrm>
            <a:custGeom>
              <a:avLst/>
              <a:gdLst>
                <a:gd name="T0" fmla="*/ 0 w 80"/>
                <a:gd name="T1" fmla="*/ 0 h 69"/>
                <a:gd name="T2" fmla="*/ 2304 w 80"/>
                <a:gd name="T3" fmla="*/ 0 h 69"/>
                <a:gd name="T4" fmla="*/ 5632 w 80"/>
                <a:gd name="T5" fmla="*/ 0 h 69"/>
                <a:gd name="T6" fmla="*/ 7936 w 80"/>
                <a:gd name="T7" fmla="*/ 0 h 69"/>
                <a:gd name="T8" fmla="*/ 10240 w 80"/>
                <a:gd name="T9" fmla="*/ 0 h 69"/>
                <a:gd name="T10" fmla="*/ 12800 w 80"/>
                <a:gd name="T11" fmla="*/ 0 h 69"/>
                <a:gd name="T12" fmla="*/ 16128 w 80"/>
                <a:gd name="T13" fmla="*/ 0 h 69"/>
                <a:gd name="T14" fmla="*/ 17920 w 80"/>
                <a:gd name="T15" fmla="*/ 0 h 69"/>
                <a:gd name="T16" fmla="*/ 20480 w 80"/>
                <a:gd name="T17" fmla="*/ 0 h 69"/>
                <a:gd name="T18" fmla="*/ 20480 w 80"/>
                <a:gd name="T19" fmla="*/ 0 h 69"/>
                <a:gd name="T20" fmla="*/ 256 w 80"/>
                <a:gd name="T21" fmla="*/ 0 h 69"/>
                <a:gd name="T22" fmla="*/ 0 w 80"/>
                <a:gd name="T23" fmla="*/ 0 h 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69">
                  <a:moveTo>
                    <a:pt x="0" y="11"/>
                  </a:moveTo>
                  <a:cubicBezTo>
                    <a:pt x="9" y="0"/>
                    <a:pt x="9" y="0"/>
                    <a:pt x="9" y="0"/>
                  </a:cubicBezTo>
                  <a:cubicBezTo>
                    <a:pt x="22" y="7"/>
                    <a:pt x="22" y="7"/>
                    <a:pt x="22" y="7"/>
                  </a:cubicBezTo>
                  <a:cubicBezTo>
                    <a:pt x="31" y="0"/>
                    <a:pt x="31" y="0"/>
                    <a:pt x="31" y="0"/>
                  </a:cubicBezTo>
                  <a:cubicBezTo>
                    <a:pt x="40" y="7"/>
                    <a:pt x="40" y="7"/>
                    <a:pt x="40" y="7"/>
                  </a:cubicBezTo>
                  <a:cubicBezTo>
                    <a:pt x="50" y="0"/>
                    <a:pt x="50" y="0"/>
                    <a:pt x="50" y="0"/>
                  </a:cubicBezTo>
                  <a:cubicBezTo>
                    <a:pt x="63" y="9"/>
                    <a:pt x="63" y="9"/>
                    <a:pt x="63" y="9"/>
                  </a:cubicBezTo>
                  <a:cubicBezTo>
                    <a:pt x="70" y="0"/>
                    <a:pt x="70" y="0"/>
                    <a:pt x="70" y="0"/>
                  </a:cubicBezTo>
                  <a:cubicBezTo>
                    <a:pt x="80" y="9"/>
                    <a:pt x="80" y="9"/>
                    <a:pt x="80" y="9"/>
                  </a:cubicBezTo>
                  <a:cubicBezTo>
                    <a:pt x="78" y="69"/>
                    <a:pt x="80" y="69"/>
                    <a:pt x="80" y="69"/>
                  </a:cubicBezTo>
                  <a:cubicBezTo>
                    <a:pt x="1" y="69"/>
                    <a:pt x="1" y="69"/>
                    <a:pt x="1" y="69"/>
                  </a:cubicBezTo>
                  <a:lnTo>
                    <a:pt x="0" y="11"/>
                  </a:lnTo>
                  <a:close/>
                </a:path>
              </a:pathLst>
            </a:custGeom>
            <a:solidFill>
              <a:srgbClr val="00CCFF"/>
            </a:solidFill>
            <a:ln w="12700" cap="flat">
              <a:solidFill>
                <a:srgbClr val="00CCFF"/>
              </a:solidFill>
              <a:prstDash val="solid"/>
              <a:miter lim="800000"/>
              <a:headEnd/>
              <a:tailEnd/>
            </a:ln>
          </p:spPr>
          <p:txBody>
            <a:bodyPr/>
            <a:lstStyle/>
            <a:p>
              <a:endParaRPr lang="zh-CN" altLang="en-US"/>
            </a:p>
          </p:txBody>
        </p:sp>
        <p:sp>
          <p:nvSpPr>
            <p:cNvPr id="40071" name="Freeform 142"/>
            <p:cNvSpPr>
              <a:spLocks/>
            </p:cNvSpPr>
            <p:nvPr/>
          </p:nvSpPr>
          <p:spPr bwMode="auto">
            <a:xfrm>
              <a:off x="4163" y="2525"/>
              <a:ext cx="738" cy="72"/>
            </a:xfrm>
            <a:custGeom>
              <a:avLst/>
              <a:gdLst>
                <a:gd name="T0" fmla="*/ 0 w 738"/>
                <a:gd name="T1" fmla="*/ 72 h 72"/>
                <a:gd name="T2" fmla="*/ 8 w 738"/>
                <a:gd name="T3" fmla="*/ 48 h 72"/>
                <a:gd name="T4" fmla="*/ 36 w 738"/>
                <a:gd name="T5" fmla="*/ 0 h 72"/>
                <a:gd name="T6" fmla="*/ 76 w 738"/>
                <a:gd name="T7" fmla="*/ 37 h 72"/>
                <a:gd name="T8" fmla="*/ 122 w 738"/>
                <a:gd name="T9" fmla="*/ 0 h 72"/>
                <a:gd name="T10" fmla="*/ 166 w 738"/>
                <a:gd name="T11" fmla="*/ 34 h 72"/>
                <a:gd name="T12" fmla="*/ 208 w 738"/>
                <a:gd name="T13" fmla="*/ 0 h 72"/>
                <a:gd name="T14" fmla="*/ 247 w 738"/>
                <a:gd name="T15" fmla="*/ 37 h 72"/>
                <a:gd name="T16" fmla="*/ 286 w 738"/>
                <a:gd name="T17" fmla="*/ 0 h 72"/>
                <a:gd name="T18" fmla="*/ 325 w 738"/>
                <a:gd name="T19" fmla="*/ 37 h 72"/>
                <a:gd name="T20" fmla="*/ 366 w 738"/>
                <a:gd name="T21" fmla="*/ 0 h 72"/>
                <a:gd name="T22" fmla="*/ 406 w 738"/>
                <a:gd name="T23" fmla="*/ 40 h 72"/>
                <a:gd name="T24" fmla="*/ 448 w 738"/>
                <a:gd name="T25" fmla="*/ 12 h 72"/>
                <a:gd name="T26" fmla="*/ 493 w 738"/>
                <a:gd name="T27" fmla="*/ 37 h 72"/>
                <a:gd name="T28" fmla="*/ 530 w 738"/>
                <a:gd name="T29" fmla="*/ 0 h 72"/>
                <a:gd name="T30" fmla="*/ 577 w 738"/>
                <a:gd name="T31" fmla="*/ 40 h 72"/>
                <a:gd name="T32" fmla="*/ 614 w 738"/>
                <a:gd name="T33" fmla="*/ 0 h 72"/>
                <a:gd name="T34" fmla="*/ 658 w 738"/>
                <a:gd name="T35" fmla="*/ 34 h 72"/>
                <a:gd name="T36" fmla="*/ 696 w 738"/>
                <a:gd name="T37" fmla="*/ 0 h 72"/>
                <a:gd name="T38" fmla="*/ 738 w 738"/>
                <a:gd name="T39" fmla="*/ 54 h 72"/>
                <a:gd name="T40" fmla="*/ 738 w 738"/>
                <a:gd name="T41" fmla="*/ 72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8" h="72">
                  <a:moveTo>
                    <a:pt x="0" y="72"/>
                  </a:moveTo>
                  <a:lnTo>
                    <a:pt x="8" y="48"/>
                  </a:lnTo>
                  <a:lnTo>
                    <a:pt x="36" y="0"/>
                  </a:lnTo>
                  <a:lnTo>
                    <a:pt x="76" y="37"/>
                  </a:lnTo>
                  <a:lnTo>
                    <a:pt x="122" y="0"/>
                  </a:lnTo>
                  <a:lnTo>
                    <a:pt x="166" y="34"/>
                  </a:lnTo>
                  <a:lnTo>
                    <a:pt x="208" y="0"/>
                  </a:lnTo>
                  <a:lnTo>
                    <a:pt x="247" y="37"/>
                  </a:lnTo>
                  <a:lnTo>
                    <a:pt x="286" y="0"/>
                  </a:lnTo>
                  <a:lnTo>
                    <a:pt x="325" y="37"/>
                  </a:lnTo>
                  <a:lnTo>
                    <a:pt x="366" y="0"/>
                  </a:lnTo>
                  <a:lnTo>
                    <a:pt x="406" y="40"/>
                  </a:lnTo>
                  <a:lnTo>
                    <a:pt x="448" y="12"/>
                  </a:lnTo>
                  <a:lnTo>
                    <a:pt x="493" y="37"/>
                  </a:lnTo>
                  <a:lnTo>
                    <a:pt x="530" y="0"/>
                  </a:lnTo>
                  <a:lnTo>
                    <a:pt x="577" y="40"/>
                  </a:lnTo>
                  <a:lnTo>
                    <a:pt x="614" y="0"/>
                  </a:lnTo>
                  <a:lnTo>
                    <a:pt x="658" y="34"/>
                  </a:lnTo>
                  <a:lnTo>
                    <a:pt x="696" y="0"/>
                  </a:lnTo>
                  <a:lnTo>
                    <a:pt x="738" y="54"/>
                  </a:lnTo>
                  <a:lnTo>
                    <a:pt x="738" y="72"/>
                  </a:lnTo>
                </a:path>
              </a:pathLst>
            </a:custGeom>
            <a:solidFill>
              <a:srgbClr val="00CCFF"/>
            </a:solidFill>
            <a:ln w="12700" cap="flat">
              <a:solidFill>
                <a:srgbClr val="00CCFF"/>
              </a:solidFill>
              <a:prstDash val="solid"/>
              <a:miter lim="800000"/>
              <a:headEnd/>
              <a:tailEnd/>
            </a:ln>
          </p:spPr>
          <p:txBody>
            <a:bodyPr/>
            <a:lstStyle/>
            <a:p>
              <a:endParaRPr lang="zh-CN" altLang="en-US"/>
            </a:p>
          </p:txBody>
        </p:sp>
      </p:grpSp>
      <p:grpSp>
        <p:nvGrpSpPr>
          <p:cNvPr id="734344" name="Group 136"/>
          <p:cNvGrpSpPr>
            <a:grpSpLocks/>
          </p:cNvGrpSpPr>
          <p:nvPr/>
        </p:nvGrpSpPr>
        <p:grpSpPr bwMode="auto">
          <a:xfrm>
            <a:off x="3841750" y="3763963"/>
            <a:ext cx="2349500" cy="360362"/>
            <a:chOff x="2420" y="2374"/>
            <a:chExt cx="1480" cy="227"/>
          </a:xfrm>
        </p:grpSpPr>
        <p:sp>
          <p:nvSpPr>
            <p:cNvPr id="40068" name="Freeform 128"/>
            <p:cNvSpPr>
              <a:spLocks/>
            </p:cNvSpPr>
            <p:nvPr/>
          </p:nvSpPr>
          <p:spPr bwMode="auto">
            <a:xfrm>
              <a:off x="2420" y="2374"/>
              <a:ext cx="740" cy="224"/>
            </a:xfrm>
            <a:custGeom>
              <a:avLst/>
              <a:gdLst>
                <a:gd name="T0" fmla="*/ 0 w 740"/>
                <a:gd name="T1" fmla="*/ 156 h 236"/>
                <a:gd name="T2" fmla="*/ 0 w 740"/>
                <a:gd name="T3" fmla="*/ 12 h 236"/>
                <a:gd name="T4" fmla="*/ 40 w 740"/>
                <a:gd name="T5" fmla="*/ 0 h 236"/>
                <a:gd name="T6" fmla="*/ 82 w 740"/>
                <a:gd name="T7" fmla="*/ 12 h 236"/>
                <a:gd name="T8" fmla="*/ 124 w 740"/>
                <a:gd name="T9" fmla="*/ 0 h 236"/>
                <a:gd name="T10" fmla="*/ 168 w 740"/>
                <a:gd name="T11" fmla="*/ 12 h 236"/>
                <a:gd name="T12" fmla="*/ 212 w 740"/>
                <a:gd name="T13" fmla="*/ 0 h 236"/>
                <a:gd name="T14" fmla="*/ 250 w 740"/>
                <a:gd name="T15" fmla="*/ 12 h 236"/>
                <a:gd name="T16" fmla="*/ 288 w 740"/>
                <a:gd name="T17" fmla="*/ 0 h 236"/>
                <a:gd name="T18" fmla="*/ 326 w 740"/>
                <a:gd name="T19" fmla="*/ 12 h 236"/>
                <a:gd name="T20" fmla="*/ 368 w 740"/>
                <a:gd name="T21" fmla="*/ 0 h 236"/>
                <a:gd name="T22" fmla="*/ 412 w 740"/>
                <a:gd name="T23" fmla="*/ 10 h 236"/>
                <a:gd name="T24" fmla="*/ 450 w 740"/>
                <a:gd name="T25" fmla="*/ 4 h 236"/>
                <a:gd name="T26" fmla="*/ 494 w 740"/>
                <a:gd name="T27" fmla="*/ 10 h 236"/>
                <a:gd name="T28" fmla="*/ 532 w 740"/>
                <a:gd name="T29" fmla="*/ 0 h 236"/>
                <a:gd name="T30" fmla="*/ 574 w 740"/>
                <a:gd name="T31" fmla="*/ 14 h 236"/>
                <a:gd name="T32" fmla="*/ 616 w 740"/>
                <a:gd name="T33" fmla="*/ 0 h 236"/>
                <a:gd name="T34" fmla="*/ 656 w 740"/>
                <a:gd name="T35" fmla="*/ 10 h 236"/>
                <a:gd name="T36" fmla="*/ 698 w 740"/>
                <a:gd name="T37" fmla="*/ 0 h 236"/>
                <a:gd name="T38" fmla="*/ 740 w 740"/>
                <a:gd name="T39" fmla="*/ 10 h 236"/>
                <a:gd name="T40" fmla="*/ 740 w 740"/>
                <a:gd name="T41" fmla="*/ 156 h 236"/>
                <a:gd name="T42" fmla="*/ 0 w 740"/>
                <a:gd name="T43" fmla="*/ 156 h 2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40" h="236">
                  <a:moveTo>
                    <a:pt x="0" y="236"/>
                  </a:moveTo>
                  <a:lnTo>
                    <a:pt x="0" y="20"/>
                  </a:lnTo>
                  <a:lnTo>
                    <a:pt x="40" y="0"/>
                  </a:lnTo>
                  <a:lnTo>
                    <a:pt x="82" y="20"/>
                  </a:lnTo>
                  <a:lnTo>
                    <a:pt x="124" y="0"/>
                  </a:lnTo>
                  <a:lnTo>
                    <a:pt x="168" y="20"/>
                  </a:lnTo>
                  <a:lnTo>
                    <a:pt x="212" y="0"/>
                  </a:lnTo>
                  <a:lnTo>
                    <a:pt x="250" y="20"/>
                  </a:lnTo>
                  <a:lnTo>
                    <a:pt x="288" y="0"/>
                  </a:lnTo>
                  <a:lnTo>
                    <a:pt x="326" y="20"/>
                  </a:lnTo>
                  <a:lnTo>
                    <a:pt x="368" y="0"/>
                  </a:lnTo>
                  <a:lnTo>
                    <a:pt x="412" y="18"/>
                  </a:lnTo>
                  <a:lnTo>
                    <a:pt x="450" y="4"/>
                  </a:lnTo>
                  <a:lnTo>
                    <a:pt x="494" y="18"/>
                  </a:lnTo>
                  <a:lnTo>
                    <a:pt x="532" y="0"/>
                  </a:lnTo>
                  <a:lnTo>
                    <a:pt x="574" y="22"/>
                  </a:lnTo>
                  <a:lnTo>
                    <a:pt x="616" y="0"/>
                  </a:lnTo>
                  <a:lnTo>
                    <a:pt x="656" y="18"/>
                  </a:lnTo>
                  <a:lnTo>
                    <a:pt x="698" y="0"/>
                  </a:lnTo>
                  <a:lnTo>
                    <a:pt x="740" y="18"/>
                  </a:lnTo>
                  <a:lnTo>
                    <a:pt x="740" y="236"/>
                  </a:lnTo>
                  <a:lnTo>
                    <a:pt x="0" y="236"/>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69" name="Freeform 130"/>
            <p:cNvSpPr>
              <a:spLocks/>
            </p:cNvSpPr>
            <p:nvPr/>
          </p:nvSpPr>
          <p:spPr bwMode="auto">
            <a:xfrm>
              <a:off x="3740" y="2478"/>
              <a:ext cx="160" cy="123"/>
            </a:xfrm>
            <a:custGeom>
              <a:avLst/>
              <a:gdLst>
                <a:gd name="T0" fmla="*/ 0 w 80"/>
                <a:gd name="T1" fmla="*/ 1150 h 69"/>
                <a:gd name="T2" fmla="*/ 2304 w 80"/>
                <a:gd name="T3" fmla="*/ 0 h 69"/>
                <a:gd name="T4" fmla="*/ 5632 w 80"/>
                <a:gd name="T5" fmla="*/ 667 h 69"/>
                <a:gd name="T6" fmla="*/ 7936 w 80"/>
                <a:gd name="T7" fmla="*/ 0 h 69"/>
                <a:gd name="T8" fmla="*/ 10240 w 80"/>
                <a:gd name="T9" fmla="*/ 667 h 69"/>
                <a:gd name="T10" fmla="*/ 12800 w 80"/>
                <a:gd name="T11" fmla="*/ 0 h 69"/>
                <a:gd name="T12" fmla="*/ 16128 w 80"/>
                <a:gd name="T13" fmla="*/ 941 h 69"/>
                <a:gd name="T14" fmla="*/ 17920 w 80"/>
                <a:gd name="T15" fmla="*/ 0 h 69"/>
                <a:gd name="T16" fmla="*/ 20480 w 80"/>
                <a:gd name="T17" fmla="*/ 941 h 69"/>
                <a:gd name="T18" fmla="*/ 20480 w 80"/>
                <a:gd name="T19" fmla="*/ 7020 h 69"/>
                <a:gd name="T20" fmla="*/ 256 w 80"/>
                <a:gd name="T21" fmla="*/ 7020 h 69"/>
                <a:gd name="T22" fmla="*/ 0 w 80"/>
                <a:gd name="T23" fmla="*/ 1150 h 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69">
                  <a:moveTo>
                    <a:pt x="0" y="11"/>
                  </a:moveTo>
                  <a:cubicBezTo>
                    <a:pt x="9" y="0"/>
                    <a:pt x="9" y="0"/>
                    <a:pt x="9" y="0"/>
                  </a:cubicBezTo>
                  <a:cubicBezTo>
                    <a:pt x="22" y="7"/>
                    <a:pt x="22" y="7"/>
                    <a:pt x="22" y="7"/>
                  </a:cubicBezTo>
                  <a:cubicBezTo>
                    <a:pt x="31" y="0"/>
                    <a:pt x="31" y="0"/>
                    <a:pt x="31" y="0"/>
                  </a:cubicBezTo>
                  <a:cubicBezTo>
                    <a:pt x="40" y="7"/>
                    <a:pt x="40" y="7"/>
                    <a:pt x="40" y="7"/>
                  </a:cubicBezTo>
                  <a:cubicBezTo>
                    <a:pt x="50" y="0"/>
                    <a:pt x="50" y="0"/>
                    <a:pt x="50" y="0"/>
                  </a:cubicBezTo>
                  <a:cubicBezTo>
                    <a:pt x="63" y="9"/>
                    <a:pt x="63" y="9"/>
                    <a:pt x="63" y="9"/>
                  </a:cubicBezTo>
                  <a:cubicBezTo>
                    <a:pt x="70" y="0"/>
                    <a:pt x="70" y="0"/>
                    <a:pt x="70" y="0"/>
                  </a:cubicBezTo>
                  <a:cubicBezTo>
                    <a:pt x="80" y="9"/>
                    <a:pt x="80" y="9"/>
                    <a:pt x="80" y="9"/>
                  </a:cubicBezTo>
                  <a:cubicBezTo>
                    <a:pt x="78" y="69"/>
                    <a:pt x="80" y="69"/>
                    <a:pt x="80" y="69"/>
                  </a:cubicBezTo>
                  <a:cubicBezTo>
                    <a:pt x="1" y="69"/>
                    <a:pt x="1" y="69"/>
                    <a:pt x="1" y="69"/>
                  </a:cubicBezTo>
                  <a:lnTo>
                    <a:pt x="0" y="11"/>
                  </a:lnTo>
                  <a:close/>
                </a:path>
              </a:pathLst>
            </a:custGeom>
            <a:solidFill>
              <a:srgbClr val="00CCFF"/>
            </a:solidFill>
            <a:ln w="12700" cap="flat">
              <a:solidFill>
                <a:schemeClr val="accent1"/>
              </a:solidFill>
              <a:prstDash val="solid"/>
              <a:miter lim="800000"/>
              <a:headEnd/>
              <a:tailEnd/>
            </a:ln>
          </p:spPr>
          <p:txBody>
            <a:bodyPr/>
            <a:lstStyle/>
            <a:p>
              <a:endParaRPr lang="zh-CN" altLang="en-US"/>
            </a:p>
          </p:txBody>
        </p:sp>
      </p:grpSp>
      <p:sp>
        <p:nvSpPr>
          <p:cNvPr id="39946" name="Rectangle 2"/>
          <p:cNvSpPr>
            <a:spLocks noGrp="1" noChangeArrowheads="1"/>
          </p:cNvSpPr>
          <p:nvPr>
            <p:ph type="title"/>
          </p:nvPr>
        </p:nvSpPr>
        <p:spPr/>
        <p:txBody>
          <a:bodyPr/>
          <a:lstStyle/>
          <a:p>
            <a:r>
              <a:rPr lang="en-US" altLang="zh-CN">
                <a:ea typeface="宋体" panose="02010600030101010101" pitchFamily="2" charset="-122"/>
              </a:rPr>
              <a:t>Dynamic RAM </a:t>
            </a:r>
            <a:r>
              <a:rPr lang="en-US" altLang="zh-CN" b="0">
                <a:ea typeface="宋体" panose="02010600030101010101" pitchFamily="2" charset="-122"/>
              </a:rPr>
              <a:t>(continued)</a:t>
            </a:r>
          </a:p>
        </p:txBody>
      </p:sp>
      <p:sp>
        <p:nvSpPr>
          <p:cNvPr id="39947" name="Rectangle 5"/>
          <p:cNvSpPr>
            <a:spLocks noChangeArrowheads="1"/>
          </p:cNvSpPr>
          <p:nvPr/>
        </p:nvSpPr>
        <p:spPr bwMode="auto">
          <a:xfrm>
            <a:off x="1670050" y="2971800"/>
            <a:ext cx="222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(a)</a:t>
            </a:r>
            <a:endParaRPr lang="en-US" altLang="zh-CN">
              <a:ea typeface="宋体" panose="02010600030101010101" pitchFamily="2" charset="-122"/>
            </a:endParaRPr>
          </a:p>
        </p:txBody>
      </p:sp>
      <p:sp>
        <p:nvSpPr>
          <p:cNvPr id="39948" name="Rectangle 6"/>
          <p:cNvSpPr>
            <a:spLocks noChangeArrowheads="1"/>
          </p:cNvSpPr>
          <p:nvPr/>
        </p:nvSpPr>
        <p:spPr bwMode="auto">
          <a:xfrm>
            <a:off x="7483475" y="2914650"/>
            <a:ext cx="2111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(c)</a:t>
            </a:r>
            <a:endParaRPr lang="en-US" altLang="zh-CN">
              <a:ea typeface="宋体" panose="02010600030101010101" pitchFamily="2" charset="-122"/>
            </a:endParaRPr>
          </a:p>
        </p:txBody>
      </p:sp>
      <p:sp>
        <p:nvSpPr>
          <p:cNvPr id="39949" name="Freeform 7"/>
          <p:cNvSpPr>
            <a:spLocks/>
          </p:cNvSpPr>
          <p:nvPr/>
        </p:nvSpPr>
        <p:spPr bwMode="auto">
          <a:xfrm>
            <a:off x="555625" y="3906838"/>
            <a:ext cx="2536825" cy="1549400"/>
          </a:xfrm>
          <a:custGeom>
            <a:avLst/>
            <a:gdLst>
              <a:gd name="T0" fmla="*/ 0 w 1598"/>
              <a:gd name="T1" fmla="*/ 0 h 976"/>
              <a:gd name="T2" fmla="*/ 2147483646 w 1598"/>
              <a:gd name="T3" fmla="*/ 0 h 976"/>
              <a:gd name="T4" fmla="*/ 2147483646 w 1598"/>
              <a:gd name="T5" fmla="*/ 2147483646 h 976"/>
              <a:gd name="T6" fmla="*/ 0 w 1598"/>
              <a:gd name="T7" fmla="*/ 2147483646 h 976"/>
              <a:gd name="T8" fmla="*/ 0 w 1598"/>
              <a:gd name="T9" fmla="*/ 0 h 976"/>
              <a:gd name="T10" fmla="*/ 0 w 1598"/>
              <a:gd name="T11" fmla="*/ 0 h 9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98" h="976">
                <a:moveTo>
                  <a:pt x="0" y="0"/>
                </a:moveTo>
                <a:lnTo>
                  <a:pt x="1598" y="0"/>
                </a:lnTo>
                <a:lnTo>
                  <a:pt x="1598" y="976"/>
                </a:lnTo>
                <a:lnTo>
                  <a:pt x="0" y="976"/>
                </a:lnTo>
                <a:lnTo>
                  <a:pt x="0" y="0"/>
                </a:lnTo>
                <a:close/>
              </a:path>
            </a:pathLst>
          </a:custGeom>
          <a:solidFill>
            <a:srgbClr val="00CCFF"/>
          </a:solidFill>
          <a:ln w="25400" cap="flat">
            <a:solidFill>
              <a:schemeClr val="hlink"/>
            </a:solidFill>
            <a:prstDash val="solid"/>
            <a:miter lim="800000"/>
            <a:headEnd/>
            <a:tailEnd/>
          </a:ln>
        </p:spPr>
        <p:txBody>
          <a:bodyPr/>
          <a:lstStyle/>
          <a:p>
            <a:endParaRPr lang="zh-CN" altLang="en-US"/>
          </a:p>
        </p:txBody>
      </p:sp>
      <p:sp>
        <p:nvSpPr>
          <p:cNvPr id="39950" name="Line 8"/>
          <p:cNvSpPr>
            <a:spLocks noChangeShapeType="1"/>
          </p:cNvSpPr>
          <p:nvPr/>
        </p:nvSpPr>
        <p:spPr bwMode="auto">
          <a:xfrm>
            <a:off x="2647950" y="4525963"/>
            <a:ext cx="619125"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1" name="Rectangle 9"/>
          <p:cNvSpPr>
            <a:spLocks noChangeArrowheads="1"/>
          </p:cNvSpPr>
          <p:nvPr/>
        </p:nvSpPr>
        <p:spPr bwMode="auto">
          <a:xfrm>
            <a:off x="708025" y="3548063"/>
            <a:ext cx="4746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Select</a:t>
            </a:r>
            <a:endParaRPr lang="en-US" altLang="zh-CN">
              <a:ea typeface="宋体" panose="02010600030101010101" pitchFamily="2" charset="-122"/>
            </a:endParaRPr>
          </a:p>
        </p:txBody>
      </p:sp>
      <p:sp>
        <p:nvSpPr>
          <p:cNvPr id="39952" name="Line 10"/>
          <p:cNvSpPr>
            <a:spLocks noChangeShapeType="1"/>
          </p:cNvSpPr>
          <p:nvPr/>
        </p:nvSpPr>
        <p:spPr bwMode="auto">
          <a:xfrm flipV="1">
            <a:off x="371475" y="4513263"/>
            <a:ext cx="758825" cy="3175"/>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3" name="Freeform 11"/>
          <p:cNvSpPr>
            <a:spLocks/>
          </p:cNvSpPr>
          <p:nvPr/>
        </p:nvSpPr>
        <p:spPr bwMode="auto">
          <a:xfrm>
            <a:off x="1130300" y="4268788"/>
            <a:ext cx="701675" cy="1076325"/>
          </a:xfrm>
          <a:custGeom>
            <a:avLst/>
            <a:gdLst>
              <a:gd name="T0" fmla="*/ 0 w 442"/>
              <a:gd name="T1" fmla="*/ 0 h 678"/>
              <a:gd name="T2" fmla="*/ 2147483646 w 442"/>
              <a:gd name="T3" fmla="*/ 0 h 678"/>
              <a:gd name="T4" fmla="*/ 2147483646 w 442"/>
              <a:gd name="T5" fmla="*/ 2147483646 h 678"/>
              <a:gd name="T6" fmla="*/ 0 w 442"/>
              <a:gd name="T7" fmla="*/ 2147483646 h 678"/>
              <a:gd name="T8" fmla="*/ 0 w 442"/>
              <a:gd name="T9" fmla="*/ 0 h 678"/>
              <a:gd name="T10" fmla="*/ 0 w 442"/>
              <a:gd name="T11" fmla="*/ 0 h 6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2" h="678">
                <a:moveTo>
                  <a:pt x="0" y="0"/>
                </a:moveTo>
                <a:lnTo>
                  <a:pt x="442" y="0"/>
                </a:lnTo>
                <a:lnTo>
                  <a:pt x="442" y="678"/>
                </a:lnTo>
                <a:lnTo>
                  <a:pt x="0" y="678"/>
                </a:lnTo>
                <a:lnTo>
                  <a:pt x="0" y="0"/>
                </a:lnTo>
                <a:close/>
              </a:path>
            </a:pathLst>
          </a:custGeom>
          <a:solidFill>
            <a:srgbClr val="FFFFFF"/>
          </a:solidFill>
          <a:ln w="12700" cap="flat">
            <a:solidFill>
              <a:schemeClr val="hlink"/>
            </a:solidFill>
            <a:prstDash val="solid"/>
            <a:miter lim="800000"/>
            <a:headEnd/>
            <a:tailEnd/>
          </a:ln>
        </p:spPr>
        <p:txBody>
          <a:bodyPr/>
          <a:lstStyle/>
          <a:p>
            <a:endParaRPr lang="zh-CN" altLang="en-US"/>
          </a:p>
        </p:txBody>
      </p:sp>
      <p:sp>
        <p:nvSpPr>
          <p:cNvPr id="39954" name="Line 12"/>
          <p:cNvSpPr>
            <a:spLocks noChangeShapeType="1"/>
          </p:cNvSpPr>
          <p:nvPr/>
        </p:nvSpPr>
        <p:spPr bwMode="auto">
          <a:xfrm>
            <a:off x="1831975" y="4513263"/>
            <a:ext cx="520700"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5" name="Rectangle 13"/>
          <p:cNvSpPr>
            <a:spLocks noChangeArrowheads="1"/>
          </p:cNvSpPr>
          <p:nvPr/>
        </p:nvSpPr>
        <p:spPr bwMode="auto">
          <a:xfrm>
            <a:off x="1179513" y="4379913"/>
            <a:ext cx="1381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D</a:t>
            </a:r>
            <a:endParaRPr lang="en-US" altLang="zh-CN">
              <a:ea typeface="宋体" panose="02010600030101010101" pitchFamily="2" charset="-122"/>
            </a:endParaRPr>
          </a:p>
        </p:txBody>
      </p:sp>
      <p:sp>
        <p:nvSpPr>
          <p:cNvPr id="39956" name="Rectangle 14"/>
          <p:cNvSpPr>
            <a:spLocks noChangeArrowheads="1"/>
          </p:cNvSpPr>
          <p:nvPr/>
        </p:nvSpPr>
        <p:spPr bwMode="auto">
          <a:xfrm>
            <a:off x="1179513" y="4978400"/>
            <a:ext cx="1381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C</a:t>
            </a:r>
            <a:endParaRPr lang="en-US" altLang="zh-CN">
              <a:ea typeface="宋体" panose="02010600030101010101" pitchFamily="2" charset="-122"/>
            </a:endParaRPr>
          </a:p>
        </p:txBody>
      </p:sp>
      <p:sp>
        <p:nvSpPr>
          <p:cNvPr id="39957" name="Rectangle 15"/>
          <p:cNvSpPr>
            <a:spLocks noChangeArrowheads="1"/>
          </p:cNvSpPr>
          <p:nvPr/>
        </p:nvSpPr>
        <p:spPr bwMode="auto">
          <a:xfrm>
            <a:off x="1620838" y="4400550"/>
            <a:ext cx="1476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Q</a:t>
            </a:r>
            <a:endParaRPr lang="en-US" altLang="zh-CN">
              <a:ea typeface="宋体" panose="02010600030101010101" pitchFamily="2" charset="-122"/>
            </a:endParaRPr>
          </a:p>
        </p:txBody>
      </p:sp>
      <p:sp>
        <p:nvSpPr>
          <p:cNvPr id="39958" name="Freeform 16"/>
          <p:cNvSpPr>
            <a:spLocks/>
          </p:cNvSpPr>
          <p:nvPr/>
        </p:nvSpPr>
        <p:spPr bwMode="auto">
          <a:xfrm>
            <a:off x="962025" y="3776663"/>
            <a:ext cx="168275" cy="1336675"/>
          </a:xfrm>
          <a:custGeom>
            <a:avLst/>
            <a:gdLst>
              <a:gd name="T0" fmla="*/ 2147483646 w 106"/>
              <a:gd name="T1" fmla="*/ 2147483646 h 842"/>
              <a:gd name="T2" fmla="*/ 0 w 106"/>
              <a:gd name="T3" fmla="*/ 2147483646 h 842"/>
              <a:gd name="T4" fmla="*/ 2147483646 w 106"/>
              <a:gd name="T5" fmla="*/ 0 h 842"/>
              <a:gd name="T6" fmla="*/ 0 60000 65536"/>
              <a:gd name="T7" fmla="*/ 0 60000 65536"/>
              <a:gd name="T8" fmla="*/ 0 60000 65536"/>
            </a:gdLst>
            <a:ahLst/>
            <a:cxnLst>
              <a:cxn ang="T6">
                <a:pos x="T0" y="T1"/>
              </a:cxn>
              <a:cxn ang="T7">
                <a:pos x="T2" y="T3"/>
              </a:cxn>
              <a:cxn ang="T8">
                <a:pos x="T4" y="T5"/>
              </a:cxn>
            </a:cxnLst>
            <a:rect l="0" t="0" r="r" b="b"/>
            <a:pathLst>
              <a:path w="106" h="842">
                <a:moveTo>
                  <a:pt x="106" y="842"/>
                </a:moveTo>
                <a:lnTo>
                  <a:pt x="0" y="842"/>
                </a:lnTo>
                <a:lnTo>
                  <a:pt x="2" y="0"/>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59" name="Rectangle 17"/>
          <p:cNvSpPr>
            <a:spLocks noChangeArrowheads="1"/>
          </p:cNvSpPr>
          <p:nvPr/>
        </p:nvSpPr>
        <p:spPr bwMode="auto">
          <a:xfrm>
            <a:off x="182563" y="4413250"/>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B</a:t>
            </a:r>
            <a:endParaRPr lang="en-US" altLang="zh-CN">
              <a:ea typeface="宋体" panose="02010600030101010101" pitchFamily="2" charset="-122"/>
            </a:endParaRPr>
          </a:p>
        </p:txBody>
      </p:sp>
      <p:sp>
        <p:nvSpPr>
          <p:cNvPr id="39960" name="Rectangle 18"/>
          <p:cNvSpPr>
            <a:spLocks noChangeArrowheads="1"/>
          </p:cNvSpPr>
          <p:nvPr/>
        </p:nvSpPr>
        <p:spPr bwMode="auto">
          <a:xfrm>
            <a:off x="1981200" y="498475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3333FF"/>
                </a:solidFill>
                <a:ea typeface="宋体" panose="02010600030101010101" pitchFamily="2" charset="-122"/>
              </a:rPr>
              <a:t>DRAM cell</a:t>
            </a:r>
            <a:endParaRPr lang="en-US" altLang="zh-CN">
              <a:solidFill>
                <a:srgbClr val="3333FF"/>
              </a:solidFill>
              <a:ea typeface="宋体" panose="02010600030101010101" pitchFamily="2" charset="-122"/>
            </a:endParaRPr>
          </a:p>
        </p:txBody>
      </p:sp>
      <p:sp>
        <p:nvSpPr>
          <p:cNvPr id="39961" name="Rectangle 19"/>
          <p:cNvSpPr>
            <a:spLocks noChangeArrowheads="1"/>
          </p:cNvSpPr>
          <p:nvPr/>
        </p:nvSpPr>
        <p:spPr bwMode="auto">
          <a:xfrm>
            <a:off x="1981200" y="5203825"/>
            <a:ext cx="496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3333FF"/>
                </a:solidFill>
                <a:ea typeface="宋体" panose="02010600030101010101" pitchFamily="2" charset="-122"/>
              </a:rPr>
              <a:t>model</a:t>
            </a:r>
            <a:endParaRPr lang="en-US" altLang="zh-CN">
              <a:solidFill>
                <a:srgbClr val="3333FF"/>
              </a:solidFill>
              <a:ea typeface="宋体" panose="02010600030101010101" pitchFamily="2" charset="-122"/>
            </a:endParaRPr>
          </a:p>
        </p:txBody>
      </p:sp>
      <p:sp>
        <p:nvSpPr>
          <p:cNvPr id="39962" name="Rectangle 20"/>
          <p:cNvSpPr>
            <a:spLocks noChangeArrowheads="1"/>
          </p:cNvSpPr>
          <p:nvPr/>
        </p:nvSpPr>
        <p:spPr bwMode="auto">
          <a:xfrm>
            <a:off x="3314700" y="4400550"/>
            <a:ext cx="138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C</a:t>
            </a:r>
            <a:endParaRPr lang="en-US" altLang="zh-CN">
              <a:ea typeface="宋体" panose="02010600030101010101" pitchFamily="2" charset="-122"/>
            </a:endParaRPr>
          </a:p>
        </p:txBody>
      </p:sp>
      <p:sp>
        <p:nvSpPr>
          <p:cNvPr id="39963" name="Freeform 21"/>
          <p:cNvSpPr>
            <a:spLocks/>
          </p:cNvSpPr>
          <p:nvPr/>
        </p:nvSpPr>
        <p:spPr bwMode="auto">
          <a:xfrm>
            <a:off x="971550" y="4068763"/>
            <a:ext cx="1508125" cy="352425"/>
          </a:xfrm>
          <a:custGeom>
            <a:avLst/>
            <a:gdLst>
              <a:gd name="T0" fmla="*/ 0 w 950"/>
              <a:gd name="T1" fmla="*/ 0 h 222"/>
              <a:gd name="T2" fmla="*/ 2147483646 w 950"/>
              <a:gd name="T3" fmla="*/ 0 h 222"/>
              <a:gd name="T4" fmla="*/ 2147483646 w 950"/>
              <a:gd name="T5" fmla="*/ 2147483646 h 222"/>
              <a:gd name="T6" fmla="*/ 0 60000 65536"/>
              <a:gd name="T7" fmla="*/ 0 60000 65536"/>
              <a:gd name="T8" fmla="*/ 0 60000 65536"/>
            </a:gdLst>
            <a:ahLst/>
            <a:cxnLst>
              <a:cxn ang="T6">
                <a:pos x="T0" y="T1"/>
              </a:cxn>
              <a:cxn ang="T7">
                <a:pos x="T2" y="T3"/>
              </a:cxn>
              <a:cxn ang="T8">
                <a:pos x="T4" y="T5"/>
              </a:cxn>
            </a:cxnLst>
            <a:rect l="0" t="0" r="r" b="b"/>
            <a:pathLst>
              <a:path w="950" h="222">
                <a:moveTo>
                  <a:pt x="0" y="0"/>
                </a:moveTo>
                <a:lnTo>
                  <a:pt x="950" y="0"/>
                </a:lnTo>
                <a:lnTo>
                  <a:pt x="950" y="222"/>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4" name="Rectangle 22"/>
          <p:cNvSpPr>
            <a:spLocks noChangeArrowheads="1"/>
          </p:cNvSpPr>
          <p:nvPr/>
        </p:nvSpPr>
        <p:spPr bwMode="auto">
          <a:xfrm>
            <a:off x="4733925" y="5722938"/>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(f)</a:t>
            </a:r>
            <a:endParaRPr lang="en-US" altLang="zh-CN">
              <a:ea typeface="宋体" panose="02010600030101010101" pitchFamily="2" charset="-122"/>
            </a:endParaRPr>
          </a:p>
        </p:txBody>
      </p:sp>
      <p:sp>
        <p:nvSpPr>
          <p:cNvPr id="39965" name="Rectangle 23"/>
          <p:cNvSpPr>
            <a:spLocks noChangeArrowheads="1"/>
          </p:cNvSpPr>
          <p:nvPr/>
        </p:nvSpPr>
        <p:spPr bwMode="auto">
          <a:xfrm>
            <a:off x="7478713" y="5722938"/>
            <a:ext cx="222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(g)</a:t>
            </a:r>
            <a:endParaRPr lang="en-US" altLang="zh-CN">
              <a:ea typeface="宋体" panose="02010600030101010101" pitchFamily="2" charset="-122"/>
            </a:endParaRPr>
          </a:p>
        </p:txBody>
      </p:sp>
      <p:sp>
        <p:nvSpPr>
          <p:cNvPr id="39966" name="Rectangle 24"/>
          <p:cNvSpPr>
            <a:spLocks noChangeArrowheads="1"/>
          </p:cNvSpPr>
          <p:nvPr/>
        </p:nvSpPr>
        <p:spPr bwMode="auto">
          <a:xfrm>
            <a:off x="1689100" y="5722938"/>
            <a:ext cx="233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(h)</a:t>
            </a:r>
            <a:endParaRPr lang="en-US" altLang="zh-CN">
              <a:ea typeface="宋体" panose="02010600030101010101" pitchFamily="2" charset="-122"/>
            </a:endParaRPr>
          </a:p>
        </p:txBody>
      </p:sp>
      <p:sp>
        <p:nvSpPr>
          <p:cNvPr id="39967" name="Freeform 25"/>
          <p:cNvSpPr>
            <a:spLocks/>
          </p:cNvSpPr>
          <p:nvPr/>
        </p:nvSpPr>
        <p:spPr bwMode="auto">
          <a:xfrm>
            <a:off x="1333500" y="1833563"/>
            <a:ext cx="1270000" cy="1073150"/>
          </a:xfrm>
          <a:custGeom>
            <a:avLst/>
            <a:gdLst>
              <a:gd name="T0" fmla="*/ 0 w 800"/>
              <a:gd name="T1" fmla="*/ 0 h 676"/>
              <a:gd name="T2" fmla="*/ 2147483646 w 800"/>
              <a:gd name="T3" fmla="*/ 0 h 676"/>
              <a:gd name="T4" fmla="*/ 2147483646 w 800"/>
              <a:gd name="T5" fmla="*/ 2147483646 h 676"/>
              <a:gd name="T6" fmla="*/ 2147483646 w 800"/>
              <a:gd name="T7" fmla="*/ 2147483646 h 676"/>
              <a:gd name="T8" fmla="*/ 0 w 800"/>
              <a:gd name="T9" fmla="*/ 0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 h="676">
                <a:moveTo>
                  <a:pt x="0" y="0"/>
                </a:moveTo>
                <a:lnTo>
                  <a:pt x="800" y="0"/>
                </a:lnTo>
                <a:lnTo>
                  <a:pt x="800" y="676"/>
                </a:lnTo>
                <a:lnTo>
                  <a:pt x="2" y="676"/>
                </a:lnTo>
                <a:lnTo>
                  <a:pt x="0" y="0"/>
                </a:lnTo>
                <a:close/>
              </a:path>
            </a:pathLst>
          </a:custGeom>
          <a:solidFill>
            <a:srgbClr val="00CCFF"/>
          </a:solidFill>
          <a:ln w="9525">
            <a:solidFill>
              <a:srgbClr val="3333FF"/>
            </a:solidFill>
            <a:round/>
            <a:headEnd/>
            <a:tailEnd/>
          </a:ln>
        </p:spPr>
        <p:txBody>
          <a:bodyPr/>
          <a:lstStyle/>
          <a:p>
            <a:endParaRPr lang="zh-CN" altLang="en-US"/>
          </a:p>
        </p:txBody>
      </p:sp>
      <p:sp>
        <p:nvSpPr>
          <p:cNvPr id="39968" name="Freeform 26"/>
          <p:cNvSpPr>
            <a:spLocks/>
          </p:cNvSpPr>
          <p:nvPr/>
        </p:nvSpPr>
        <p:spPr bwMode="auto">
          <a:xfrm>
            <a:off x="1333500" y="1833563"/>
            <a:ext cx="1270000" cy="1073150"/>
          </a:xfrm>
          <a:custGeom>
            <a:avLst/>
            <a:gdLst>
              <a:gd name="T0" fmla="*/ 0 w 800"/>
              <a:gd name="T1" fmla="*/ 0 h 676"/>
              <a:gd name="T2" fmla="*/ 2147483646 w 800"/>
              <a:gd name="T3" fmla="*/ 0 h 676"/>
              <a:gd name="T4" fmla="*/ 2147483646 w 800"/>
              <a:gd name="T5" fmla="*/ 2147483646 h 676"/>
              <a:gd name="T6" fmla="*/ 2147483646 w 800"/>
              <a:gd name="T7" fmla="*/ 2147483646 h 6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0" h="676">
                <a:moveTo>
                  <a:pt x="0" y="0"/>
                </a:moveTo>
                <a:lnTo>
                  <a:pt x="800" y="0"/>
                </a:lnTo>
                <a:lnTo>
                  <a:pt x="800" y="676"/>
                </a:lnTo>
                <a:lnTo>
                  <a:pt x="2" y="676"/>
                </a:lnTo>
              </a:path>
            </a:pathLst>
          </a:custGeom>
          <a:noFill/>
          <a:ln w="25400" cap="flat">
            <a:solidFill>
              <a:schemeClr val="hlink"/>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69" name="Rectangle 27"/>
          <p:cNvSpPr>
            <a:spLocks noChangeArrowheads="1"/>
          </p:cNvSpPr>
          <p:nvPr/>
        </p:nvSpPr>
        <p:spPr bwMode="auto">
          <a:xfrm>
            <a:off x="1501775" y="1531938"/>
            <a:ext cx="4746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Select</a:t>
            </a:r>
            <a:endParaRPr lang="en-US" altLang="zh-CN">
              <a:ea typeface="宋体" panose="02010600030101010101" pitchFamily="2" charset="-122"/>
            </a:endParaRPr>
          </a:p>
        </p:txBody>
      </p:sp>
      <p:sp>
        <p:nvSpPr>
          <p:cNvPr id="39970" name="Line 28"/>
          <p:cNvSpPr>
            <a:spLocks noChangeShapeType="1"/>
          </p:cNvSpPr>
          <p:nvPr/>
        </p:nvSpPr>
        <p:spPr bwMode="auto">
          <a:xfrm flipV="1">
            <a:off x="1755775" y="1766888"/>
            <a:ext cx="1588" cy="425450"/>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1" name="Rectangle 29"/>
          <p:cNvSpPr>
            <a:spLocks noChangeArrowheads="1"/>
          </p:cNvSpPr>
          <p:nvPr/>
        </p:nvSpPr>
        <p:spPr bwMode="auto">
          <a:xfrm>
            <a:off x="1035050" y="2238375"/>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B</a:t>
            </a:r>
            <a:endParaRPr lang="en-US" altLang="zh-CN">
              <a:ea typeface="宋体" panose="02010600030101010101" pitchFamily="2" charset="-122"/>
            </a:endParaRPr>
          </a:p>
        </p:txBody>
      </p:sp>
      <p:sp>
        <p:nvSpPr>
          <p:cNvPr id="39972" name="Line 30"/>
          <p:cNvSpPr>
            <a:spLocks noChangeShapeType="1"/>
          </p:cNvSpPr>
          <p:nvPr/>
        </p:nvSpPr>
        <p:spPr bwMode="auto">
          <a:xfrm flipH="1">
            <a:off x="1562100" y="2239963"/>
            <a:ext cx="390525"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3" name="Line 31"/>
          <p:cNvSpPr>
            <a:spLocks noChangeShapeType="1"/>
          </p:cNvSpPr>
          <p:nvPr/>
        </p:nvSpPr>
        <p:spPr bwMode="auto">
          <a:xfrm flipH="1">
            <a:off x="1625600" y="2192338"/>
            <a:ext cx="260350"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4" name="Freeform 32"/>
          <p:cNvSpPr>
            <a:spLocks/>
          </p:cNvSpPr>
          <p:nvPr/>
        </p:nvSpPr>
        <p:spPr bwMode="auto">
          <a:xfrm>
            <a:off x="1225550" y="2246313"/>
            <a:ext cx="400050" cy="101600"/>
          </a:xfrm>
          <a:custGeom>
            <a:avLst/>
            <a:gdLst>
              <a:gd name="T0" fmla="*/ 2147483646 w 126"/>
              <a:gd name="T1" fmla="*/ 0 h 32"/>
              <a:gd name="T2" fmla="*/ 2147483646 w 126"/>
              <a:gd name="T3" fmla="*/ 2147483646 h 32"/>
              <a:gd name="T4" fmla="*/ 0 w 126"/>
              <a:gd name="T5" fmla="*/ 2147483646 h 32"/>
              <a:gd name="T6" fmla="*/ 0 60000 65536"/>
              <a:gd name="T7" fmla="*/ 0 60000 65536"/>
              <a:gd name="T8" fmla="*/ 0 60000 65536"/>
            </a:gdLst>
            <a:ahLst/>
            <a:cxnLst>
              <a:cxn ang="T6">
                <a:pos x="T0" y="T1"/>
              </a:cxn>
              <a:cxn ang="T7">
                <a:pos x="T2" y="T3"/>
              </a:cxn>
              <a:cxn ang="T8">
                <a:pos x="T4" y="T5"/>
              </a:cxn>
            </a:cxnLst>
            <a:rect l="0" t="0" r="r" b="b"/>
            <a:pathLst>
              <a:path w="126" h="32">
                <a:moveTo>
                  <a:pt x="126" y="0"/>
                </a:moveTo>
                <a:cubicBezTo>
                  <a:pt x="126" y="11"/>
                  <a:pt x="126" y="21"/>
                  <a:pt x="126" y="32"/>
                </a:cubicBezTo>
                <a:cubicBezTo>
                  <a:pt x="84" y="32"/>
                  <a:pt x="42" y="32"/>
                  <a:pt x="0" y="3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75" name="Freeform 33"/>
          <p:cNvSpPr>
            <a:spLocks/>
          </p:cNvSpPr>
          <p:nvPr/>
        </p:nvSpPr>
        <p:spPr bwMode="auto">
          <a:xfrm>
            <a:off x="1885950" y="2239963"/>
            <a:ext cx="425450" cy="244475"/>
          </a:xfrm>
          <a:custGeom>
            <a:avLst/>
            <a:gdLst>
              <a:gd name="T0" fmla="*/ 0 w 268"/>
              <a:gd name="T1" fmla="*/ 0 h 154"/>
              <a:gd name="T2" fmla="*/ 0 w 268"/>
              <a:gd name="T3" fmla="*/ 2147483646 h 154"/>
              <a:gd name="T4" fmla="*/ 2147483646 w 268"/>
              <a:gd name="T5" fmla="*/ 2147483646 h 154"/>
              <a:gd name="T6" fmla="*/ 2147483646 w 268"/>
              <a:gd name="T7" fmla="*/ 2147483646 h 154"/>
              <a:gd name="T8" fmla="*/ 2147483646 w 268"/>
              <a:gd name="T9" fmla="*/ 2147483646 h 154"/>
              <a:gd name="T10" fmla="*/ 2147483646 w 268"/>
              <a:gd name="T11" fmla="*/ 2147483646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8" h="154">
                <a:moveTo>
                  <a:pt x="0" y="0"/>
                </a:moveTo>
                <a:lnTo>
                  <a:pt x="0" y="72"/>
                </a:lnTo>
                <a:lnTo>
                  <a:pt x="166" y="72"/>
                </a:lnTo>
                <a:lnTo>
                  <a:pt x="166" y="154"/>
                </a:lnTo>
                <a:lnTo>
                  <a:pt x="62" y="154"/>
                </a:lnTo>
                <a:lnTo>
                  <a:pt x="268" y="154"/>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76" name="Freeform 34"/>
          <p:cNvSpPr>
            <a:spLocks/>
          </p:cNvSpPr>
          <p:nvPr/>
        </p:nvSpPr>
        <p:spPr bwMode="auto">
          <a:xfrm>
            <a:off x="1984375" y="2532063"/>
            <a:ext cx="327025" cy="114300"/>
          </a:xfrm>
          <a:custGeom>
            <a:avLst/>
            <a:gdLst>
              <a:gd name="T0" fmla="*/ 0 w 206"/>
              <a:gd name="T1" fmla="*/ 0 h 72"/>
              <a:gd name="T2" fmla="*/ 2147483646 w 206"/>
              <a:gd name="T3" fmla="*/ 0 h 72"/>
              <a:gd name="T4" fmla="*/ 2147483646 w 206"/>
              <a:gd name="T5" fmla="*/ 0 h 72"/>
              <a:gd name="T6" fmla="*/ 2147483646 w 206"/>
              <a:gd name="T7" fmla="*/ 2147483646 h 72"/>
              <a:gd name="T8" fmla="*/ 2147483646 w 206"/>
              <a:gd name="T9" fmla="*/ 2147483646 h 72"/>
              <a:gd name="T10" fmla="*/ 2147483646 w 206"/>
              <a:gd name="T11" fmla="*/ 2147483646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6" h="72">
                <a:moveTo>
                  <a:pt x="0" y="0"/>
                </a:moveTo>
                <a:lnTo>
                  <a:pt x="206" y="0"/>
                </a:lnTo>
                <a:lnTo>
                  <a:pt x="104" y="0"/>
                </a:lnTo>
                <a:lnTo>
                  <a:pt x="104" y="72"/>
                </a:lnTo>
                <a:lnTo>
                  <a:pt x="62" y="72"/>
                </a:lnTo>
                <a:lnTo>
                  <a:pt x="144" y="72"/>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77" name="Line 35"/>
          <p:cNvSpPr>
            <a:spLocks noChangeShapeType="1"/>
          </p:cNvSpPr>
          <p:nvPr/>
        </p:nvSpPr>
        <p:spPr bwMode="auto">
          <a:xfrm>
            <a:off x="2098675" y="2662238"/>
            <a:ext cx="98425"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8" name="Line 36"/>
          <p:cNvSpPr>
            <a:spLocks noChangeShapeType="1"/>
          </p:cNvSpPr>
          <p:nvPr/>
        </p:nvSpPr>
        <p:spPr bwMode="auto">
          <a:xfrm>
            <a:off x="2114550" y="2681288"/>
            <a:ext cx="66675"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9" name="Line 37"/>
          <p:cNvSpPr>
            <a:spLocks noChangeShapeType="1"/>
          </p:cNvSpPr>
          <p:nvPr/>
        </p:nvSpPr>
        <p:spPr bwMode="auto">
          <a:xfrm>
            <a:off x="2130425" y="2697163"/>
            <a:ext cx="34925" cy="1587"/>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80" name="Rectangle 38"/>
          <p:cNvSpPr>
            <a:spLocks noChangeArrowheads="1"/>
          </p:cNvSpPr>
          <p:nvPr/>
        </p:nvSpPr>
        <p:spPr bwMode="auto">
          <a:xfrm>
            <a:off x="2003425" y="2122488"/>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chemeClr val="hlink"/>
                </a:solidFill>
                <a:ea typeface="宋体" panose="02010600030101010101" pitchFamily="2" charset="-122"/>
              </a:rPr>
              <a:t>T</a:t>
            </a:r>
            <a:endParaRPr lang="en-US" altLang="zh-CN">
              <a:solidFill>
                <a:schemeClr val="hlink"/>
              </a:solidFill>
              <a:ea typeface="宋体" panose="02010600030101010101" pitchFamily="2" charset="-122"/>
            </a:endParaRPr>
          </a:p>
        </p:txBody>
      </p:sp>
      <p:sp>
        <p:nvSpPr>
          <p:cNvPr id="39981" name="Rectangle 39"/>
          <p:cNvSpPr>
            <a:spLocks noChangeArrowheads="1"/>
          </p:cNvSpPr>
          <p:nvPr/>
        </p:nvSpPr>
        <p:spPr bwMode="auto">
          <a:xfrm>
            <a:off x="2360613" y="2395538"/>
            <a:ext cx="1381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dirty="0">
                <a:solidFill>
                  <a:schemeClr val="hlink"/>
                </a:solidFill>
                <a:ea typeface="宋体" panose="02010600030101010101" pitchFamily="2" charset="-122"/>
              </a:rPr>
              <a:t>C</a:t>
            </a:r>
            <a:endParaRPr lang="en-US" altLang="zh-CN" dirty="0">
              <a:solidFill>
                <a:schemeClr val="hlink"/>
              </a:solidFill>
              <a:ea typeface="宋体" panose="02010600030101010101" pitchFamily="2" charset="-122"/>
            </a:endParaRPr>
          </a:p>
        </p:txBody>
      </p:sp>
      <p:sp>
        <p:nvSpPr>
          <p:cNvPr id="39982" name="Rectangle 40"/>
          <p:cNvSpPr>
            <a:spLocks noChangeArrowheads="1"/>
          </p:cNvSpPr>
          <p:nvPr/>
        </p:nvSpPr>
        <p:spPr bwMode="auto">
          <a:xfrm>
            <a:off x="1577975" y="2681288"/>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3333FF"/>
                </a:solidFill>
                <a:ea typeface="宋体" panose="02010600030101010101" pitchFamily="2" charset="-122"/>
              </a:rPr>
              <a:t>DRAM cell</a:t>
            </a:r>
            <a:endParaRPr lang="en-US" altLang="zh-CN">
              <a:solidFill>
                <a:srgbClr val="3333FF"/>
              </a:solidFill>
              <a:ea typeface="宋体" panose="02010600030101010101" pitchFamily="2" charset="-122"/>
            </a:endParaRPr>
          </a:p>
        </p:txBody>
      </p:sp>
      <p:sp>
        <p:nvSpPr>
          <p:cNvPr id="39983" name="Rectangle 41"/>
          <p:cNvSpPr>
            <a:spLocks noChangeArrowheads="1"/>
          </p:cNvSpPr>
          <p:nvPr/>
        </p:nvSpPr>
        <p:spPr bwMode="auto">
          <a:xfrm>
            <a:off x="2693988" y="1998663"/>
            <a:ext cx="7572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To Pump</a:t>
            </a:r>
            <a:endParaRPr lang="en-US" altLang="zh-CN">
              <a:ea typeface="宋体" panose="02010600030101010101" pitchFamily="2" charset="-122"/>
            </a:endParaRPr>
          </a:p>
        </p:txBody>
      </p:sp>
      <p:sp>
        <p:nvSpPr>
          <p:cNvPr id="39984" name="Freeform 42"/>
          <p:cNvSpPr>
            <a:spLocks/>
          </p:cNvSpPr>
          <p:nvPr/>
        </p:nvSpPr>
        <p:spPr bwMode="auto">
          <a:xfrm>
            <a:off x="5937250" y="2376488"/>
            <a:ext cx="260350" cy="352425"/>
          </a:xfrm>
          <a:custGeom>
            <a:avLst/>
            <a:gdLst>
              <a:gd name="T0" fmla="*/ 0 w 82"/>
              <a:gd name="T1" fmla="*/ 2147483646 h 111"/>
              <a:gd name="T2" fmla="*/ 2147483646 w 82"/>
              <a:gd name="T3" fmla="*/ 0 h 111"/>
              <a:gd name="T4" fmla="*/ 2147483646 w 82"/>
              <a:gd name="T5" fmla="*/ 2147483646 h 111"/>
              <a:gd name="T6" fmla="*/ 2147483646 w 82"/>
              <a:gd name="T7" fmla="*/ 0 h 111"/>
              <a:gd name="T8" fmla="*/ 2147483646 w 82"/>
              <a:gd name="T9" fmla="*/ 2147483646 h 111"/>
              <a:gd name="T10" fmla="*/ 2147483646 w 82"/>
              <a:gd name="T11" fmla="*/ 0 h 111"/>
              <a:gd name="T12" fmla="*/ 2147483646 w 82"/>
              <a:gd name="T13" fmla="*/ 2147483646 h 111"/>
              <a:gd name="T14" fmla="*/ 2147483646 w 82"/>
              <a:gd name="T15" fmla="*/ 0 h 111"/>
              <a:gd name="T16" fmla="*/ 2147483646 w 82"/>
              <a:gd name="T17" fmla="*/ 2147483646 h 111"/>
              <a:gd name="T18" fmla="*/ 2147483646 w 82"/>
              <a:gd name="T19" fmla="*/ 2147483646 h 111"/>
              <a:gd name="T20" fmla="*/ 0 w 82"/>
              <a:gd name="T21" fmla="*/ 2147483646 h 111"/>
              <a:gd name="T22" fmla="*/ 0 w 82"/>
              <a:gd name="T23" fmla="*/ 2147483646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 h="111">
                <a:moveTo>
                  <a:pt x="0" y="11"/>
                </a:moveTo>
                <a:cubicBezTo>
                  <a:pt x="9" y="0"/>
                  <a:pt x="9" y="0"/>
                  <a:pt x="9" y="0"/>
                </a:cubicBezTo>
                <a:cubicBezTo>
                  <a:pt x="22" y="7"/>
                  <a:pt x="22" y="7"/>
                  <a:pt x="22" y="7"/>
                </a:cubicBezTo>
                <a:cubicBezTo>
                  <a:pt x="31" y="0"/>
                  <a:pt x="31" y="0"/>
                  <a:pt x="31" y="0"/>
                </a:cubicBezTo>
                <a:cubicBezTo>
                  <a:pt x="40" y="7"/>
                  <a:pt x="40" y="7"/>
                  <a:pt x="40" y="7"/>
                </a:cubicBezTo>
                <a:cubicBezTo>
                  <a:pt x="50" y="0"/>
                  <a:pt x="50" y="0"/>
                  <a:pt x="50" y="0"/>
                </a:cubicBezTo>
                <a:cubicBezTo>
                  <a:pt x="63" y="9"/>
                  <a:pt x="63" y="9"/>
                  <a:pt x="63" y="9"/>
                </a:cubicBezTo>
                <a:cubicBezTo>
                  <a:pt x="69" y="0"/>
                  <a:pt x="69" y="0"/>
                  <a:pt x="69" y="0"/>
                </a:cubicBezTo>
                <a:cubicBezTo>
                  <a:pt x="82" y="9"/>
                  <a:pt x="82" y="9"/>
                  <a:pt x="82" y="9"/>
                </a:cubicBezTo>
                <a:cubicBezTo>
                  <a:pt x="82" y="111"/>
                  <a:pt x="82" y="111"/>
                  <a:pt x="82" y="111"/>
                </a:cubicBezTo>
                <a:cubicBezTo>
                  <a:pt x="0" y="111"/>
                  <a:pt x="0" y="111"/>
                  <a:pt x="0" y="111"/>
                </a:cubicBezTo>
                <a:lnTo>
                  <a:pt x="0" y="11"/>
                </a:lnTo>
                <a:close/>
              </a:path>
            </a:pathLst>
          </a:custGeom>
          <a:solidFill>
            <a:srgbClr val="00CCFF"/>
          </a:solidFill>
          <a:ln w="12700" cap="flat">
            <a:solidFill>
              <a:srgbClr val="00CCFF"/>
            </a:solidFill>
            <a:prstDash val="solid"/>
            <a:miter lim="800000"/>
            <a:headEnd/>
            <a:tailEnd/>
          </a:ln>
        </p:spPr>
        <p:txBody>
          <a:bodyPr/>
          <a:lstStyle/>
          <a:p>
            <a:endParaRPr lang="zh-CN" altLang="en-US"/>
          </a:p>
        </p:txBody>
      </p:sp>
      <p:sp>
        <p:nvSpPr>
          <p:cNvPr id="39985" name="Freeform 43"/>
          <p:cNvSpPr>
            <a:spLocks/>
          </p:cNvSpPr>
          <p:nvPr/>
        </p:nvSpPr>
        <p:spPr bwMode="auto">
          <a:xfrm>
            <a:off x="3851275" y="2500313"/>
            <a:ext cx="1171575" cy="228600"/>
          </a:xfrm>
          <a:custGeom>
            <a:avLst/>
            <a:gdLst>
              <a:gd name="T0" fmla="*/ 0 w 738"/>
              <a:gd name="T1" fmla="*/ 2147483646 h 144"/>
              <a:gd name="T2" fmla="*/ 0 w 738"/>
              <a:gd name="T3" fmla="*/ 2147483646 h 144"/>
              <a:gd name="T4" fmla="*/ 2147483646 w 738"/>
              <a:gd name="T5" fmla="*/ 0 h 144"/>
              <a:gd name="T6" fmla="*/ 2147483646 w 738"/>
              <a:gd name="T7" fmla="*/ 2147483646 h 144"/>
              <a:gd name="T8" fmla="*/ 2147483646 w 738"/>
              <a:gd name="T9" fmla="*/ 0 h 144"/>
              <a:gd name="T10" fmla="*/ 2147483646 w 738"/>
              <a:gd name="T11" fmla="*/ 2147483646 h 144"/>
              <a:gd name="T12" fmla="*/ 2147483646 w 738"/>
              <a:gd name="T13" fmla="*/ 0 h 144"/>
              <a:gd name="T14" fmla="*/ 2147483646 w 738"/>
              <a:gd name="T15" fmla="*/ 2147483646 h 144"/>
              <a:gd name="T16" fmla="*/ 2147483646 w 738"/>
              <a:gd name="T17" fmla="*/ 0 h 144"/>
              <a:gd name="T18" fmla="*/ 2147483646 w 738"/>
              <a:gd name="T19" fmla="*/ 2147483646 h 144"/>
              <a:gd name="T20" fmla="*/ 2147483646 w 738"/>
              <a:gd name="T21" fmla="*/ 0 h 144"/>
              <a:gd name="T22" fmla="*/ 2147483646 w 738"/>
              <a:gd name="T23" fmla="*/ 2147483646 h 144"/>
              <a:gd name="T24" fmla="*/ 2147483646 w 738"/>
              <a:gd name="T25" fmla="*/ 2147483646 h 144"/>
              <a:gd name="T26" fmla="*/ 2147483646 w 738"/>
              <a:gd name="T27" fmla="*/ 2147483646 h 144"/>
              <a:gd name="T28" fmla="*/ 2147483646 w 738"/>
              <a:gd name="T29" fmla="*/ 0 h 144"/>
              <a:gd name="T30" fmla="*/ 2147483646 w 738"/>
              <a:gd name="T31" fmla="*/ 2147483646 h 144"/>
              <a:gd name="T32" fmla="*/ 2147483646 w 738"/>
              <a:gd name="T33" fmla="*/ 0 h 144"/>
              <a:gd name="T34" fmla="*/ 2147483646 w 738"/>
              <a:gd name="T35" fmla="*/ 2147483646 h 144"/>
              <a:gd name="T36" fmla="*/ 2147483646 w 738"/>
              <a:gd name="T37" fmla="*/ 0 h 144"/>
              <a:gd name="T38" fmla="*/ 2147483646 w 738"/>
              <a:gd name="T39" fmla="*/ 2147483646 h 144"/>
              <a:gd name="T40" fmla="*/ 2147483646 w 738"/>
              <a:gd name="T41" fmla="*/ 2147483646 h 144"/>
              <a:gd name="T42" fmla="*/ 0 w 738"/>
              <a:gd name="T43" fmla="*/ 2147483646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38" h="144">
                <a:moveTo>
                  <a:pt x="0" y="144"/>
                </a:moveTo>
                <a:lnTo>
                  <a:pt x="0" y="20"/>
                </a:lnTo>
                <a:lnTo>
                  <a:pt x="38" y="0"/>
                </a:lnTo>
                <a:lnTo>
                  <a:pt x="82" y="20"/>
                </a:lnTo>
                <a:lnTo>
                  <a:pt x="122" y="0"/>
                </a:lnTo>
                <a:lnTo>
                  <a:pt x="166" y="20"/>
                </a:lnTo>
                <a:lnTo>
                  <a:pt x="210" y="0"/>
                </a:lnTo>
                <a:lnTo>
                  <a:pt x="248" y="20"/>
                </a:lnTo>
                <a:lnTo>
                  <a:pt x="286" y="0"/>
                </a:lnTo>
                <a:lnTo>
                  <a:pt x="326" y="20"/>
                </a:lnTo>
                <a:lnTo>
                  <a:pt x="366" y="0"/>
                </a:lnTo>
                <a:lnTo>
                  <a:pt x="410" y="18"/>
                </a:lnTo>
                <a:lnTo>
                  <a:pt x="448" y="4"/>
                </a:lnTo>
                <a:lnTo>
                  <a:pt x="492" y="18"/>
                </a:lnTo>
                <a:lnTo>
                  <a:pt x="530" y="0"/>
                </a:lnTo>
                <a:lnTo>
                  <a:pt x="572" y="22"/>
                </a:lnTo>
                <a:lnTo>
                  <a:pt x="616" y="0"/>
                </a:lnTo>
                <a:lnTo>
                  <a:pt x="654" y="18"/>
                </a:lnTo>
                <a:lnTo>
                  <a:pt x="698" y="0"/>
                </a:lnTo>
                <a:lnTo>
                  <a:pt x="738" y="18"/>
                </a:lnTo>
                <a:lnTo>
                  <a:pt x="738" y="144"/>
                </a:lnTo>
                <a:lnTo>
                  <a:pt x="0" y="144"/>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86" name="Freeform 44"/>
          <p:cNvSpPr>
            <a:spLocks/>
          </p:cNvSpPr>
          <p:nvPr/>
        </p:nvSpPr>
        <p:spPr bwMode="auto">
          <a:xfrm>
            <a:off x="3851275" y="2500313"/>
            <a:ext cx="1171575" cy="228600"/>
          </a:xfrm>
          <a:custGeom>
            <a:avLst/>
            <a:gdLst>
              <a:gd name="T0" fmla="*/ 0 w 738"/>
              <a:gd name="T1" fmla="*/ 2147483646 h 144"/>
              <a:gd name="T2" fmla="*/ 0 w 738"/>
              <a:gd name="T3" fmla="*/ 2147483646 h 144"/>
              <a:gd name="T4" fmla="*/ 2147483646 w 738"/>
              <a:gd name="T5" fmla="*/ 0 h 144"/>
              <a:gd name="T6" fmla="*/ 2147483646 w 738"/>
              <a:gd name="T7" fmla="*/ 2147483646 h 144"/>
              <a:gd name="T8" fmla="*/ 2147483646 w 738"/>
              <a:gd name="T9" fmla="*/ 0 h 144"/>
              <a:gd name="T10" fmla="*/ 2147483646 w 738"/>
              <a:gd name="T11" fmla="*/ 2147483646 h 144"/>
              <a:gd name="T12" fmla="*/ 2147483646 w 738"/>
              <a:gd name="T13" fmla="*/ 0 h 144"/>
              <a:gd name="T14" fmla="*/ 2147483646 w 738"/>
              <a:gd name="T15" fmla="*/ 2147483646 h 144"/>
              <a:gd name="T16" fmla="*/ 2147483646 w 738"/>
              <a:gd name="T17" fmla="*/ 0 h 144"/>
              <a:gd name="T18" fmla="*/ 2147483646 w 738"/>
              <a:gd name="T19" fmla="*/ 2147483646 h 144"/>
              <a:gd name="T20" fmla="*/ 2147483646 w 738"/>
              <a:gd name="T21" fmla="*/ 0 h 144"/>
              <a:gd name="T22" fmla="*/ 2147483646 w 738"/>
              <a:gd name="T23" fmla="*/ 2147483646 h 144"/>
              <a:gd name="T24" fmla="*/ 2147483646 w 738"/>
              <a:gd name="T25" fmla="*/ 2147483646 h 144"/>
              <a:gd name="T26" fmla="*/ 2147483646 w 738"/>
              <a:gd name="T27" fmla="*/ 2147483646 h 144"/>
              <a:gd name="T28" fmla="*/ 2147483646 w 738"/>
              <a:gd name="T29" fmla="*/ 0 h 144"/>
              <a:gd name="T30" fmla="*/ 2147483646 w 738"/>
              <a:gd name="T31" fmla="*/ 2147483646 h 144"/>
              <a:gd name="T32" fmla="*/ 2147483646 w 738"/>
              <a:gd name="T33" fmla="*/ 0 h 144"/>
              <a:gd name="T34" fmla="*/ 2147483646 w 738"/>
              <a:gd name="T35" fmla="*/ 2147483646 h 144"/>
              <a:gd name="T36" fmla="*/ 2147483646 w 738"/>
              <a:gd name="T37" fmla="*/ 0 h 144"/>
              <a:gd name="T38" fmla="*/ 2147483646 w 738"/>
              <a:gd name="T39" fmla="*/ 2147483646 h 144"/>
              <a:gd name="T40" fmla="*/ 2147483646 w 738"/>
              <a:gd name="T41" fmla="*/ 2147483646 h 1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8" h="144">
                <a:moveTo>
                  <a:pt x="0" y="144"/>
                </a:moveTo>
                <a:lnTo>
                  <a:pt x="0" y="20"/>
                </a:lnTo>
                <a:lnTo>
                  <a:pt x="38" y="0"/>
                </a:lnTo>
                <a:lnTo>
                  <a:pt x="82" y="20"/>
                </a:lnTo>
                <a:lnTo>
                  <a:pt x="122" y="0"/>
                </a:lnTo>
                <a:lnTo>
                  <a:pt x="166" y="20"/>
                </a:lnTo>
                <a:lnTo>
                  <a:pt x="210" y="0"/>
                </a:lnTo>
                <a:lnTo>
                  <a:pt x="248" y="20"/>
                </a:lnTo>
                <a:lnTo>
                  <a:pt x="286" y="0"/>
                </a:lnTo>
                <a:lnTo>
                  <a:pt x="326" y="20"/>
                </a:lnTo>
                <a:lnTo>
                  <a:pt x="366" y="0"/>
                </a:lnTo>
                <a:lnTo>
                  <a:pt x="410" y="18"/>
                </a:lnTo>
                <a:lnTo>
                  <a:pt x="448" y="4"/>
                </a:lnTo>
                <a:lnTo>
                  <a:pt x="492" y="18"/>
                </a:lnTo>
                <a:lnTo>
                  <a:pt x="530" y="0"/>
                </a:lnTo>
                <a:lnTo>
                  <a:pt x="572" y="22"/>
                </a:lnTo>
                <a:lnTo>
                  <a:pt x="616" y="0"/>
                </a:lnTo>
                <a:lnTo>
                  <a:pt x="654" y="18"/>
                </a:lnTo>
                <a:lnTo>
                  <a:pt x="698" y="0"/>
                </a:lnTo>
                <a:lnTo>
                  <a:pt x="738" y="18"/>
                </a:lnTo>
                <a:lnTo>
                  <a:pt x="738" y="144"/>
                </a:lnTo>
              </a:path>
            </a:pathLst>
          </a:custGeom>
          <a:noFill/>
          <a:ln w="12700" cap="flat">
            <a:solidFill>
              <a:srgbClr val="00CC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87" name="Rectangle 45"/>
          <p:cNvSpPr>
            <a:spLocks noChangeArrowheads="1"/>
          </p:cNvSpPr>
          <p:nvPr/>
        </p:nvSpPr>
        <p:spPr bwMode="auto">
          <a:xfrm>
            <a:off x="5937250" y="2335213"/>
            <a:ext cx="260350" cy="3937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9988" name="Freeform 46"/>
          <p:cNvSpPr>
            <a:spLocks/>
          </p:cNvSpPr>
          <p:nvPr/>
        </p:nvSpPr>
        <p:spPr bwMode="auto">
          <a:xfrm>
            <a:off x="4959350" y="2598738"/>
            <a:ext cx="1041400" cy="130175"/>
          </a:xfrm>
          <a:custGeom>
            <a:avLst/>
            <a:gdLst>
              <a:gd name="T0" fmla="*/ 2147483646 w 328"/>
              <a:gd name="T1" fmla="*/ 2147483646 h 41"/>
              <a:gd name="T2" fmla="*/ 2147483646 w 328"/>
              <a:gd name="T3" fmla="*/ 2147483646 h 41"/>
              <a:gd name="T4" fmla="*/ 2147483646 w 328"/>
              <a:gd name="T5" fmla="*/ 2147483646 h 41"/>
              <a:gd name="T6" fmla="*/ 2147483646 w 328"/>
              <a:gd name="T7" fmla="*/ 0 h 41"/>
              <a:gd name="T8" fmla="*/ 2147483646 w 328"/>
              <a:gd name="T9" fmla="*/ 0 h 41"/>
              <a:gd name="T10" fmla="*/ 0 w 328"/>
              <a:gd name="T11" fmla="*/ 2147483646 h 41"/>
              <a:gd name="T12" fmla="*/ 0 w 328"/>
              <a:gd name="T13" fmla="*/ 2147483646 h 41"/>
              <a:gd name="T14" fmla="*/ 2147483646 w 328"/>
              <a:gd name="T15" fmla="*/ 2147483646 h 41"/>
              <a:gd name="T16" fmla="*/ 2147483646 w 328"/>
              <a:gd name="T17" fmla="*/ 2147483646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1">
                <a:moveTo>
                  <a:pt x="308" y="41"/>
                </a:moveTo>
                <a:cubicBezTo>
                  <a:pt x="319" y="41"/>
                  <a:pt x="328" y="31"/>
                  <a:pt x="328" y="20"/>
                </a:cubicBezTo>
                <a:cubicBezTo>
                  <a:pt x="328" y="20"/>
                  <a:pt x="328" y="20"/>
                  <a:pt x="328" y="20"/>
                </a:cubicBezTo>
                <a:cubicBezTo>
                  <a:pt x="328" y="9"/>
                  <a:pt x="319" y="0"/>
                  <a:pt x="308" y="0"/>
                </a:cubicBezTo>
                <a:cubicBezTo>
                  <a:pt x="20" y="0"/>
                  <a:pt x="20" y="0"/>
                  <a:pt x="20" y="0"/>
                </a:cubicBezTo>
                <a:cubicBezTo>
                  <a:pt x="9" y="0"/>
                  <a:pt x="0" y="9"/>
                  <a:pt x="0" y="20"/>
                </a:cubicBezTo>
                <a:cubicBezTo>
                  <a:pt x="0" y="20"/>
                  <a:pt x="0" y="20"/>
                  <a:pt x="0" y="20"/>
                </a:cubicBezTo>
                <a:cubicBezTo>
                  <a:pt x="0" y="31"/>
                  <a:pt x="9" y="41"/>
                  <a:pt x="20" y="41"/>
                </a:cubicBezTo>
                <a:lnTo>
                  <a:pt x="308" y="41"/>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
        <p:nvSpPr>
          <p:cNvPr id="39989" name="Freeform 47"/>
          <p:cNvSpPr>
            <a:spLocks/>
          </p:cNvSpPr>
          <p:nvPr/>
        </p:nvSpPr>
        <p:spPr bwMode="auto">
          <a:xfrm>
            <a:off x="5219700" y="2532063"/>
            <a:ext cx="520700" cy="260350"/>
          </a:xfrm>
          <a:custGeom>
            <a:avLst/>
            <a:gdLst>
              <a:gd name="T0" fmla="*/ 0 w 328"/>
              <a:gd name="T1" fmla="*/ 0 h 164"/>
              <a:gd name="T2" fmla="*/ 2147483646 w 328"/>
              <a:gd name="T3" fmla="*/ 2147483646 h 164"/>
              <a:gd name="T4" fmla="*/ 2147483646 w 328"/>
              <a:gd name="T5" fmla="*/ 0 h 164"/>
              <a:gd name="T6" fmla="*/ 0 w 328"/>
              <a:gd name="T7" fmla="*/ 2147483646 h 164"/>
              <a:gd name="T8" fmla="*/ 0 w 328"/>
              <a:gd name="T9" fmla="*/ 0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164">
                <a:moveTo>
                  <a:pt x="0" y="0"/>
                </a:moveTo>
                <a:lnTo>
                  <a:pt x="328" y="164"/>
                </a:lnTo>
                <a:lnTo>
                  <a:pt x="328" y="0"/>
                </a:lnTo>
                <a:lnTo>
                  <a:pt x="0" y="164"/>
                </a:lnTo>
                <a:lnTo>
                  <a:pt x="0" y="0"/>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
        <p:nvSpPr>
          <p:cNvPr id="39990" name="Rectangle 48"/>
          <p:cNvSpPr>
            <a:spLocks noChangeArrowheads="1"/>
          </p:cNvSpPr>
          <p:nvPr/>
        </p:nvSpPr>
        <p:spPr bwMode="auto">
          <a:xfrm>
            <a:off x="3851275" y="2335213"/>
            <a:ext cx="1171575" cy="3937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9991" name="Freeform 49"/>
          <p:cNvSpPr>
            <a:spLocks/>
          </p:cNvSpPr>
          <p:nvPr/>
        </p:nvSpPr>
        <p:spPr bwMode="auto">
          <a:xfrm>
            <a:off x="5149850" y="2208213"/>
            <a:ext cx="330200" cy="225425"/>
          </a:xfrm>
          <a:custGeom>
            <a:avLst/>
            <a:gdLst>
              <a:gd name="T0" fmla="*/ 2147483646 w 104"/>
              <a:gd name="T1" fmla="*/ 2147483646 h 71"/>
              <a:gd name="T2" fmla="*/ 2147483646 w 104"/>
              <a:gd name="T3" fmla="*/ 2147483646 h 71"/>
              <a:gd name="T4" fmla="*/ 2147483646 w 104"/>
              <a:gd name="T5" fmla="*/ 2147483646 h 71"/>
              <a:gd name="T6" fmla="*/ 2147483646 w 104"/>
              <a:gd name="T7" fmla="*/ 2147483646 h 71"/>
              <a:gd name="T8" fmla="*/ 2147483646 w 104"/>
              <a:gd name="T9" fmla="*/ 2147483646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71">
                <a:moveTo>
                  <a:pt x="104" y="44"/>
                </a:moveTo>
                <a:cubicBezTo>
                  <a:pt x="104" y="44"/>
                  <a:pt x="62" y="71"/>
                  <a:pt x="32" y="64"/>
                </a:cubicBezTo>
                <a:cubicBezTo>
                  <a:pt x="11" y="59"/>
                  <a:pt x="0" y="48"/>
                  <a:pt x="4" y="30"/>
                </a:cubicBezTo>
                <a:cubicBezTo>
                  <a:pt x="7" y="12"/>
                  <a:pt x="40" y="0"/>
                  <a:pt x="78" y="28"/>
                </a:cubicBezTo>
                <a:cubicBezTo>
                  <a:pt x="86" y="34"/>
                  <a:pt x="93" y="39"/>
                  <a:pt x="104"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92" name="Freeform 50"/>
          <p:cNvSpPr>
            <a:spLocks/>
          </p:cNvSpPr>
          <p:nvPr/>
        </p:nvSpPr>
        <p:spPr bwMode="auto">
          <a:xfrm>
            <a:off x="5480050" y="2208213"/>
            <a:ext cx="330200" cy="225425"/>
          </a:xfrm>
          <a:custGeom>
            <a:avLst/>
            <a:gdLst>
              <a:gd name="T0" fmla="*/ 0 w 104"/>
              <a:gd name="T1" fmla="*/ 2147483646 h 71"/>
              <a:gd name="T2" fmla="*/ 2147483646 w 104"/>
              <a:gd name="T3" fmla="*/ 2147483646 h 71"/>
              <a:gd name="T4" fmla="*/ 2147483646 w 104"/>
              <a:gd name="T5" fmla="*/ 2147483646 h 71"/>
              <a:gd name="T6" fmla="*/ 2147483646 w 104"/>
              <a:gd name="T7" fmla="*/ 2147483646 h 71"/>
              <a:gd name="T8" fmla="*/ 0 w 104"/>
              <a:gd name="T9" fmla="*/ 2147483646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71">
                <a:moveTo>
                  <a:pt x="0" y="44"/>
                </a:moveTo>
                <a:cubicBezTo>
                  <a:pt x="0" y="44"/>
                  <a:pt x="42" y="71"/>
                  <a:pt x="72" y="64"/>
                </a:cubicBezTo>
                <a:cubicBezTo>
                  <a:pt x="94" y="59"/>
                  <a:pt x="104" y="48"/>
                  <a:pt x="100" y="30"/>
                </a:cubicBezTo>
                <a:cubicBezTo>
                  <a:pt x="97" y="12"/>
                  <a:pt x="64" y="0"/>
                  <a:pt x="26" y="28"/>
                </a:cubicBezTo>
                <a:cubicBezTo>
                  <a:pt x="18" y="34"/>
                  <a:pt x="11" y="39"/>
                  <a:pt x="0"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993" name="Freeform 51"/>
          <p:cNvSpPr>
            <a:spLocks/>
          </p:cNvSpPr>
          <p:nvPr/>
        </p:nvSpPr>
        <p:spPr bwMode="auto">
          <a:xfrm>
            <a:off x="5480050" y="2347913"/>
            <a:ext cx="1588" cy="250825"/>
          </a:xfrm>
          <a:custGeom>
            <a:avLst/>
            <a:gdLst>
              <a:gd name="T0" fmla="*/ 0 w 1588"/>
              <a:gd name="T1" fmla="*/ 0 h 158"/>
              <a:gd name="T2" fmla="*/ 0 w 1588"/>
              <a:gd name="T3" fmla="*/ 2147483646 h 158"/>
              <a:gd name="T4" fmla="*/ 0 w 1588"/>
              <a:gd name="T5" fmla="*/ 0 h 158"/>
              <a:gd name="T6" fmla="*/ 0 60000 65536"/>
              <a:gd name="T7" fmla="*/ 0 60000 65536"/>
              <a:gd name="T8" fmla="*/ 0 60000 65536"/>
            </a:gdLst>
            <a:ahLst/>
            <a:cxnLst>
              <a:cxn ang="T6">
                <a:pos x="T0" y="T1"/>
              </a:cxn>
              <a:cxn ang="T7">
                <a:pos x="T2" y="T3"/>
              </a:cxn>
              <a:cxn ang="T8">
                <a:pos x="T4" y="T5"/>
              </a:cxn>
            </a:cxnLst>
            <a:rect l="0" t="0" r="r" b="b"/>
            <a:pathLst>
              <a:path w="1588"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94" name="Line 52"/>
          <p:cNvSpPr>
            <a:spLocks noChangeShapeType="1"/>
          </p:cNvSpPr>
          <p:nvPr/>
        </p:nvSpPr>
        <p:spPr bwMode="auto">
          <a:xfrm>
            <a:off x="5480050" y="2347913"/>
            <a:ext cx="1588" cy="250825"/>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95" name="Freeform 53"/>
          <p:cNvSpPr>
            <a:spLocks/>
          </p:cNvSpPr>
          <p:nvPr/>
        </p:nvSpPr>
        <p:spPr bwMode="auto">
          <a:xfrm>
            <a:off x="3511550" y="2071688"/>
            <a:ext cx="469900" cy="657225"/>
          </a:xfrm>
          <a:custGeom>
            <a:avLst/>
            <a:gdLst>
              <a:gd name="T0" fmla="*/ 2147483646 w 148"/>
              <a:gd name="T1" fmla="*/ 2147483646 h 207"/>
              <a:gd name="T2" fmla="*/ 2147483646 w 148"/>
              <a:gd name="T3" fmla="*/ 2147483646 h 207"/>
              <a:gd name="T4" fmla="*/ 2147483646 w 148"/>
              <a:gd name="T5" fmla="*/ 2147483646 h 207"/>
              <a:gd name="T6" fmla="*/ 2147483646 w 148"/>
              <a:gd name="T7" fmla="*/ 2147483646 h 207"/>
              <a:gd name="T8" fmla="*/ 2147483646 w 148"/>
              <a:gd name="T9" fmla="*/ 2147483646 h 207"/>
              <a:gd name="T10" fmla="*/ 2147483646 w 148"/>
              <a:gd name="T11" fmla="*/ 2147483646 h 207"/>
              <a:gd name="T12" fmla="*/ 2147483646 w 148"/>
              <a:gd name="T13" fmla="*/ 2147483646 h 207"/>
              <a:gd name="T14" fmla="*/ 2147483646 w 148"/>
              <a:gd name="T15" fmla="*/ 2147483646 h 207"/>
              <a:gd name="T16" fmla="*/ 2147483646 w 148"/>
              <a:gd name="T17" fmla="*/ 0 h 207"/>
              <a:gd name="T18" fmla="*/ 2147483646 w 148"/>
              <a:gd name="T19" fmla="*/ 0 h 207"/>
              <a:gd name="T20" fmla="*/ 0 w 148"/>
              <a:gd name="T21" fmla="*/ 2147483646 h 207"/>
              <a:gd name="T22" fmla="*/ 2147483646 w 148"/>
              <a:gd name="T23" fmla="*/ 2147483646 h 207"/>
              <a:gd name="T24" fmla="*/ 0 w 148"/>
              <a:gd name="T25" fmla="*/ 2147483646 h 207"/>
              <a:gd name="T26" fmla="*/ 2147483646 w 148"/>
              <a:gd name="T27" fmla="*/ 2147483646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07">
                <a:moveTo>
                  <a:pt x="13" y="26"/>
                </a:moveTo>
                <a:cubicBezTo>
                  <a:pt x="122" y="26"/>
                  <a:pt x="122" y="26"/>
                  <a:pt x="122" y="26"/>
                </a:cubicBezTo>
                <a:cubicBezTo>
                  <a:pt x="122" y="194"/>
                  <a:pt x="122" y="194"/>
                  <a:pt x="122" y="194"/>
                </a:cubicBezTo>
                <a:cubicBezTo>
                  <a:pt x="122" y="201"/>
                  <a:pt x="128" y="207"/>
                  <a:pt x="135" y="207"/>
                </a:cubicBezTo>
                <a:cubicBezTo>
                  <a:pt x="135" y="207"/>
                  <a:pt x="135" y="207"/>
                  <a:pt x="135" y="207"/>
                </a:cubicBezTo>
                <a:cubicBezTo>
                  <a:pt x="142" y="207"/>
                  <a:pt x="148" y="201"/>
                  <a:pt x="148" y="194"/>
                </a:cubicBezTo>
                <a:cubicBezTo>
                  <a:pt x="148" y="13"/>
                  <a:pt x="148" y="13"/>
                  <a:pt x="148" y="13"/>
                </a:cubicBezTo>
                <a:cubicBezTo>
                  <a:pt x="148" y="13"/>
                  <a:pt x="148" y="13"/>
                  <a:pt x="148" y="13"/>
                </a:cubicBezTo>
                <a:cubicBezTo>
                  <a:pt x="148" y="6"/>
                  <a:pt x="144" y="0"/>
                  <a:pt x="139" y="0"/>
                </a:cubicBezTo>
                <a:cubicBezTo>
                  <a:pt x="13" y="0"/>
                  <a:pt x="13" y="0"/>
                  <a:pt x="13" y="0"/>
                </a:cubicBezTo>
                <a:cubicBezTo>
                  <a:pt x="0" y="6"/>
                  <a:pt x="0" y="6"/>
                  <a:pt x="0" y="6"/>
                </a:cubicBezTo>
                <a:cubicBezTo>
                  <a:pt x="12" y="13"/>
                  <a:pt x="12" y="13"/>
                  <a:pt x="12" y="13"/>
                </a:cubicBezTo>
                <a:cubicBezTo>
                  <a:pt x="0" y="22"/>
                  <a:pt x="0" y="22"/>
                  <a:pt x="0" y="22"/>
                </a:cubicBezTo>
                <a:lnTo>
                  <a:pt x="13" y="26"/>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
        <p:nvSpPr>
          <p:cNvPr id="39996" name="Freeform 55"/>
          <p:cNvSpPr>
            <a:spLocks/>
          </p:cNvSpPr>
          <p:nvPr/>
        </p:nvSpPr>
        <p:spPr bwMode="auto">
          <a:xfrm>
            <a:off x="6604000" y="2500313"/>
            <a:ext cx="1171575" cy="228600"/>
          </a:xfrm>
          <a:custGeom>
            <a:avLst/>
            <a:gdLst>
              <a:gd name="T0" fmla="*/ 0 w 738"/>
              <a:gd name="T1" fmla="*/ 2147483646 h 144"/>
              <a:gd name="T2" fmla="*/ 0 w 738"/>
              <a:gd name="T3" fmla="*/ 2147483646 h 144"/>
              <a:gd name="T4" fmla="*/ 2147483646 w 738"/>
              <a:gd name="T5" fmla="*/ 0 h 144"/>
              <a:gd name="T6" fmla="*/ 2147483646 w 738"/>
              <a:gd name="T7" fmla="*/ 2147483646 h 144"/>
              <a:gd name="T8" fmla="*/ 2147483646 w 738"/>
              <a:gd name="T9" fmla="*/ 0 h 144"/>
              <a:gd name="T10" fmla="*/ 2147483646 w 738"/>
              <a:gd name="T11" fmla="*/ 2147483646 h 144"/>
              <a:gd name="T12" fmla="*/ 2147483646 w 738"/>
              <a:gd name="T13" fmla="*/ 0 h 144"/>
              <a:gd name="T14" fmla="*/ 2147483646 w 738"/>
              <a:gd name="T15" fmla="*/ 2147483646 h 144"/>
              <a:gd name="T16" fmla="*/ 2147483646 w 738"/>
              <a:gd name="T17" fmla="*/ 0 h 144"/>
              <a:gd name="T18" fmla="*/ 2147483646 w 738"/>
              <a:gd name="T19" fmla="*/ 2147483646 h 144"/>
              <a:gd name="T20" fmla="*/ 2147483646 w 738"/>
              <a:gd name="T21" fmla="*/ 0 h 144"/>
              <a:gd name="T22" fmla="*/ 2147483646 w 738"/>
              <a:gd name="T23" fmla="*/ 2147483646 h 144"/>
              <a:gd name="T24" fmla="*/ 2147483646 w 738"/>
              <a:gd name="T25" fmla="*/ 2147483646 h 144"/>
              <a:gd name="T26" fmla="*/ 2147483646 w 738"/>
              <a:gd name="T27" fmla="*/ 2147483646 h 144"/>
              <a:gd name="T28" fmla="*/ 2147483646 w 738"/>
              <a:gd name="T29" fmla="*/ 0 h 144"/>
              <a:gd name="T30" fmla="*/ 2147483646 w 738"/>
              <a:gd name="T31" fmla="*/ 2147483646 h 144"/>
              <a:gd name="T32" fmla="*/ 2147483646 w 738"/>
              <a:gd name="T33" fmla="*/ 0 h 144"/>
              <a:gd name="T34" fmla="*/ 2147483646 w 738"/>
              <a:gd name="T35" fmla="*/ 2147483646 h 144"/>
              <a:gd name="T36" fmla="*/ 2147483646 w 738"/>
              <a:gd name="T37" fmla="*/ 0 h 144"/>
              <a:gd name="T38" fmla="*/ 2147483646 w 738"/>
              <a:gd name="T39" fmla="*/ 2147483646 h 144"/>
              <a:gd name="T40" fmla="*/ 2147483646 w 738"/>
              <a:gd name="T41" fmla="*/ 2147483646 h 144"/>
              <a:gd name="T42" fmla="*/ 0 w 738"/>
              <a:gd name="T43" fmla="*/ 2147483646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38" h="144">
                <a:moveTo>
                  <a:pt x="0" y="144"/>
                </a:moveTo>
                <a:lnTo>
                  <a:pt x="0" y="20"/>
                </a:lnTo>
                <a:lnTo>
                  <a:pt x="38" y="0"/>
                </a:lnTo>
                <a:lnTo>
                  <a:pt x="82" y="20"/>
                </a:lnTo>
                <a:lnTo>
                  <a:pt x="122" y="0"/>
                </a:lnTo>
                <a:lnTo>
                  <a:pt x="166" y="20"/>
                </a:lnTo>
                <a:lnTo>
                  <a:pt x="210" y="0"/>
                </a:lnTo>
                <a:lnTo>
                  <a:pt x="248" y="20"/>
                </a:lnTo>
                <a:lnTo>
                  <a:pt x="288" y="0"/>
                </a:lnTo>
                <a:lnTo>
                  <a:pt x="326" y="20"/>
                </a:lnTo>
                <a:lnTo>
                  <a:pt x="366" y="0"/>
                </a:lnTo>
                <a:lnTo>
                  <a:pt x="410" y="18"/>
                </a:lnTo>
                <a:lnTo>
                  <a:pt x="448" y="4"/>
                </a:lnTo>
                <a:lnTo>
                  <a:pt x="492" y="18"/>
                </a:lnTo>
                <a:lnTo>
                  <a:pt x="530" y="0"/>
                </a:lnTo>
                <a:lnTo>
                  <a:pt x="572" y="22"/>
                </a:lnTo>
                <a:lnTo>
                  <a:pt x="616" y="0"/>
                </a:lnTo>
                <a:lnTo>
                  <a:pt x="654" y="18"/>
                </a:lnTo>
                <a:lnTo>
                  <a:pt x="698" y="0"/>
                </a:lnTo>
                <a:lnTo>
                  <a:pt x="738" y="18"/>
                </a:lnTo>
                <a:lnTo>
                  <a:pt x="738" y="144"/>
                </a:lnTo>
                <a:lnTo>
                  <a:pt x="0" y="1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97" name="Freeform 56"/>
          <p:cNvSpPr>
            <a:spLocks/>
          </p:cNvSpPr>
          <p:nvPr/>
        </p:nvSpPr>
        <p:spPr bwMode="auto">
          <a:xfrm>
            <a:off x="6604000" y="2500313"/>
            <a:ext cx="1171575" cy="228600"/>
          </a:xfrm>
          <a:custGeom>
            <a:avLst/>
            <a:gdLst>
              <a:gd name="T0" fmla="*/ 0 w 738"/>
              <a:gd name="T1" fmla="*/ 2147483646 h 144"/>
              <a:gd name="T2" fmla="*/ 0 w 738"/>
              <a:gd name="T3" fmla="*/ 2147483646 h 144"/>
              <a:gd name="T4" fmla="*/ 2147483646 w 738"/>
              <a:gd name="T5" fmla="*/ 0 h 144"/>
              <a:gd name="T6" fmla="*/ 2147483646 w 738"/>
              <a:gd name="T7" fmla="*/ 2147483646 h 144"/>
              <a:gd name="T8" fmla="*/ 2147483646 w 738"/>
              <a:gd name="T9" fmla="*/ 0 h 144"/>
              <a:gd name="T10" fmla="*/ 2147483646 w 738"/>
              <a:gd name="T11" fmla="*/ 2147483646 h 144"/>
              <a:gd name="T12" fmla="*/ 2147483646 w 738"/>
              <a:gd name="T13" fmla="*/ 0 h 144"/>
              <a:gd name="T14" fmla="*/ 2147483646 w 738"/>
              <a:gd name="T15" fmla="*/ 2147483646 h 144"/>
              <a:gd name="T16" fmla="*/ 2147483646 w 738"/>
              <a:gd name="T17" fmla="*/ 0 h 144"/>
              <a:gd name="T18" fmla="*/ 2147483646 w 738"/>
              <a:gd name="T19" fmla="*/ 2147483646 h 144"/>
              <a:gd name="T20" fmla="*/ 2147483646 w 738"/>
              <a:gd name="T21" fmla="*/ 0 h 144"/>
              <a:gd name="T22" fmla="*/ 2147483646 w 738"/>
              <a:gd name="T23" fmla="*/ 2147483646 h 144"/>
              <a:gd name="T24" fmla="*/ 2147483646 w 738"/>
              <a:gd name="T25" fmla="*/ 2147483646 h 144"/>
              <a:gd name="T26" fmla="*/ 2147483646 w 738"/>
              <a:gd name="T27" fmla="*/ 2147483646 h 144"/>
              <a:gd name="T28" fmla="*/ 2147483646 w 738"/>
              <a:gd name="T29" fmla="*/ 0 h 144"/>
              <a:gd name="T30" fmla="*/ 2147483646 w 738"/>
              <a:gd name="T31" fmla="*/ 2147483646 h 144"/>
              <a:gd name="T32" fmla="*/ 2147483646 w 738"/>
              <a:gd name="T33" fmla="*/ 0 h 144"/>
              <a:gd name="T34" fmla="*/ 2147483646 w 738"/>
              <a:gd name="T35" fmla="*/ 2147483646 h 144"/>
              <a:gd name="T36" fmla="*/ 2147483646 w 738"/>
              <a:gd name="T37" fmla="*/ 0 h 144"/>
              <a:gd name="T38" fmla="*/ 2147483646 w 738"/>
              <a:gd name="T39" fmla="*/ 2147483646 h 144"/>
              <a:gd name="T40" fmla="*/ 2147483646 w 738"/>
              <a:gd name="T41" fmla="*/ 2147483646 h 1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8" h="144">
                <a:moveTo>
                  <a:pt x="0" y="144"/>
                </a:moveTo>
                <a:lnTo>
                  <a:pt x="0" y="20"/>
                </a:lnTo>
                <a:lnTo>
                  <a:pt x="38" y="0"/>
                </a:lnTo>
                <a:lnTo>
                  <a:pt x="82" y="20"/>
                </a:lnTo>
                <a:lnTo>
                  <a:pt x="122" y="0"/>
                </a:lnTo>
                <a:lnTo>
                  <a:pt x="166" y="20"/>
                </a:lnTo>
                <a:lnTo>
                  <a:pt x="210" y="0"/>
                </a:lnTo>
                <a:lnTo>
                  <a:pt x="248" y="20"/>
                </a:lnTo>
                <a:lnTo>
                  <a:pt x="288" y="0"/>
                </a:lnTo>
                <a:lnTo>
                  <a:pt x="326" y="20"/>
                </a:lnTo>
                <a:lnTo>
                  <a:pt x="366" y="0"/>
                </a:lnTo>
                <a:lnTo>
                  <a:pt x="410" y="18"/>
                </a:lnTo>
                <a:lnTo>
                  <a:pt x="448" y="4"/>
                </a:lnTo>
                <a:lnTo>
                  <a:pt x="492" y="18"/>
                </a:lnTo>
                <a:lnTo>
                  <a:pt x="530" y="0"/>
                </a:lnTo>
                <a:lnTo>
                  <a:pt x="572" y="22"/>
                </a:lnTo>
                <a:lnTo>
                  <a:pt x="616" y="0"/>
                </a:lnTo>
                <a:lnTo>
                  <a:pt x="654" y="18"/>
                </a:lnTo>
                <a:lnTo>
                  <a:pt x="698" y="0"/>
                </a:lnTo>
                <a:lnTo>
                  <a:pt x="738" y="18"/>
                </a:lnTo>
                <a:lnTo>
                  <a:pt x="738" y="144"/>
                </a:lnTo>
              </a:path>
            </a:pathLst>
          </a:custGeom>
          <a:solidFill>
            <a:srgbClr val="00CCFF"/>
          </a:solidFill>
          <a:ln w="12700" cap="flat">
            <a:solidFill>
              <a:srgbClr val="00CCFF"/>
            </a:solidFill>
            <a:prstDash val="solid"/>
            <a:miter lim="800000"/>
            <a:headEnd/>
            <a:tailEnd/>
          </a:ln>
        </p:spPr>
        <p:txBody>
          <a:bodyPr/>
          <a:lstStyle/>
          <a:p>
            <a:endParaRPr lang="zh-CN" altLang="en-US"/>
          </a:p>
        </p:txBody>
      </p:sp>
      <p:sp>
        <p:nvSpPr>
          <p:cNvPr id="39998" name="Rectangle 57"/>
          <p:cNvSpPr>
            <a:spLocks noChangeArrowheads="1"/>
          </p:cNvSpPr>
          <p:nvPr/>
        </p:nvSpPr>
        <p:spPr bwMode="auto">
          <a:xfrm>
            <a:off x="8689975" y="2338388"/>
            <a:ext cx="260350" cy="3905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9999" name="Freeform 58"/>
          <p:cNvSpPr>
            <a:spLocks/>
          </p:cNvSpPr>
          <p:nvPr/>
        </p:nvSpPr>
        <p:spPr bwMode="auto">
          <a:xfrm>
            <a:off x="7712075" y="2598738"/>
            <a:ext cx="1041400" cy="130175"/>
          </a:xfrm>
          <a:custGeom>
            <a:avLst/>
            <a:gdLst>
              <a:gd name="T0" fmla="*/ 2147483646 w 328"/>
              <a:gd name="T1" fmla="*/ 2147483646 h 41"/>
              <a:gd name="T2" fmla="*/ 2147483646 w 328"/>
              <a:gd name="T3" fmla="*/ 2147483646 h 41"/>
              <a:gd name="T4" fmla="*/ 2147483646 w 328"/>
              <a:gd name="T5" fmla="*/ 2147483646 h 41"/>
              <a:gd name="T6" fmla="*/ 2147483646 w 328"/>
              <a:gd name="T7" fmla="*/ 0 h 41"/>
              <a:gd name="T8" fmla="*/ 2147483646 w 328"/>
              <a:gd name="T9" fmla="*/ 0 h 41"/>
              <a:gd name="T10" fmla="*/ 0 w 328"/>
              <a:gd name="T11" fmla="*/ 2147483646 h 41"/>
              <a:gd name="T12" fmla="*/ 0 w 328"/>
              <a:gd name="T13" fmla="*/ 2147483646 h 41"/>
              <a:gd name="T14" fmla="*/ 2147483646 w 328"/>
              <a:gd name="T15" fmla="*/ 2147483646 h 41"/>
              <a:gd name="T16" fmla="*/ 2147483646 w 328"/>
              <a:gd name="T17" fmla="*/ 2147483646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1">
                <a:moveTo>
                  <a:pt x="308" y="41"/>
                </a:moveTo>
                <a:cubicBezTo>
                  <a:pt x="319" y="41"/>
                  <a:pt x="328" y="32"/>
                  <a:pt x="328" y="20"/>
                </a:cubicBezTo>
                <a:cubicBezTo>
                  <a:pt x="328" y="20"/>
                  <a:pt x="328" y="20"/>
                  <a:pt x="328" y="20"/>
                </a:cubicBezTo>
                <a:cubicBezTo>
                  <a:pt x="328" y="9"/>
                  <a:pt x="319" y="0"/>
                  <a:pt x="308" y="0"/>
                </a:cubicBezTo>
                <a:cubicBezTo>
                  <a:pt x="20" y="0"/>
                  <a:pt x="20" y="0"/>
                  <a:pt x="20" y="0"/>
                </a:cubicBezTo>
                <a:cubicBezTo>
                  <a:pt x="9" y="0"/>
                  <a:pt x="0" y="9"/>
                  <a:pt x="0" y="20"/>
                </a:cubicBezTo>
                <a:cubicBezTo>
                  <a:pt x="0" y="20"/>
                  <a:pt x="0" y="20"/>
                  <a:pt x="0" y="20"/>
                </a:cubicBezTo>
                <a:cubicBezTo>
                  <a:pt x="0" y="32"/>
                  <a:pt x="9" y="41"/>
                  <a:pt x="20" y="41"/>
                </a:cubicBezTo>
                <a:lnTo>
                  <a:pt x="308" y="41"/>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
        <p:nvSpPr>
          <p:cNvPr id="40000" name="Freeform 59"/>
          <p:cNvSpPr>
            <a:spLocks/>
          </p:cNvSpPr>
          <p:nvPr/>
        </p:nvSpPr>
        <p:spPr bwMode="auto">
          <a:xfrm>
            <a:off x="7972425" y="2532063"/>
            <a:ext cx="520700" cy="260350"/>
          </a:xfrm>
          <a:custGeom>
            <a:avLst/>
            <a:gdLst>
              <a:gd name="T0" fmla="*/ 0 w 328"/>
              <a:gd name="T1" fmla="*/ 0 h 164"/>
              <a:gd name="T2" fmla="*/ 2147483646 w 328"/>
              <a:gd name="T3" fmla="*/ 2147483646 h 164"/>
              <a:gd name="T4" fmla="*/ 2147483646 w 328"/>
              <a:gd name="T5" fmla="*/ 0 h 164"/>
              <a:gd name="T6" fmla="*/ 0 w 328"/>
              <a:gd name="T7" fmla="*/ 2147483646 h 164"/>
              <a:gd name="T8" fmla="*/ 0 w 328"/>
              <a:gd name="T9" fmla="*/ 0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164">
                <a:moveTo>
                  <a:pt x="0" y="0"/>
                </a:moveTo>
                <a:lnTo>
                  <a:pt x="328" y="164"/>
                </a:lnTo>
                <a:lnTo>
                  <a:pt x="328" y="0"/>
                </a:lnTo>
                <a:lnTo>
                  <a:pt x="0" y="164"/>
                </a:lnTo>
                <a:lnTo>
                  <a:pt x="0" y="0"/>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
        <p:nvSpPr>
          <p:cNvPr id="40001" name="Rectangle 60"/>
          <p:cNvSpPr>
            <a:spLocks noChangeArrowheads="1"/>
          </p:cNvSpPr>
          <p:nvPr/>
        </p:nvSpPr>
        <p:spPr bwMode="auto">
          <a:xfrm>
            <a:off x="6604000" y="2338388"/>
            <a:ext cx="1171575" cy="3905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0002" name="Freeform 61"/>
          <p:cNvSpPr>
            <a:spLocks/>
          </p:cNvSpPr>
          <p:nvPr/>
        </p:nvSpPr>
        <p:spPr bwMode="auto">
          <a:xfrm>
            <a:off x="7902575" y="2208213"/>
            <a:ext cx="330200" cy="225425"/>
          </a:xfrm>
          <a:custGeom>
            <a:avLst/>
            <a:gdLst>
              <a:gd name="T0" fmla="*/ 2147483646 w 104"/>
              <a:gd name="T1" fmla="*/ 2147483646 h 71"/>
              <a:gd name="T2" fmla="*/ 2147483646 w 104"/>
              <a:gd name="T3" fmla="*/ 2147483646 h 71"/>
              <a:gd name="T4" fmla="*/ 2147483646 w 104"/>
              <a:gd name="T5" fmla="*/ 2147483646 h 71"/>
              <a:gd name="T6" fmla="*/ 2147483646 w 104"/>
              <a:gd name="T7" fmla="*/ 2147483646 h 71"/>
              <a:gd name="T8" fmla="*/ 2147483646 w 104"/>
              <a:gd name="T9" fmla="*/ 2147483646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71">
                <a:moveTo>
                  <a:pt x="104" y="44"/>
                </a:moveTo>
                <a:cubicBezTo>
                  <a:pt x="104" y="44"/>
                  <a:pt x="62" y="71"/>
                  <a:pt x="32" y="64"/>
                </a:cubicBezTo>
                <a:cubicBezTo>
                  <a:pt x="11" y="59"/>
                  <a:pt x="0" y="49"/>
                  <a:pt x="4" y="30"/>
                </a:cubicBezTo>
                <a:cubicBezTo>
                  <a:pt x="7" y="12"/>
                  <a:pt x="40" y="0"/>
                  <a:pt x="79" y="28"/>
                </a:cubicBezTo>
                <a:cubicBezTo>
                  <a:pt x="86" y="34"/>
                  <a:pt x="93" y="39"/>
                  <a:pt x="104"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03" name="Freeform 62"/>
          <p:cNvSpPr>
            <a:spLocks/>
          </p:cNvSpPr>
          <p:nvPr/>
        </p:nvSpPr>
        <p:spPr bwMode="auto">
          <a:xfrm>
            <a:off x="8232775" y="2208213"/>
            <a:ext cx="330200" cy="225425"/>
          </a:xfrm>
          <a:custGeom>
            <a:avLst/>
            <a:gdLst>
              <a:gd name="T0" fmla="*/ 0 w 104"/>
              <a:gd name="T1" fmla="*/ 2147483646 h 71"/>
              <a:gd name="T2" fmla="*/ 2147483646 w 104"/>
              <a:gd name="T3" fmla="*/ 2147483646 h 71"/>
              <a:gd name="T4" fmla="*/ 2147483646 w 104"/>
              <a:gd name="T5" fmla="*/ 2147483646 h 71"/>
              <a:gd name="T6" fmla="*/ 2147483646 w 104"/>
              <a:gd name="T7" fmla="*/ 2147483646 h 71"/>
              <a:gd name="T8" fmla="*/ 0 w 104"/>
              <a:gd name="T9" fmla="*/ 2147483646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71">
                <a:moveTo>
                  <a:pt x="0" y="44"/>
                </a:moveTo>
                <a:cubicBezTo>
                  <a:pt x="0" y="44"/>
                  <a:pt x="42" y="71"/>
                  <a:pt x="72" y="64"/>
                </a:cubicBezTo>
                <a:cubicBezTo>
                  <a:pt x="94" y="59"/>
                  <a:pt x="104" y="49"/>
                  <a:pt x="100" y="30"/>
                </a:cubicBezTo>
                <a:cubicBezTo>
                  <a:pt x="97" y="12"/>
                  <a:pt x="64" y="0"/>
                  <a:pt x="26" y="28"/>
                </a:cubicBezTo>
                <a:cubicBezTo>
                  <a:pt x="18" y="34"/>
                  <a:pt x="11" y="39"/>
                  <a:pt x="0"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04" name="Freeform 63"/>
          <p:cNvSpPr>
            <a:spLocks/>
          </p:cNvSpPr>
          <p:nvPr/>
        </p:nvSpPr>
        <p:spPr bwMode="auto">
          <a:xfrm>
            <a:off x="8232775" y="2347913"/>
            <a:ext cx="1588" cy="250825"/>
          </a:xfrm>
          <a:custGeom>
            <a:avLst/>
            <a:gdLst>
              <a:gd name="T0" fmla="*/ 0 w 1588"/>
              <a:gd name="T1" fmla="*/ 0 h 158"/>
              <a:gd name="T2" fmla="*/ 0 w 1588"/>
              <a:gd name="T3" fmla="*/ 2147483646 h 158"/>
              <a:gd name="T4" fmla="*/ 0 w 1588"/>
              <a:gd name="T5" fmla="*/ 0 h 158"/>
              <a:gd name="T6" fmla="*/ 0 60000 65536"/>
              <a:gd name="T7" fmla="*/ 0 60000 65536"/>
              <a:gd name="T8" fmla="*/ 0 60000 65536"/>
            </a:gdLst>
            <a:ahLst/>
            <a:cxnLst>
              <a:cxn ang="T6">
                <a:pos x="T0" y="T1"/>
              </a:cxn>
              <a:cxn ang="T7">
                <a:pos x="T2" y="T3"/>
              </a:cxn>
              <a:cxn ang="T8">
                <a:pos x="T4" y="T5"/>
              </a:cxn>
            </a:cxnLst>
            <a:rect l="0" t="0" r="r" b="b"/>
            <a:pathLst>
              <a:path w="1588"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05" name="Line 64"/>
          <p:cNvSpPr>
            <a:spLocks noChangeShapeType="1"/>
          </p:cNvSpPr>
          <p:nvPr/>
        </p:nvSpPr>
        <p:spPr bwMode="auto">
          <a:xfrm>
            <a:off x="8232775" y="2347913"/>
            <a:ext cx="1588" cy="250825"/>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06" name="Freeform 65"/>
          <p:cNvSpPr>
            <a:spLocks/>
          </p:cNvSpPr>
          <p:nvPr/>
        </p:nvSpPr>
        <p:spPr bwMode="auto">
          <a:xfrm>
            <a:off x="6264275" y="2071688"/>
            <a:ext cx="469900" cy="657225"/>
          </a:xfrm>
          <a:custGeom>
            <a:avLst/>
            <a:gdLst>
              <a:gd name="T0" fmla="*/ 2147483646 w 148"/>
              <a:gd name="T1" fmla="*/ 2147483646 h 207"/>
              <a:gd name="T2" fmla="*/ 2147483646 w 148"/>
              <a:gd name="T3" fmla="*/ 2147483646 h 207"/>
              <a:gd name="T4" fmla="*/ 2147483646 w 148"/>
              <a:gd name="T5" fmla="*/ 2147483646 h 207"/>
              <a:gd name="T6" fmla="*/ 2147483646 w 148"/>
              <a:gd name="T7" fmla="*/ 2147483646 h 207"/>
              <a:gd name="T8" fmla="*/ 2147483646 w 148"/>
              <a:gd name="T9" fmla="*/ 2147483646 h 207"/>
              <a:gd name="T10" fmla="*/ 2147483646 w 148"/>
              <a:gd name="T11" fmla="*/ 2147483646 h 207"/>
              <a:gd name="T12" fmla="*/ 2147483646 w 148"/>
              <a:gd name="T13" fmla="*/ 2147483646 h 207"/>
              <a:gd name="T14" fmla="*/ 2147483646 w 148"/>
              <a:gd name="T15" fmla="*/ 2147483646 h 207"/>
              <a:gd name="T16" fmla="*/ 2147483646 w 148"/>
              <a:gd name="T17" fmla="*/ 0 h 207"/>
              <a:gd name="T18" fmla="*/ 2147483646 w 148"/>
              <a:gd name="T19" fmla="*/ 0 h 207"/>
              <a:gd name="T20" fmla="*/ 0 w 148"/>
              <a:gd name="T21" fmla="*/ 2147483646 h 207"/>
              <a:gd name="T22" fmla="*/ 2147483646 w 148"/>
              <a:gd name="T23" fmla="*/ 2147483646 h 207"/>
              <a:gd name="T24" fmla="*/ 0 w 148"/>
              <a:gd name="T25" fmla="*/ 2147483646 h 207"/>
              <a:gd name="T26" fmla="*/ 2147483646 w 148"/>
              <a:gd name="T27" fmla="*/ 2147483646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07">
                <a:moveTo>
                  <a:pt x="13" y="26"/>
                </a:moveTo>
                <a:cubicBezTo>
                  <a:pt x="122" y="26"/>
                  <a:pt x="122" y="26"/>
                  <a:pt x="122" y="26"/>
                </a:cubicBezTo>
                <a:cubicBezTo>
                  <a:pt x="122" y="194"/>
                  <a:pt x="122" y="194"/>
                  <a:pt x="122" y="194"/>
                </a:cubicBezTo>
                <a:cubicBezTo>
                  <a:pt x="122" y="201"/>
                  <a:pt x="128" y="207"/>
                  <a:pt x="135" y="207"/>
                </a:cubicBezTo>
                <a:cubicBezTo>
                  <a:pt x="135" y="207"/>
                  <a:pt x="135" y="207"/>
                  <a:pt x="135" y="207"/>
                </a:cubicBezTo>
                <a:cubicBezTo>
                  <a:pt x="142" y="207"/>
                  <a:pt x="148" y="201"/>
                  <a:pt x="148" y="194"/>
                </a:cubicBezTo>
                <a:cubicBezTo>
                  <a:pt x="148" y="13"/>
                  <a:pt x="148" y="13"/>
                  <a:pt x="148" y="13"/>
                </a:cubicBezTo>
                <a:cubicBezTo>
                  <a:pt x="148" y="13"/>
                  <a:pt x="148" y="13"/>
                  <a:pt x="148" y="13"/>
                </a:cubicBezTo>
                <a:cubicBezTo>
                  <a:pt x="148" y="6"/>
                  <a:pt x="144" y="0"/>
                  <a:pt x="139" y="0"/>
                </a:cubicBezTo>
                <a:cubicBezTo>
                  <a:pt x="13" y="0"/>
                  <a:pt x="13" y="0"/>
                  <a:pt x="13" y="0"/>
                </a:cubicBezTo>
                <a:cubicBezTo>
                  <a:pt x="0" y="6"/>
                  <a:pt x="0" y="6"/>
                  <a:pt x="0" y="6"/>
                </a:cubicBezTo>
                <a:cubicBezTo>
                  <a:pt x="12" y="13"/>
                  <a:pt x="12" y="13"/>
                  <a:pt x="12" y="13"/>
                </a:cubicBezTo>
                <a:cubicBezTo>
                  <a:pt x="0" y="22"/>
                  <a:pt x="0" y="22"/>
                  <a:pt x="0" y="22"/>
                </a:cubicBezTo>
                <a:lnTo>
                  <a:pt x="13" y="26"/>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
        <p:nvSpPr>
          <p:cNvPr id="40007" name="Rectangle 66"/>
          <p:cNvSpPr>
            <a:spLocks noChangeArrowheads="1"/>
          </p:cNvSpPr>
          <p:nvPr/>
        </p:nvSpPr>
        <p:spPr bwMode="auto">
          <a:xfrm>
            <a:off x="4711700" y="2914650"/>
            <a:ext cx="233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(b)</a:t>
            </a:r>
            <a:endParaRPr lang="en-US" altLang="zh-CN">
              <a:ea typeface="宋体" panose="02010600030101010101" pitchFamily="2" charset="-122"/>
            </a:endParaRPr>
          </a:p>
        </p:txBody>
      </p:sp>
      <p:sp>
        <p:nvSpPr>
          <p:cNvPr id="40008" name="Rectangle 67"/>
          <p:cNvSpPr>
            <a:spLocks noChangeArrowheads="1"/>
          </p:cNvSpPr>
          <p:nvPr/>
        </p:nvSpPr>
        <p:spPr bwMode="auto">
          <a:xfrm>
            <a:off x="4711700" y="4243388"/>
            <a:ext cx="233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(d)</a:t>
            </a:r>
            <a:endParaRPr lang="en-US" altLang="zh-CN">
              <a:ea typeface="宋体" panose="02010600030101010101" pitchFamily="2" charset="-122"/>
            </a:endParaRPr>
          </a:p>
        </p:txBody>
      </p:sp>
      <p:sp>
        <p:nvSpPr>
          <p:cNvPr id="40009" name="Rectangle 68"/>
          <p:cNvSpPr>
            <a:spLocks noChangeArrowheads="1"/>
          </p:cNvSpPr>
          <p:nvPr/>
        </p:nvSpPr>
        <p:spPr bwMode="auto">
          <a:xfrm>
            <a:off x="7478713" y="4244975"/>
            <a:ext cx="211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500" u="none" baseline="0">
                <a:solidFill>
                  <a:srgbClr val="000000"/>
                </a:solidFill>
                <a:ea typeface="宋体" panose="02010600030101010101" pitchFamily="2" charset="-122"/>
              </a:rPr>
              <a:t>(e)</a:t>
            </a:r>
            <a:endParaRPr lang="en-US" altLang="zh-CN">
              <a:ea typeface="宋体" panose="02010600030101010101" pitchFamily="2" charset="-122"/>
            </a:endParaRPr>
          </a:p>
        </p:txBody>
      </p:sp>
      <p:sp>
        <p:nvSpPr>
          <p:cNvPr id="40010" name="Freeform 76"/>
          <p:cNvSpPr>
            <a:spLocks/>
          </p:cNvSpPr>
          <p:nvPr/>
        </p:nvSpPr>
        <p:spPr bwMode="auto">
          <a:xfrm>
            <a:off x="5143500" y="3602038"/>
            <a:ext cx="330200" cy="222250"/>
          </a:xfrm>
          <a:custGeom>
            <a:avLst/>
            <a:gdLst>
              <a:gd name="T0" fmla="*/ 2147483646 w 104"/>
              <a:gd name="T1" fmla="*/ 2147483646 h 70"/>
              <a:gd name="T2" fmla="*/ 2147483646 w 104"/>
              <a:gd name="T3" fmla="*/ 2147483646 h 70"/>
              <a:gd name="T4" fmla="*/ 2147483646 w 104"/>
              <a:gd name="T5" fmla="*/ 2147483646 h 70"/>
              <a:gd name="T6" fmla="*/ 2147483646 w 104"/>
              <a:gd name="T7" fmla="*/ 2147483646 h 70"/>
              <a:gd name="T8" fmla="*/ 2147483646 w 104"/>
              <a:gd name="T9" fmla="*/ 2147483646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70">
                <a:moveTo>
                  <a:pt x="104" y="44"/>
                </a:moveTo>
                <a:cubicBezTo>
                  <a:pt x="104" y="44"/>
                  <a:pt x="61" y="70"/>
                  <a:pt x="32" y="64"/>
                </a:cubicBezTo>
                <a:cubicBezTo>
                  <a:pt x="10" y="59"/>
                  <a:pt x="0" y="48"/>
                  <a:pt x="3" y="30"/>
                </a:cubicBezTo>
                <a:cubicBezTo>
                  <a:pt x="7" y="11"/>
                  <a:pt x="40" y="0"/>
                  <a:pt x="78" y="28"/>
                </a:cubicBezTo>
                <a:cubicBezTo>
                  <a:pt x="86" y="33"/>
                  <a:pt x="93" y="39"/>
                  <a:pt x="104"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11" name="Freeform 77"/>
          <p:cNvSpPr>
            <a:spLocks/>
          </p:cNvSpPr>
          <p:nvPr/>
        </p:nvSpPr>
        <p:spPr bwMode="auto">
          <a:xfrm>
            <a:off x="5473700" y="3602038"/>
            <a:ext cx="327025" cy="222250"/>
          </a:xfrm>
          <a:custGeom>
            <a:avLst/>
            <a:gdLst>
              <a:gd name="T0" fmla="*/ 0 w 103"/>
              <a:gd name="T1" fmla="*/ 2147483646 h 70"/>
              <a:gd name="T2" fmla="*/ 2147483646 w 103"/>
              <a:gd name="T3" fmla="*/ 2147483646 h 70"/>
              <a:gd name="T4" fmla="*/ 2147483646 w 103"/>
              <a:gd name="T5" fmla="*/ 2147483646 h 70"/>
              <a:gd name="T6" fmla="*/ 2147483646 w 103"/>
              <a:gd name="T7" fmla="*/ 2147483646 h 70"/>
              <a:gd name="T8" fmla="*/ 0 w 103"/>
              <a:gd name="T9" fmla="*/ 2147483646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70">
                <a:moveTo>
                  <a:pt x="0" y="44"/>
                </a:moveTo>
                <a:cubicBezTo>
                  <a:pt x="0" y="44"/>
                  <a:pt x="42" y="70"/>
                  <a:pt x="72" y="64"/>
                </a:cubicBezTo>
                <a:cubicBezTo>
                  <a:pt x="93" y="59"/>
                  <a:pt x="103" y="48"/>
                  <a:pt x="100" y="30"/>
                </a:cubicBezTo>
                <a:cubicBezTo>
                  <a:pt x="96" y="11"/>
                  <a:pt x="64" y="0"/>
                  <a:pt x="25" y="28"/>
                </a:cubicBezTo>
                <a:cubicBezTo>
                  <a:pt x="18" y="33"/>
                  <a:pt x="11" y="39"/>
                  <a:pt x="0"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12" name="Freeform 78"/>
          <p:cNvSpPr>
            <a:spLocks/>
          </p:cNvSpPr>
          <p:nvPr/>
        </p:nvSpPr>
        <p:spPr bwMode="auto">
          <a:xfrm>
            <a:off x="5473700" y="3741738"/>
            <a:ext cx="1588" cy="247650"/>
          </a:xfrm>
          <a:custGeom>
            <a:avLst/>
            <a:gdLst>
              <a:gd name="T0" fmla="*/ 0 w 1588"/>
              <a:gd name="T1" fmla="*/ 0 h 156"/>
              <a:gd name="T2" fmla="*/ 0 w 1588"/>
              <a:gd name="T3" fmla="*/ 2147483646 h 156"/>
              <a:gd name="T4" fmla="*/ 0 w 1588"/>
              <a:gd name="T5" fmla="*/ 0 h 156"/>
              <a:gd name="T6" fmla="*/ 0 60000 65536"/>
              <a:gd name="T7" fmla="*/ 0 60000 65536"/>
              <a:gd name="T8" fmla="*/ 0 60000 65536"/>
            </a:gdLst>
            <a:ahLst/>
            <a:cxnLst>
              <a:cxn ang="T6">
                <a:pos x="T0" y="T1"/>
              </a:cxn>
              <a:cxn ang="T7">
                <a:pos x="T2" y="T3"/>
              </a:cxn>
              <a:cxn ang="T8">
                <a:pos x="T4" y="T5"/>
              </a:cxn>
            </a:cxnLst>
            <a:rect l="0" t="0" r="r" b="b"/>
            <a:pathLst>
              <a:path w="1588" h="156">
                <a:moveTo>
                  <a:pt x="0" y="0"/>
                </a:moveTo>
                <a:lnTo>
                  <a:pt x="0" y="15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13" name="Line 79"/>
          <p:cNvSpPr>
            <a:spLocks noChangeShapeType="1"/>
          </p:cNvSpPr>
          <p:nvPr/>
        </p:nvSpPr>
        <p:spPr bwMode="auto">
          <a:xfrm>
            <a:off x="5473700" y="3741738"/>
            <a:ext cx="1588" cy="247650"/>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14" name="Freeform 90"/>
          <p:cNvSpPr>
            <a:spLocks/>
          </p:cNvSpPr>
          <p:nvPr/>
        </p:nvSpPr>
        <p:spPr bwMode="auto">
          <a:xfrm>
            <a:off x="5146675" y="4945063"/>
            <a:ext cx="327025" cy="225425"/>
          </a:xfrm>
          <a:custGeom>
            <a:avLst/>
            <a:gdLst>
              <a:gd name="T0" fmla="*/ 2147483646 w 103"/>
              <a:gd name="T1" fmla="*/ 2147483646 h 71"/>
              <a:gd name="T2" fmla="*/ 2147483646 w 103"/>
              <a:gd name="T3" fmla="*/ 2147483646 h 71"/>
              <a:gd name="T4" fmla="*/ 2147483646 w 103"/>
              <a:gd name="T5" fmla="*/ 2147483646 h 71"/>
              <a:gd name="T6" fmla="*/ 2147483646 w 103"/>
              <a:gd name="T7" fmla="*/ 2147483646 h 71"/>
              <a:gd name="T8" fmla="*/ 2147483646 w 103"/>
              <a:gd name="T9" fmla="*/ 2147483646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71">
                <a:moveTo>
                  <a:pt x="103" y="44"/>
                </a:moveTo>
                <a:cubicBezTo>
                  <a:pt x="103" y="44"/>
                  <a:pt x="61" y="71"/>
                  <a:pt x="31" y="64"/>
                </a:cubicBezTo>
                <a:cubicBezTo>
                  <a:pt x="10" y="59"/>
                  <a:pt x="0" y="49"/>
                  <a:pt x="3" y="30"/>
                </a:cubicBezTo>
                <a:cubicBezTo>
                  <a:pt x="7" y="12"/>
                  <a:pt x="39" y="0"/>
                  <a:pt x="78" y="28"/>
                </a:cubicBezTo>
                <a:cubicBezTo>
                  <a:pt x="85" y="34"/>
                  <a:pt x="92" y="39"/>
                  <a:pt x="103"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15" name="Freeform 91"/>
          <p:cNvSpPr>
            <a:spLocks/>
          </p:cNvSpPr>
          <p:nvPr/>
        </p:nvSpPr>
        <p:spPr bwMode="auto">
          <a:xfrm>
            <a:off x="5473700" y="4945063"/>
            <a:ext cx="330200" cy="225425"/>
          </a:xfrm>
          <a:custGeom>
            <a:avLst/>
            <a:gdLst>
              <a:gd name="T0" fmla="*/ 0 w 104"/>
              <a:gd name="T1" fmla="*/ 2147483646 h 71"/>
              <a:gd name="T2" fmla="*/ 2147483646 w 104"/>
              <a:gd name="T3" fmla="*/ 2147483646 h 71"/>
              <a:gd name="T4" fmla="*/ 2147483646 w 104"/>
              <a:gd name="T5" fmla="*/ 2147483646 h 71"/>
              <a:gd name="T6" fmla="*/ 2147483646 w 104"/>
              <a:gd name="T7" fmla="*/ 2147483646 h 71"/>
              <a:gd name="T8" fmla="*/ 0 w 104"/>
              <a:gd name="T9" fmla="*/ 2147483646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71">
                <a:moveTo>
                  <a:pt x="0" y="44"/>
                </a:moveTo>
                <a:cubicBezTo>
                  <a:pt x="0" y="44"/>
                  <a:pt x="42" y="71"/>
                  <a:pt x="72" y="64"/>
                </a:cubicBezTo>
                <a:cubicBezTo>
                  <a:pt x="94" y="59"/>
                  <a:pt x="104" y="49"/>
                  <a:pt x="100" y="30"/>
                </a:cubicBezTo>
                <a:cubicBezTo>
                  <a:pt x="97" y="12"/>
                  <a:pt x="64" y="0"/>
                  <a:pt x="26" y="28"/>
                </a:cubicBezTo>
                <a:cubicBezTo>
                  <a:pt x="18" y="34"/>
                  <a:pt x="11" y="39"/>
                  <a:pt x="0"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16" name="Freeform 92"/>
          <p:cNvSpPr>
            <a:spLocks/>
          </p:cNvSpPr>
          <p:nvPr/>
        </p:nvSpPr>
        <p:spPr bwMode="auto">
          <a:xfrm>
            <a:off x="5473700" y="5084763"/>
            <a:ext cx="1588" cy="250825"/>
          </a:xfrm>
          <a:custGeom>
            <a:avLst/>
            <a:gdLst>
              <a:gd name="T0" fmla="*/ 0 w 1588"/>
              <a:gd name="T1" fmla="*/ 0 h 158"/>
              <a:gd name="T2" fmla="*/ 0 w 1588"/>
              <a:gd name="T3" fmla="*/ 2147483646 h 158"/>
              <a:gd name="T4" fmla="*/ 0 w 1588"/>
              <a:gd name="T5" fmla="*/ 0 h 158"/>
              <a:gd name="T6" fmla="*/ 0 60000 65536"/>
              <a:gd name="T7" fmla="*/ 0 60000 65536"/>
              <a:gd name="T8" fmla="*/ 0 60000 65536"/>
            </a:gdLst>
            <a:ahLst/>
            <a:cxnLst>
              <a:cxn ang="T6">
                <a:pos x="T0" y="T1"/>
              </a:cxn>
              <a:cxn ang="T7">
                <a:pos x="T2" y="T3"/>
              </a:cxn>
              <a:cxn ang="T8">
                <a:pos x="T4" y="T5"/>
              </a:cxn>
            </a:cxnLst>
            <a:rect l="0" t="0" r="r" b="b"/>
            <a:pathLst>
              <a:path w="1588"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17" name="Line 93"/>
          <p:cNvSpPr>
            <a:spLocks noChangeShapeType="1"/>
          </p:cNvSpPr>
          <p:nvPr/>
        </p:nvSpPr>
        <p:spPr bwMode="auto">
          <a:xfrm>
            <a:off x="5473700" y="5084763"/>
            <a:ext cx="1588" cy="250825"/>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18" name="Rectangle 97"/>
          <p:cNvSpPr>
            <a:spLocks noChangeArrowheads="1"/>
          </p:cNvSpPr>
          <p:nvPr/>
        </p:nvSpPr>
        <p:spPr bwMode="auto">
          <a:xfrm>
            <a:off x="6604000" y="3729038"/>
            <a:ext cx="1171575" cy="3937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0019" name="Rectangle 99"/>
          <p:cNvSpPr>
            <a:spLocks noChangeArrowheads="1"/>
          </p:cNvSpPr>
          <p:nvPr/>
        </p:nvSpPr>
        <p:spPr bwMode="auto">
          <a:xfrm>
            <a:off x="8689975" y="3732213"/>
            <a:ext cx="260350" cy="3905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0020" name="Freeform 100"/>
          <p:cNvSpPr>
            <a:spLocks/>
          </p:cNvSpPr>
          <p:nvPr/>
        </p:nvSpPr>
        <p:spPr bwMode="auto">
          <a:xfrm>
            <a:off x="7712075" y="3992563"/>
            <a:ext cx="1041400" cy="130175"/>
          </a:xfrm>
          <a:custGeom>
            <a:avLst/>
            <a:gdLst>
              <a:gd name="T0" fmla="*/ 2147483646 w 328"/>
              <a:gd name="T1" fmla="*/ 2147483646 h 41"/>
              <a:gd name="T2" fmla="*/ 2147483646 w 328"/>
              <a:gd name="T3" fmla="*/ 2147483646 h 41"/>
              <a:gd name="T4" fmla="*/ 2147483646 w 328"/>
              <a:gd name="T5" fmla="*/ 2147483646 h 41"/>
              <a:gd name="T6" fmla="*/ 2147483646 w 328"/>
              <a:gd name="T7" fmla="*/ 0 h 41"/>
              <a:gd name="T8" fmla="*/ 2147483646 w 328"/>
              <a:gd name="T9" fmla="*/ 0 h 41"/>
              <a:gd name="T10" fmla="*/ 0 w 328"/>
              <a:gd name="T11" fmla="*/ 2147483646 h 41"/>
              <a:gd name="T12" fmla="*/ 0 w 328"/>
              <a:gd name="T13" fmla="*/ 2147483646 h 41"/>
              <a:gd name="T14" fmla="*/ 2147483646 w 328"/>
              <a:gd name="T15" fmla="*/ 2147483646 h 41"/>
              <a:gd name="T16" fmla="*/ 2147483646 w 328"/>
              <a:gd name="T17" fmla="*/ 2147483646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1">
                <a:moveTo>
                  <a:pt x="308" y="41"/>
                </a:moveTo>
                <a:cubicBezTo>
                  <a:pt x="319" y="41"/>
                  <a:pt x="328" y="31"/>
                  <a:pt x="328" y="20"/>
                </a:cubicBezTo>
                <a:cubicBezTo>
                  <a:pt x="328" y="20"/>
                  <a:pt x="328" y="20"/>
                  <a:pt x="328" y="20"/>
                </a:cubicBezTo>
                <a:cubicBezTo>
                  <a:pt x="328" y="9"/>
                  <a:pt x="319" y="0"/>
                  <a:pt x="308" y="0"/>
                </a:cubicBezTo>
                <a:cubicBezTo>
                  <a:pt x="20" y="0"/>
                  <a:pt x="20" y="0"/>
                  <a:pt x="20" y="0"/>
                </a:cubicBezTo>
                <a:cubicBezTo>
                  <a:pt x="9" y="0"/>
                  <a:pt x="0" y="9"/>
                  <a:pt x="0" y="20"/>
                </a:cubicBezTo>
                <a:cubicBezTo>
                  <a:pt x="0" y="20"/>
                  <a:pt x="0" y="20"/>
                  <a:pt x="0" y="20"/>
                </a:cubicBezTo>
                <a:cubicBezTo>
                  <a:pt x="0" y="31"/>
                  <a:pt x="9" y="41"/>
                  <a:pt x="20" y="41"/>
                </a:cubicBezTo>
                <a:lnTo>
                  <a:pt x="308" y="41"/>
                </a:lnTo>
                <a:close/>
              </a:path>
            </a:pathLst>
          </a:custGeom>
          <a:solidFill>
            <a:srgbClr val="00CCFF"/>
          </a:solidFill>
          <a:ln w="12700" cap="flat">
            <a:solidFill>
              <a:srgbClr val="000000"/>
            </a:solidFill>
            <a:prstDash val="solid"/>
            <a:miter lim="800000"/>
            <a:headEnd/>
            <a:tailEnd/>
          </a:ln>
        </p:spPr>
        <p:txBody>
          <a:bodyPr/>
          <a:lstStyle/>
          <a:p>
            <a:endParaRPr lang="zh-CN" altLang="en-US"/>
          </a:p>
        </p:txBody>
      </p:sp>
      <p:sp>
        <p:nvSpPr>
          <p:cNvPr id="40021" name="Freeform 101"/>
          <p:cNvSpPr>
            <a:spLocks/>
          </p:cNvSpPr>
          <p:nvPr/>
        </p:nvSpPr>
        <p:spPr bwMode="auto">
          <a:xfrm>
            <a:off x="7972425" y="3925888"/>
            <a:ext cx="520700" cy="260350"/>
          </a:xfrm>
          <a:custGeom>
            <a:avLst/>
            <a:gdLst>
              <a:gd name="T0" fmla="*/ 0 w 328"/>
              <a:gd name="T1" fmla="*/ 0 h 164"/>
              <a:gd name="T2" fmla="*/ 2147483646 w 328"/>
              <a:gd name="T3" fmla="*/ 2147483646 h 164"/>
              <a:gd name="T4" fmla="*/ 2147483646 w 328"/>
              <a:gd name="T5" fmla="*/ 0 h 164"/>
              <a:gd name="T6" fmla="*/ 0 w 328"/>
              <a:gd name="T7" fmla="*/ 2147483646 h 164"/>
              <a:gd name="T8" fmla="*/ 0 w 328"/>
              <a:gd name="T9" fmla="*/ 0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164">
                <a:moveTo>
                  <a:pt x="0" y="0"/>
                </a:moveTo>
                <a:lnTo>
                  <a:pt x="328" y="164"/>
                </a:lnTo>
                <a:lnTo>
                  <a:pt x="328" y="0"/>
                </a:lnTo>
                <a:lnTo>
                  <a:pt x="0" y="164"/>
                </a:lnTo>
                <a:lnTo>
                  <a:pt x="0" y="0"/>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
        <p:nvSpPr>
          <p:cNvPr id="40022" name="Freeform 102"/>
          <p:cNvSpPr>
            <a:spLocks/>
          </p:cNvSpPr>
          <p:nvPr/>
        </p:nvSpPr>
        <p:spPr bwMode="auto">
          <a:xfrm>
            <a:off x="7902575" y="3602038"/>
            <a:ext cx="330200" cy="225425"/>
          </a:xfrm>
          <a:custGeom>
            <a:avLst/>
            <a:gdLst>
              <a:gd name="T0" fmla="*/ 2147483646 w 104"/>
              <a:gd name="T1" fmla="*/ 2147483646 h 71"/>
              <a:gd name="T2" fmla="*/ 2147483646 w 104"/>
              <a:gd name="T3" fmla="*/ 2147483646 h 71"/>
              <a:gd name="T4" fmla="*/ 2147483646 w 104"/>
              <a:gd name="T5" fmla="*/ 2147483646 h 71"/>
              <a:gd name="T6" fmla="*/ 2147483646 w 104"/>
              <a:gd name="T7" fmla="*/ 2147483646 h 71"/>
              <a:gd name="T8" fmla="*/ 2147483646 w 104"/>
              <a:gd name="T9" fmla="*/ 2147483646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71">
                <a:moveTo>
                  <a:pt x="104" y="44"/>
                </a:moveTo>
                <a:cubicBezTo>
                  <a:pt x="104" y="44"/>
                  <a:pt x="62" y="71"/>
                  <a:pt x="32" y="64"/>
                </a:cubicBezTo>
                <a:cubicBezTo>
                  <a:pt x="11" y="59"/>
                  <a:pt x="0" y="48"/>
                  <a:pt x="4" y="30"/>
                </a:cubicBezTo>
                <a:cubicBezTo>
                  <a:pt x="7" y="12"/>
                  <a:pt x="40" y="0"/>
                  <a:pt x="78" y="28"/>
                </a:cubicBezTo>
                <a:cubicBezTo>
                  <a:pt x="86" y="34"/>
                  <a:pt x="93" y="39"/>
                  <a:pt x="104"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23" name="Freeform 103"/>
          <p:cNvSpPr>
            <a:spLocks/>
          </p:cNvSpPr>
          <p:nvPr/>
        </p:nvSpPr>
        <p:spPr bwMode="auto">
          <a:xfrm>
            <a:off x="8232775" y="3602038"/>
            <a:ext cx="330200" cy="225425"/>
          </a:xfrm>
          <a:custGeom>
            <a:avLst/>
            <a:gdLst>
              <a:gd name="T0" fmla="*/ 0 w 104"/>
              <a:gd name="T1" fmla="*/ 2147483646 h 71"/>
              <a:gd name="T2" fmla="*/ 2147483646 w 104"/>
              <a:gd name="T3" fmla="*/ 2147483646 h 71"/>
              <a:gd name="T4" fmla="*/ 2147483646 w 104"/>
              <a:gd name="T5" fmla="*/ 2147483646 h 71"/>
              <a:gd name="T6" fmla="*/ 2147483646 w 104"/>
              <a:gd name="T7" fmla="*/ 2147483646 h 71"/>
              <a:gd name="T8" fmla="*/ 0 w 104"/>
              <a:gd name="T9" fmla="*/ 2147483646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71">
                <a:moveTo>
                  <a:pt x="0" y="44"/>
                </a:moveTo>
                <a:cubicBezTo>
                  <a:pt x="0" y="44"/>
                  <a:pt x="42" y="71"/>
                  <a:pt x="72" y="64"/>
                </a:cubicBezTo>
                <a:cubicBezTo>
                  <a:pt x="94" y="59"/>
                  <a:pt x="104" y="48"/>
                  <a:pt x="100" y="30"/>
                </a:cubicBezTo>
                <a:cubicBezTo>
                  <a:pt x="97" y="12"/>
                  <a:pt x="64" y="0"/>
                  <a:pt x="26" y="28"/>
                </a:cubicBezTo>
                <a:cubicBezTo>
                  <a:pt x="18" y="34"/>
                  <a:pt x="11" y="39"/>
                  <a:pt x="0"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24" name="Freeform 104"/>
          <p:cNvSpPr>
            <a:spLocks/>
          </p:cNvSpPr>
          <p:nvPr/>
        </p:nvSpPr>
        <p:spPr bwMode="auto">
          <a:xfrm>
            <a:off x="8232775" y="3741738"/>
            <a:ext cx="1588" cy="250825"/>
          </a:xfrm>
          <a:custGeom>
            <a:avLst/>
            <a:gdLst>
              <a:gd name="T0" fmla="*/ 0 w 1588"/>
              <a:gd name="T1" fmla="*/ 0 h 158"/>
              <a:gd name="T2" fmla="*/ 0 w 1588"/>
              <a:gd name="T3" fmla="*/ 2147483646 h 158"/>
              <a:gd name="T4" fmla="*/ 0 w 1588"/>
              <a:gd name="T5" fmla="*/ 0 h 158"/>
              <a:gd name="T6" fmla="*/ 0 60000 65536"/>
              <a:gd name="T7" fmla="*/ 0 60000 65536"/>
              <a:gd name="T8" fmla="*/ 0 60000 65536"/>
            </a:gdLst>
            <a:ahLst/>
            <a:cxnLst>
              <a:cxn ang="T6">
                <a:pos x="T0" y="T1"/>
              </a:cxn>
              <a:cxn ang="T7">
                <a:pos x="T2" y="T3"/>
              </a:cxn>
              <a:cxn ang="T8">
                <a:pos x="T4" y="T5"/>
              </a:cxn>
            </a:cxnLst>
            <a:rect l="0" t="0" r="r" b="b"/>
            <a:pathLst>
              <a:path w="1588"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25" name="Line 105"/>
          <p:cNvSpPr>
            <a:spLocks noChangeShapeType="1"/>
          </p:cNvSpPr>
          <p:nvPr/>
        </p:nvSpPr>
        <p:spPr bwMode="auto">
          <a:xfrm>
            <a:off x="8232775" y="3741738"/>
            <a:ext cx="1588" cy="250825"/>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26" name="Freeform 106"/>
          <p:cNvSpPr>
            <a:spLocks/>
          </p:cNvSpPr>
          <p:nvPr/>
        </p:nvSpPr>
        <p:spPr bwMode="auto">
          <a:xfrm>
            <a:off x="6264275" y="3465513"/>
            <a:ext cx="469900" cy="657225"/>
          </a:xfrm>
          <a:custGeom>
            <a:avLst/>
            <a:gdLst>
              <a:gd name="T0" fmla="*/ 2147483646 w 148"/>
              <a:gd name="T1" fmla="*/ 2147483646 h 207"/>
              <a:gd name="T2" fmla="*/ 2147483646 w 148"/>
              <a:gd name="T3" fmla="*/ 2147483646 h 207"/>
              <a:gd name="T4" fmla="*/ 2147483646 w 148"/>
              <a:gd name="T5" fmla="*/ 2147483646 h 207"/>
              <a:gd name="T6" fmla="*/ 2147483646 w 148"/>
              <a:gd name="T7" fmla="*/ 2147483646 h 207"/>
              <a:gd name="T8" fmla="*/ 2147483646 w 148"/>
              <a:gd name="T9" fmla="*/ 2147483646 h 207"/>
              <a:gd name="T10" fmla="*/ 2147483646 w 148"/>
              <a:gd name="T11" fmla="*/ 2147483646 h 207"/>
              <a:gd name="T12" fmla="*/ 2147483646 w 148"/>
              <a:gd name="T13" fmla="*/ 2147483646 h 207"/>
              <a:gd name="T14" fmla="*/ 2147483646 w 148"/>
              <a:gd name="T15" fmla="*/ 2147483646 h 207"/>
              <a:gd name="T16" fmla="*/ 2147483646 w 148"/>
              <a:gd name="T17" fmla="*/ 0 h 207"/>
              <a:gd name="T18" fmla="*/ 2147483646 w 148"/>
              <a:gd name="T19" fmla="*/ 0 h 207"/>
              <a:gd name="T20" fmla="*/ 0 w 148"/>
              <a:gd name="T21" fmla="*/ 2147483646 h 207"/>
              <a:gd name="T22" fmla="*/ 2147483646 w 148"/>
              <a:gd name="T23" fmla="*/ 2147483646 h 207"/>
              <a:gd name="T24" fmla="*/ 0 w 148"/>
              <a:gd name="T25" fmla="*/ 2147483646 h 207"/>
              <a:gd name="T26" fmla="*/ 2147483646 w 148"/>
              <a:gd name="T27" fmla="*/ 2147483646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07">
                <a:moveTo>
                  <a:pt x="13" y="26"/>
                </a:moveTo>
                <a:cubicBezTo>
                  <a:pt x="122" y="26"/>
                  <a:pt x="122" y="26"/>
                  <a:pt x="122" y="26"/>
                </a:cubicBezTo>
                <a:cubicBezTo>
                  <a:pt x="122" y="194"/>
                  <a:pt x="122" y="194"/>
                  <a:pt x="122" y="194"/>
                </a:cubicBezTo>
                <a:cubicBezTo>
                  <a:pt x="122" y="201"/>
                  <a:pt x="128" y="207"/>
                  <a:pt x="135" y="207"/>
                </a:cubicBezTo>
                <a:cubicBezTo>
                  <a:pt x="135" y="207"/>
                  <a:pt x="135" y="207"/>
                  <a:pt x="135" y="207"/>
                </a:cubicBezTo>
                <a:cubicBezTo>
                  <a:pt x="142" y="207"/>
                  <a:pt x="148" y="201"/>
                  <a:pt x="148" y="194"/>
                </a:cubicBezTo>
                <a:cubicBezTo>
                  <a:pt x="148" y="13"/>
                  <a:pt x="148" y="13"/>
                  <a:pt x="148" y="13"/>
                </a:cubicBezTo>
                <a:cubicBezTo>
                  <a:pt x="148" y="13"/>
                  <a:pt x="148" y="13"/>
                  <a:pt x="148" y="13"/>
                </a:cubicBezTo>
                <a:cubicBezTo>
                  <a:pt x="148" y="6"/>
                  <a:pt x="144" y="0"/>
                  <a:pt x="139" y="0"/>
                </a:cubicBezTo>
                <a:cubicBezTo>
                  <a:pt x="13" y="0"/>
                  <a:pt x="13" y="0"/>
                  <a:pt x="13" y="0"/>
                </a:cubicBezTo>
                <a:cubicBezTo>
                  <a:pt x="0" y="6"/>
                  <a:pt x="0" y="6"/>
                  <a:pt x="0" y="6"/>
                </a:cubicBezTo>
                <a:cubicBezTo>
                  <a:pt x="12" y="13"/>
                  <a:pt x="12" y="13"/>
                  <a:pt x="12" y="13"/>
                </a:cubicBezTo>
                <a:cubicBezTo>
                  <a:pt x="0" y="22"/>
                  <a:pt x="0" y="22"/>
                  <a:pt x="0" y="22"/>
                </a:cubicBezTo>
                <a:lnTo>
                  <a:pt x="13" y="26"/>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
        <p:nvSpPr>
          <p:cNvPr id="40027" name="Freeform 116"/>
          <p:cNvSpPr>
            <a:spLocks/>
          </p:cNvSpPr>
          <p:nvPr/>
        </p:nvSpPr>
        <p:spPr bwMode="auto">
          <a:xfrm>
            <a:off x="7905750" y="4929188"/>
            <a:ext cx="327025" cy="225425"/>
          </a:xfrm>
          <a:custGeom>
            <a:avLst/>
            <a:gdLst>
              <a:gd name="T0" fmla="*/ 2147483646 w 103"/>
              <a:gd name="T1" fmla="*/ 2147483646 h 71"/>
              <a:gd name="T2" fmla="*/ 2147483646 w 103"/>
              <a:gd name="T3" fmla="*/ 2147483646 h 71"/>
              <a:gd name="T4" fmla="*/ 2147483646 w 103"/>
              <a:gd name="T5" fmla="*/ 2147483646 h 71"/>
              <a:gd name="T6" fmla="*/ 2147483646 w 103"/>
              <a:gd name="T7" fmla="*/ 2147483646 h 71"/>
              <a:gd name="T8" fmla="*/ 2147483646 w 103"/>
              <a:gd name="T9" fmla="*/ 2147483646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71">
                <a:moveTo>
                  <a:pt x="103" y="44"/>
                </a:moveTo>
                <a:cubicBezTo>
                  <a:pt x="103" y="44"/>
                  <a:pt x="61" y="71"/>
                  <a:pt x="31" y="64"/>
                </a:cubicBezTo>
                <a:cubicBezTo>
                  <a:pt x="10" y="59"/>
                  <a:pt x="0" y="49"/>
                  <a:pt x="3" y="30"/>
                </a:cubicBezTo>
                <a:cubicBezTo>
                  <a:pt x="7" y="12"/>
                  <a:pt x="39" y="0"/>
                  <a:pt x="78" y="29"/>
                </a:cubicBezTo>
                <a:cubicBezTo>
                  <a:pt x="85" y="34"/>
                  <a:pt x="92" y="39"/>
                  <a:pt x="103"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28" name="Freeform 117"/>
          <p:cNvSpPr>
            <a:spLocks/>
          </p:cNvSpPr>
          <p:nvPr/>
        </p:nvSpPr>
        <p:spPr bwMode="auto">
          <a:xfrm>
            <a:off x="8232775" y="4929188"/>
            <a:ext cx="330200" cy="225425"/>
          </a:xfrm>
          <a:custGeom>
            <a:avLst/>
            <a:gdLst>
              <a:gd name="T0" fmla="*/ 0 w 104"/>
              <a:gd name="T1" fmla="*/ 2147483646 h 71"/>
              <a:gd name="T2" fmla="*/ 2147483646 w 104"/>
              <a:gd name="T3" fmla="*/ 2147483646 h 71"/>
              <a:gd name="T4" fmla="*/ 2147483646 w 104"/>
              <a:gd name="T5" fmla="*/ 2147483646 h 71"/>
              <a:gd name="T6" fmla="*/ 2147483646 w 104"/>
              <a:gd name="T7" fmla="*/ 2147483646 h 71"/>
              <a:gd name="T8" fmla="*/ 0 w 104"/>
              <a:gd name="T9" fmla="*/ 2147483646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71">
                <a:moveTo>
                  <a:pt x="0" y="44"/>
                </a:moveTo>
                <a:cubicBezTo>
                  <a:pt x="0" y="44"/>
                  <a:pt x="43" y="71"/>
                  <a:pt x="73" y="64"/>
                </a:cubicBezTo>
                <a:cubicBezTo>
                  <a:pt x="94" y="59"/>
                  <a:pt x="104" y="49"/>
                  <a:pt x="101" y="30"/>
                </a:cubicBezTo>
                <a:cubicBezTo>
                  <a:pt x="97" y="12"/>
                  <a:pt x="64" y="0"/>
                  <a:pt x="26" y="29"/>
                </a:cubicBezTo>
                <a:cubicBezTo>
                  <a:pt x="18" y="34"/>
                  <a:pt x="12" y="39"/>
                  <a:pt x="0" y="44"/>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29" name="Freeform 118"/>
          <p:cNvSpPr>
            <a:spLocks/>
          </p:cNvSpPr>
          <p:nvPr/>
        </p:nvSpPr>
        <p:spPr bwMode="auto">
          <a:xfrm>
            <a:off x="8232775" y="5068888"/>
            <a:ext cx="1588" cy="250825"/>
          </a:xfrm>
          <a:custGeom>
            <a:avLst/>
            <a:gdLst>
              <a:gd name="T0" fmla="*/ 0 w 1588"/>
              <a:gd name="T1" fmla="*/ 0 h 158"/>
              <a:gd name="T2" fmla="*/ 0 w 1588"/>
              <a:gd name="T3" fmla="*/ 2147483646 h 158"/>
              <a:gd name="T4" fmla="*/ 0 w 1588"/>
              <a:gd name="T5" fmla="*/ 0 h 158"/>
              <a:gd name="T6" fmla="*/ 0 60000 65536"/>
              <a:gd name="T7" fmla="*/ 0 60000 65536"/>
              <a:gd name="T8" fmla="*/ 0 60000 65536"/>
            </a:gdLst>
            <a:ahLst/>
            <a:cxnLst>
              <a:cxn ang="T6">
                <a:pos x="T0" y="T1"/>
              </a:cxn>
              <a:cxn ang="T7">
                <a:pos x="T2" y="T3"/>
              </a:cxn>
              <a:cxn ang="T8">
                <a:pos x="T4" y="T5"/>
              </a:cxn>
            </a:cxnLst>
            <a:rect l="0" t="0" r="r" b="b"/>
            <a:pathLst>
              <a:path w="1588" h="158">
                <a:moveTo>
                  <a:pt x="0" y="0"/>
                </a:moveTo>
                <a:lnTo>
                  <a:pt x="0" y="15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30" name="Line 119"/>
          <p:cNvSpPr>
            <a:spLocks noChangeShapeType="1"/>
          </p:cNvSpPr>
          <p:nvPr/>
        </p:nvSpPr>
        <p:spPr bwMode="auto">
          <a:xfrm>
            <a:off x="8232775" y="5068888"/>
            <a:ext cx="1588" cy="250825"/>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31" name="Freeform 121"/>
          <p:cNvSpPr>
            <a:spLocks/>
          </p:cNvSpPr>
          <p:nvPr/>
        </p:nvSpPr>
        <p:spPr bwMode="auto">
          <a:xfrm>
            <a:off x="2352675" y="4341813"/>
            <a:ext cx="295275" cy="377825"/>
          </a:xfrm>
          <a:custGeom>
            <a:avLst/>
            <a:gdLst>
              <a:gd name="T0" fmla="*/ 0 w 186"/>
              <a:gd name="T1" fmla="*/ 0 h 238"/>
              <a:gd name="T2" fmla="*/ 0 w 186"/>
              <a:gd name="T3" fmla="*/ 2147483646 h 238"/>
              <a:gd name="T4" fmla="*/ 2147483646 w 186"/>
              <a:gd name="T5" fmla="*/ 2147483646 h 238"/>
              <a:gd name="T6" fmla="*/ 0 w 186"/>
              <a:gd name="T7" fmla="*/ 0 h 238"/>
              <a:gd name="T8" fmla="*/ 0 w 186"/>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238">
                <a:moveTo>
                  <a:pt x="0" y="0"/>
                </a:moveTo>
                <a:lnTo>
                  <a:pt x="0" y="238"/>
                </a:lnTo>
                <a:lnTo>
                  <a:pt x="186" y="116"/>
                </a:lnTo>
                <a:lnTo>
                  <a:pt x="0" y="0"/>
                </a:lnTo>
                <a:close/>
              </a:path>
            </a:pathLst>
          </a:custGeom>
          <a:solidFill>
            <a:srgbClr val="FFFFFF"/>
          </a:solidFill>
          <a:ln w="25400" cap="flat">
            <a:solidFill>
              <a:srgbClr val="000000"/>
            </a:solidFill>
            <a:prstDash val="solid"/>
            <a:miter lim="800000"/>
            <a:headEnd/>
            <a:tailEnd/>
          </a:ln>
        </p:spPr>
        <p:txBody>
          <a:bodyPr/>
          <a:lstStyle/>
          <a:p>
            <a:endParaRPr lang="zh-CN" altLang="en-US"/>
          </a:p>
        </p:txBody>
      </p:sp>
      <p:sp>
        <p:nvSpPr>
          <p:cNvPr id="40032" name="Text Box 122"/>
          <p:cNvSpPr txBox="1">
            <a:spLocks noChangeArrowheads="1"/>
          </p:cNvSpPr>
          <p:nvPr/>
        </p:nvSpPr>
        <p:spPr bwMode="auto">
          <a:xfrm>
            <a:off x="4975225" y="1704975"/>
            <a:ext cx="127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400" u="none" baseline="0">
                <a:ea typeface="宋体" panose="02010600030101010101" pitchFamily="2" charset="-122"/>
              </a:rPr>
              <a:t>Stored 1</a:t>
            </a:r>
          </a:p>
        </p:txBody>
      </p:sp>
      <p:sp>
        <p:nvSpPr>
          <p:cNvPr id="40033" name="Text Box 123"/>
          <p:cNvSpPr txBox="1">
            <a:spLocks noChangeArrowheads="1"/>
          </p:cNvSpPr>
          <p:nvPr/>
        </p:nvSpPr>
        <p:spPr bwMode="auto">
          <a:xfrm>
            <a:off x="7693025" y="1692275"/>
            <a:ext cx="127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400" u="none" baseline="0">
                <a:ea typeface="宋体" panose="02010600030101010101" pitchFamily="2" charset="-122"/>
              </a:rPr>
              <a:t>Stored 0</a:t>
            </a:r>
          </a:p>
        </p:txBody>
      </p:sp>
      <p:sp>
        <p:nvSpPr>
          <p:cNvPr id="40034" name="Text Box 124"/>
          <p:cNvSpPr txBox="1">
            <a:spLocks noChangeArrowheads="1"/>
          </p:cNvSpPr>
          <p:nvPr/>
        </p:nvSpPr>
        <p:spPr bwMode="auto">
          <a:xfrm>
            <a:off x="4848225" y="3152775"/>
            <a:ext cx="1173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400" u="none" baseline="0">
                <a:ea typeface="宋体" panose="02010600030101010101" pitchFamily="2" charset="-122"/>
              </a:rPr>
              <a:t>Write 1</a:t>
            </a:r>
          </a:p>
        </p:txBody>
      </p:sp>
      <p:sp>
        <p:nvSpPr>
          <p:cNvPr id="40035" name="Text Box 125"/>
          <p:cNvSpPr txBox="1">
            <a:spLocks noChangeArrowheads="1"/>
          </p:cNvSpPr>
          <p:nvPr/>
        </p:nvSpPr>
        <p:spPr bwMode="auto">
          <a:xfrm>
            <a:off x="7629525" y="3178175"/>
            <a:ext cx="1173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400" u="none" baseline="0">
                <a:ea typeface="宋体" panose="02010600030101010101" pitchFamily="2" charset="-122"/>
              </a:rPr>
              <a:t>Write 0</a:t>
            </a:r>
          </a:p>
        </p:txBody>
      </p:sp>
      <p:sp>
        <p:nvSpPr>
          <p:cNvPr id="40036" name="Text Box 126"/>
          <p:cNvSpPr txBox="1">
            <a:spLocks noChangeArrowheads="1"/>
          </p:cNvSpPr>
          <p:nvPr/>
        </p:nvSpPr>
        <p:spPr bwMode="auto">
          <a:xfrm>
            <a:off x="4957763" y="4440238"/>
            <a:ext cx="1090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400" u="none" baseline="0">
                <a:ea typeface="宋体" panose="02010600030101010101" pitchFamily="2" charset="-122"/>
              </a:rPr>
              <a:t>Read 1</a:t>
            </a:r>
          </a:p>
        </p:txBody>
      </p:sp>
      <p:sp>
        <p:nvSpPr>
          <p:cNvPr id="40037" name="Text Box 127"/>
          <p:cNvSpPr txBox="1">
            <a:spLocks noChangeArrowheads="1"/>
          </p:cNvSpPr>
          <p:nvPr/>
        </p:nvSpPr>
        <p:spPr bwMode="auto">
          <a:xfrm>
            <a:off x="7591425" y="4422775"/>
            <a:ext cx="109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400" u="none" baseline="0">
                <a:ea typeface="宋体" panose="02010600030101010101" pitchFamily="2" charset="-122"/>
              </a:rPr>
              <a:t>Read 0</a:t>
            </a:r>
          </a:p>
        </p:txBody>
      </p:sp>
      <p:grpSp>
        <p:nvGrpSpPr>
          <p:cNvPr id="734343" name="Group 135"/>
          <p:cNvGrpSpPr>
            <a:grpSpLocks/>
          </p:cNvGrpSpPr>
          <p:nvPr/>
        </p:nvGrpSpPr>
        <p:grpSpPr bwMode="auto">
          <a:xfrm>
            <a:off x="3851275" y="3795713"/>
            <a:ext cx="2335213" cy="323850"/>
            <a:chOff x="2423" y="2394"/>
            <a:chExt cx="1471" cy="204"/>
          </a:xfrm>
        </p:grpSpPr>
        <p:sp>
          <p:nvSpPr>
            <p:cNvPr id="40066" name="Freeform 69"/>
            <p:cNvSpPr>
              <a:spLocks/>
            </p:cNvSpPr>
            <p:nvPr/>
          </p:nvSpPr>
          <p:spPr bwMode="auto">
            <a:xfrm>
              <a:off x="3734" y="2394"/>
              <a:ext cx="160" cy="204"/>
            </a:xfrm>
            <a:custGeom>
              <a:avLst/>
              <a:gdLst>
                <a:gd name="T0" fmla="*/ 0 w 80"/>
                <a:gd name="T1" fmla="*/ 65487 h 69"/>
                <a:gd name="T2" fmla="*/ 2304 w 80"/>
                <a:gd name="T3" fmla="*/ 0 h 69"/>
                <a:gd name="T4" fmla="*/ 5632 w 80"/>
                <a:gd name="T5" fmla="*/ 41317 h 69"/>
                <a:gd name="T6" fmla="*/ 7936 w 80"/>
                <a:gd name="T7" fmla="*/ 0 h 69"/>
                <a:gd name="T8" fmla="*/ 10240 w 80"/>
                <a:gd name="T9" fmla="*/ 41317 h 69"/>
                <a:gd name="T10" fmla="*/ 12800 w 80"/>
                <a:gd name="T11" fmla="*/ 0 h 69"/>
                <a:gd name="T12" fmla="*/ 16128 w 80"/>
                <a:gd name="T13" fmla="*/ 53575 h 69"/>
                <a:gd name="T14" fmla="*/ 17920 w 80"/>
                <a:gd name="T15" fmla="*/ 0 h 69"/>
                <a:gd name="T16" fmla="*/ 20480 w 80"/>
                <a:gd name="T17" fmla="*/ 53575 h 69"/>
                <a:gd name="T18" fmla="*/ 20480 w 80"/>
                <a:gd name="T19" fmla="*/ 402734 h 69"/>
                <a:gd name="T20" fmla="*/ 256 w 80"/>
                <a:gd name="T21" fmla="*/ 402734 h 69"/>
                <a:gd name="T22" fmla="*/ 0 w 80"/>
                <a:gd name="T23" fmla="*/ 65487 h 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69">
                  <a:moveTo>
                    <a:pt x="0" y="11"/>
                  </a:moveTo>
                  <a:cubicBezTo>
                    <a:pt x="9" y="0"/>
                    <a:pt x="9" y="0"/>
                    <a:pt x="9" y="0"/>
                  </a:cubicBezTo>
                  <a:cubicBezTo>
                    <a:pt x="22" y="7"/>
                    <a:pt x="22" y="7"/>
                    <a:pt x="22" y="7"/>
                  </a:cubicBezTo>
                  <a:cubicBezTo>
                    <a:pt x="31" y="0"/>
                    <a:pt x="31" y="0"/>
                    <a:pt x="31" y="0"/>
                  </a:cubicBezTo>
                  <a:cubicBezTo>
                    <a:pt x="40" y="7"/>
                    <a:pt x="40" y="7"/>
                    <a:pt x="40" y="7"/>
                  </a:cubicBezTo>
                  <a:cubicBezTo>
                    <a:pt x="50" y="0"/>
                    <a:pt x="50" y="0"/>
                    <a:pt x="50" y="0"/>
                  </a:cubicBezTo>
                  <a:cubicBezTo>
                    <a:pt x="63" y="9"/>
                    <a:pt x="63" y="9"/>
                    <a:pt x="63" y="9"/>
                  </a:cubicBezTo>
                  <a:cubicBezTo>
                    <a:pt x="70" y="0"/>
                    <a:pt x="70" y="0"/>
                    <a:pt x="70" y="0"/>
                  </a:cubicBezTo>
                  <a:cubicBezTo>
                    <a:pt x="80" y="9"/>
                    <a:pt x="80" y="9"/>
                    <a:pt x="80" y="9"/>
                  </a:cubicBezTo>
                  <a:cubicBezTo>
                    <a:pt x="78" y="69"/>
                    <a:pt x="80" y="69"/>
                    <a:pt x="80" y="69"/>
                  </a:cubicBezTo>
                  <a:cubicBezTo>
                    <a:pt x="1" y="69"/>
                    <a:pt x="1" y="69"/>
                    <a:pt x="1" y="69"/>
                  </a:cubicBezTo>
                  <a:lnTo>
                    <a:pt x="0" y="11"/>
                  </a:lnTo>
                  <a:close/>
                </a:path>
              </a:pathLst>
            </a:custGeom>
            <a:solidFill>
              <a:srgbClr val="00CCFF"/>
            </a:solidFill>
            <a:ln w="12700" cap="flat">
              <a:solidFill>
                <a:srgbClr val="00CCFF"/>
              </a:solidFill>
              <a:prstDash val="solid"/>
              <a:miter lim="800000"/>
              <a:headEnd/>
              <a:tailEnd/>
            </a:ln>
          </p:spPr>
          <p:txBody>
            <a:bodyPr/>
            <a:lstStyle/>
            <a:p>
              <a:endParaRPr lang="zh-CN" altLang="en-US"/>
            </a:p>
          </p:txBody>
        </p:sp>
        <p:sp>
          <p:nvSpPr>
            <p:cNvPr id="40067" name="Freeform 129"/>
            <p:cNvSpPr>
              <a:spLocks/>
            </p:cNvSpPr>
            <p:nvPr/>
          </p:nvSpPr>
          <p:spPr bwMode="auto">
            <a:xfrm>
              <a:off x="2423" y="2404"/>
              <a:ext cx="740" cy="188"/>
            </a:xfrm>
            <a:custGeom>
              <a:avLst/>
              <a:gdLst>
                <a:gd name="T0" fmla="*/ 0 w 740"/>
                <a:gd name="T1" fmla="*/ 39 h 236"/>
                <a:gd name="T2" fmla="*/ 0 w 740"/>
                <a:gd name="T3" fmla="*/ 3 h 236"/>
                <a:gd name="T4" fmla="*/ 40 w 740"/>
                <a:gd name="T5" fmla="*/ 0 h 236"/>
                <a:gd name="T6" fmla="*/ 82 w 740"/>
                <a:gd name="T7" fmla="*/ 3 h 236"/>
                <a:gd name="T8" fmla="*/ 124 w 740"/>
                <a:gd name="T9" fmla="*/ 0 h 236"/>
                <a:gd name="T10" fmla="*/ 168 w 740"/>
                <a:gd name="T11" fmla="*/ 3 h 236"/>
                <a:gd name="T12" fmla="*/ 212 w 740"/>
                <a:gd name="T13" fmla="*/ 0 h 236"/>
                <a:gd name="T14" fmla="*/ 250 w 740"/>
                <a:gd name="T15" fmla="*/ 3 h 236"/>
                <a:gd name="T16" fmla="*/ 288 w 740"/>
                <a:gd name="T17" fmla="*/ 0 h 236"/>
                <a:gd name="T18" fmla="*/ 326 w 740"/>
                <a:gd name="T19" fmla="*/ 3 h 236"/>
                <a:gd name="T20" fmla="*/ 368 w 740"/>
                <a:gd name="T21" fmla="*/ 0 h 236"/>
                <a:gd name="T22" fmla="*/ 412 w 740"/>
                <a:gd name="T23" fmla="*/ 3 h 236"/>
                <a:gd name="T24" fmla="*/ 450 w 740"/>
                <a:gd name="T25" fmla="*/ 2 h 236"/>
                <a:gd name="T26" fmla="*/ 494 w 740"/>
                <a:gd name="T27" fmla="*/ 3 h 236"/>
                <a:gd name="T28" fmla="*/ 532 w 740"/>
                <a:gd name="T29" fmla="*/ 0 h 236"/>
                <a:gd name="T30" fmla="*/ 574 w 740"/>
                <a:gd name="T31" fmla="*/ 4 h 236"/>
                <a:gd name="T32" fmla="*/ 616 w 740"/>
                <a:gd name="T33" fmla="*/ 0 h 236"/>
                <a:gd name="T34" fmla="*/ 656 w 740"/>
                <a:gd name="T35" fmla="*/ 3 h 236"/>
                <a:gd name="T36" fmla="*/ 698 w 740"/>
                <a:gd name="T37" fmla="*/ 0 h 236"/>
                <a:gd name="T38" fmla="*/ 740 w 740"/>
                <a:gd name="T39" fmla="*/ 3 h 236"/>
                <a:gd name="T40" fmla="*/ 740 w 740"/>
                <a:gd name="T41" fmla="*/ 39 h 236"/>
                <a:gd name="T42" fmla="*/ 0 w 740"/>
                <a:gd name="T43" fmla="*/ 39 h 2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40" h="236">
                  <a:moveTo>
                    <a:pt x="0" y="236"/>
                  </a:moveTo>
                  <a:lnTo>
                    <a:pt x="0" y="20"/>
                  </a:lnTo>
                  <a:lnTo>
                    <a:pt x="40" y="0"/>
                  </a:lnTo>
                  <a:lnTo>
                    <a:pt x="82" y="20"/>
                  </a:lnTo>
                  <a:lnTo>
                    <a:pt x="124" y="0"/>
                  </a:lnTo>
                  <a:lnTo>
                    <a:pt x="168" y="20"/>
                  </a:lnTo>
                  <a:lnTo>
                    <a:pt x="212" y="0"/>
                  </a:lnTo>
                  <a:lnTo>
                    <a:pt x="250" y="20"/>
                  </a:lnTo>
                  <a:lnTo>
                    <a:pt x="288" y="0"/>
                  </a:lnTo>
                  <a:lnTo>
                    <a:pt x="326" y="20"/>
                  </a:lnTo>
                  <a:lnTo>
                    <a:pt x="368" y="0"/>
                  </a:lnTo>
                  <a:lnTo>
                    <a:pt x="412" y="18"/>
                  </a:lnTo>
                  <a:lnTo>
                    <a:pt x="450" y="4"/>
                  </a:lnTo>
                  <a:lnTo>
                    <a:pt x="494" y="18"/>
                  </a:lnTo>
                  <a:lnTo>
                    <a:pt x="532" y="0"/>
                  </a:lnTo>
                  <a:lnTo>
                    <a:pt x="574" y="22"/>
                  </a:lnTo>
                  <a:lnTo>
                    <a:pt x="616" y="0"/>
                  </a:lnTo>
                  <a:lnTo>
                    <a:pt x="656" y="18"/>
                  </a:lnTo>
                  <a:lnTo>
                    <a:pt x="698" y="0"/>
                  </a:lnTo>
                  <a:lnTo>
                    <a:pt x="740" y="18"/>
                  </a:lnTo>
                  <a:lnTo>
                    <a:pt x="740" y="236"/>
                  </a:lnTo>
                  <a:lnTo>
                    <a:pt x="0" y="236"/>
                  </a:lnTo>
                  <a:close/>
                </a:path>
              </a:pathLst>
            </a:custGeom>
            <a:solidFill>
              <a:srgbClr val="00CCFF"/>
            </a:solidFill>
            <a:ln w="9525">
              <a:solidFill>
                <a:srgbClr val="00CCFF"/>
              </a:solidFill>
              <a:round/>
              <a:headEnd/>
              <a:tailEnd/>
            </a:ln>
          </p:spPr>
          <p:txBody>
            <a:bodyPr/>
            <a:lstStyle/>
            <a:p>
              <a:endParaRPr lang="zh-CN" altLang="en-US"/>
            </a:p>
          </p:txBody>
        </p:sp>
      </p:grpSp>
      <p:sp>
        <p:nvSpPr>
          <p:cNvPr id="40039" name="Rectangle 75"/>
          <p:cNvSpPr>
            <a:spLocks noChangeArrowheads="1"/>
          </p:cNvSpPr>
          <p:nvPr/>
        </p:nvSpPr>
        <p:spPr bwMode="auto">
          <a:xfrm>
            <a:off x="3841750" y="3729038"/>
            <a:ext cx="1174750" cy="3905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0040" name="Freeform 80"/>
          <p:cNvSpPr>
            <a:spLocks/>
          </p:cNvSpPr>
          <p:nvPr/>
        </p:nvSpPr>
        <p:spPr bwMode="auto">
          <a:xfrm>
            <a:off x="3502025" y="3465513"/>
            <a:ext cx="473075" cy="654050"/>
          </a:xfrm>
          <a:custGeom>
            <a:avLst/>
            <a:gdLst>
              <a:gd name="T0" fmla="*/ 2147483646 w 149"/>
              <a:gd name="T1" fmla="*/ 2147483646 h 206"/>
              <a:gd name="T2" fmla="*/ 2147483646 w 149"/>
              <a:gd name="T3" fmla="*/ 2147483646 h 206"/>
              <a:gd name="T4" fmla="*/ 2147483646 w 149"/>
              <a:gd name="T5" fmla="*/ 2147483646 h 206"/>
              <a:gd name="T6" fmla="*/ 2147483646 w 149"/>
              <a:gd name="T7" fmla="*/ 2147483646 h 206"/>
              <a:gd name="T8" fmla="*/ 2147483646 w 149"/>
              <a:gd name="T9" fmla="*/ 2147483646 h 206"/>
              <a:gd name="T10" fmla="*/ 2147483646 w 149"/>
              <a:gd name="T11" fmla="*/ 2147483646 h 206"/>
              <a:gd name="T12" fmla="*/ 2147483646 w 149"/>
              <a:gd name="T13" fmla="*/ 2147483646 h 206"/>
              <a:gd name="T14" fmla="*/ 2147483646 w 149"/>
              <a:gd name="T15" fmla="*/ 2147483646 h 206"/>
              <a:gd name="T16" fmla="*/ 2147483646 w 149"/>
              <a:gd name="T17" fmla="*/ 0 h 206"/>
              <a:gd name="T18" fmla="*/ 2147483646 w 149"/>
              <a:gd name="T19" fmla="*/ 0 h 206"/>
              <a:gd name="T20" fmla="*/ 0 w 149"/>
              <a:gd name="T21" fmla="*/ 2147483646 h 206"/>
              <a:gd name="T22" fmla="*/ 2147483646 w 149"/>
              <a:gd name="T23" fmla="*/ 2147483646 h 206"/>
              <a:gd name="T24" fmla="*/ 0 w 149"/>
              <a:gd name="T25" fmla="*/ 2147483646 h 206"/>
              <a:gd name="T26" fmla="*/ 2147483646 w 149"/>
              <a:gd name="T27" fmla="*/ 2147483646 h 2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206">
                <a:moveTo>
                  <a:pt x="13" y="26"/>
                </a:moveTo>
                <a:cubicBezTo>
                  <a:pt x="123" y="26"/>
                  <a:pt x="123" y="26"/>
                  <a:pt x="123" y="26"/>
                </a:cubicBezTo>
                <a:cubicBezTo>
                  <a:pt x="123" y="193"/>
                  <a:pt x="123" y="193"/>
                  <a:pt x="123" y="193"/>
                </a:cubicBezTo>
                <a:cubicBezTo>
                  <a:pt x="123" y="201"/>
                  <a:pt x="129" y="206"/>
                  <a:pt x="136" y="206"/>
                </a:cubicBezTo>
                <a:cubicBezTo>
                  <a:pt x="136" y="206"/>
                  <a:pt x="136" y="206"/>
                  <a:pt x="136" y="206"/>
                </a:cubicBezTo>
                <a:cubicBezTo>
                  <a:pt x="143" y="206"/>
                  <a:pt x="149" y="201"/>
                  <a:pt x="149" y="193"/>
                </a:cubicBezTo>
                <a:cubicBezTo>
                  <a:pt x="149" y="13"/>
                  <a:pt x="149" y="13"/>
                  <a:pt x="149" y="13"/>
                </a:cubicBezTo>
                <a:cubicBezTo>
                  <a:pt x="149" y="13"/>
                  <a:pt x="149" y="13"/>
                  <a:pt x="149" y="13"/>
                </a:cubicBezTo>
                <a:cubicBezTo>
                  <a:pt x="149" y="6"/>
                  <a:pt x="145" y="0"/>
                  <a:pt x="140" y="0"/>
                </a:cubicBezTo>
                <a:cubicBezTo>
                  <a:pt x="13" y="0"/>
                  <a:pt x="13" y="0"/>
                  <a:pt x="13" y="0"/>
                </a:cubicBezTo>
                <a:cubicBezTo>
                  <a:pt x="0" y="6"/>
                  <a:pt x="0" y="6"/>
                  <a:pt x="0" y="6"/>
                </a:cubicBezTo>
                <a:cubicBezTo>
                  <a:pt x="13" y="13"/>
                  <a:pt x="13" y="13"/>
                  <a:pt x="13" y="13"/>
                </a:cubicBezTo>
                <a:cubicBezTo>
                  <a:pt x="0" y="22"/>
                  <a:pt x="0" y="22"/>
                  <a:pt x="0" y="22"/>
                </a:cubicBezTo>
                <a:lnTo>
                  <a:pt x="13" y="26"/>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
        <p:nvSpPr>
          <p:cNvPr id="40041" name="Rectangle 72"/>
          <p:cNvSpPr>
            <a:spLocks noChangeArrowheads="1"/>
          </p:cNvSpPr>
          <p:nvPr/>
        </p:nvSpPr>
        <p:spPr bwMode="auto">
          <a:xfrm>
            <a:off x="5930900" y="3729038"/>
            <a:ext cx="260350" cy="3937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0042" name="Freeform 73"/>
          <p:cNvSpPr>
            <a:spLocks/>
          </p:cNvSpPr>
          <p:nvPr/>
        </p:nvSpPr>
        <p:spPr bwMode="auto">
          <a:xfrm>
            <a:off x="4949825" y="3989388"/>
            <a:ext cx="1044575" cy="130175"/>
          </a:xfrm>
          <a:custGeom>
            <a:avLst/>
            <a:gdLst>
              <a:gd name="T0" fmla="*/ 2147483646 w 329"/>
              <a:gd name="T1" fmla="*/ 2147483646 h 41"/>
              <a:gd name="T2" fmla="*/ 2147483646 w 329"/>
              <a:gd name="T3" fmla="*/ 2147483646 h 41"/>
              <a:gd name="T4" fmla="*/ 2147483646 w 329"/>
              <a:gd name="T5" fmla="*/ 2147483646 h 41"/>
              <a:gd name="T6" fmla="*/ 2147483646 w 329"/>
              <a:gd name="T7" fmla="*/ 0 h 41"/>
              <a:gd name="T8" fmla="*/ 2147483646 w 329"/>
              <a:gd name="T9" fmla="*/ 0 h 41"/>
              <a:gd name="T10" fmla="*/ 0 w 329"/>
              <a:gd name="T11" fmla="*/ 2147483646 h 41"/>
              <a:gd name="T12" fmla="*/ 0 w 329"/>
              <a:gd name="T13" fmla="*/ 2147483646 h 41"/>
              <a:gd name="T14" fmla="*/ 2147483646 w 329"/>
              <a:gd name="T15" fmla="*/ 2147483646 h 41"/>
              <a:gd name="T16" fmla="*/ 2147483646 w 329"/>
              <a:gd name="T17" fmla="*/ 2147483646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9" h="41">
                <a:moveTo>
                  <a:pt x="308" y="41"/>
                </a:moveTo>
                <a:cubicBezTo>
                  <a:pt x="320" y="41"/>
                  <a:pt x="329" y="32"/>
                  <a:pt x="329" y="21"/>
                </a:cubicBezTo>
                <a:cubicBezTo>
                  <a:pt x="329" y="21"/>
                  <a:pt x="329" y="21"/>
                  <a:pt x="329" y="21"/>
                </a:cubicBezTo>
                <a:cubicBezTo>
                  <a:pt x="329" y="9"/>
                  <a:pt x="320" y="0"/>
                  <a:pt x="308" y="0"/>
                </a:cubicBezTo>
                <a:cubicBezTo>
                  <a:pt x="21" y="0"/>
                  <a:pt x="21" y="0"/>
                  <a:pt x="21" y="0"/>
                </a:cubicBezTo>
                <a:cubicBezTo>
                  <a:pt x="10" y="0"/>
                  <a:pt x="0" y="9"/>
                  <a:pt x="0" y="21"/>
                </a:cubicBezTo>
                <a:cubicBezTo>
                  <a:pt x="0" y="21"/>
                  <a:pt x="0" y="21"/>
                  <a:pt x="0" y="21"/>
                </a:cubicBezTo>
                <a:cubicBezTo>
                  <a:pt x="0" y="32"/>
                  <a:pt x="10" y="41"/>
                  <a:pt x="21" y="41"/>
                </a:cubicBezTo>
                <a:lnTo>
                  <a:pt x="308" y="41"/>
                </a:lnTo>
                <a:close/>
              </a:path>
            </a:pathLst>
          </a:custGeom>
          <a:solidFill>
            <a:srgbClr val="00CCFF"/>
          </a:solidFill>
          <a:ln w="12700" cap="flat">
            <a:solidFill>
              <a:srgbClr val="000000"/>
            </a:solidFill>
            <a:prstDash val="solid"/>
            <a:miter lim="800000"/>
            <a:headEnd/>
            <a:tailEnd/>
          </a:ln>
        </p:spPr>
        <p:txBody>
          <a:bodyPr/>
          <a:lstStyle/>
          <a:p>
            <a:endParaRPr lang="zh-CN" altLang="en-US"/>
          </a:p>
        </p:txBody>
      </p:sp>
      <p:grpSp>
        <p:nvGrpSpPr>
          <p:cNvPr id="734379" name="Group 171"/>
          <p:cNvGrpSpPr>
            <a:grpSpLocks/>
          </p:cNvGrpSpPr>
          <p:nvPr/>
        </p:nvGrpSpPr>
        <p:grpSpPr bwMode="auto">
          <a:xfrm>
            <a:off x="3843338" y="5184775"/>
            <a:ext cx="2335212" cy="282575"/>
            <a:chOff x="2427" y="3269"/>
            <a:chExt cx="1471" cy="178"/>
          </a:xfrm>
        </p:grpSpPr>
        <p:sp>
          <p:nvSpPr>
            <p:cNvPr id="40064" name="Freeform 151"/>
            <p:cNvSpPr>
              <a:spLocks/>
            </p:cNvSpPr>
            <p:nvPr/>
          </p:nvSpPr>
          <p:spPr bwMode="auto">
            <a:xfrm>
              <a:off x="3738" y="3269"/>
              <a:ext cx="160" cy="175"/>
            </a:xfrm>
            <a:custGeom>
              <a:avLst/>
              <a:gdLst>
                <a:gd name="T0" fmla="*/ 0 w 160"/>
                <a:gd name="T1" fmla="*/ 148 h 136"/>
                <a:gd name="T2" fmla="*/ 18 w 160"/>
                <a:gd name="T3" fmla="*/ 0 h 136"/>
                <a:gd name="T4" fmla="*/ 44 w 160"/>
                <a:gd name="T5" fmla="*/ 85 h 136"/>
                <a:gd name="T6" fmla="*/ 62 w 160"/>
                <a:gd name="T7" fmla="*/ 0 h 136"/>
                <a:gd name="T8" fmla="*/ 80 w 160"/>
                <a:gd name="T9" fmla="*/ 85 h 136"/>
                <a:gd name="T10" fmla="*/ 100 w 160"/>
                <a:gd name="T11" fmla="*/ 0 h 136"/>
                <a:gd name="T12" fmla="*/ 126 w 160"/>
                <a:gd name="T13" fmla="*/ 136 h 136"/>
                <a:gd name="T14" fmla="*/ 140 w 160"/>
                <a:gd name="T15" fmla="*/ 0 h 136"/>
                <a:gd name="T16" fmla="*/ 160 w 160"/>
                <a:gd name="T17" fmla="*/ 136 h 136"/>
                <a:gd name="T18" fmla="*/ 160 w 160"/>
                <a:gd name="T19" fmla="*/ 1023 h 136"/>
                <a:gd name="T20" fmla="*/ 0 w 160"/>
                <a:gd name="T21" fmla="*/ 1023 h 136"/>
                <a:gd name="T22" fmla="*/ 0 w 160"/>
                <a:gd name="T23" fmla="*/ 148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136">
                  <a:moveTo>
                    <a:pt x="0" y="20"/>
                  </a:moveTo>
                  <a:lnTo>
                    <a:pt x="18" y="0"/>
                  </a:lnTo>
                  <a:lnTo>
                    <a:pt x="44" y="12"/>
                  </a:lnTo>
                  <a:lnTo>
                    <a:pt x="62" y="0"/>
                  </a:lnTo>
                  <a:lnTo>
                    <a:pt x="80" y="12"/>
                  </a:lnTo>
                  <a:lnTo>
                    <a:pt x="100" y="0"/>
                  </a:lnTo>
                  <a:lnTo>
                    <a:pt x="126" y="18"/>
                  </a:lnTo>
                  <a:lnTo>
                    <a:pt x="140" y="0"/>
                  </a:lnTo>
                  <a:lnTo>
                    <a:pt x="160" y="18"/>
                  </a:lnTo>
                  <a:lnTo>
                    <a:pt x="160" y="136"/>
                  </a:lnTo>
                  <a:lnTo>
                    <a:pt x="0" y="136"/>
                  </a:lnTo>
                  <a:lnTo>
                    <a:pt x="0" y="20"/>
                  </a:lnTo>
                  <a:close/>
                </a:path>
              </a:pathLst>
            </a:custGeom>
            <a:solidFill>
              <a:srgbClr val="00CCFF"/>
            </a:solidFill>
            <a:ln w="12700" cap="flat">
              <a:solidFill>
                <a:srgbClr val="00CCFF"/>
              </a:solidFill>
              <a:prstDash val="solid"/>
              <a:miter lim="800000"/>
              <a:headEnd/>
              <a:tailEnd/>
            </a:ln>
          </p:spPr>
          <p:txBody>
            <a:bodyPr/>
            <a:lstStyle/>
            <a:p>
              <a:endParaRPr lang="zh-CN" altLang="en-US"/>
            </a:p>
          </p:txBody>
        </p:sp>
        <p:sp>
          <p:nvSpPr>
            <p:cNvPr id="40065" name="Freeform 81"/>
            <p:cNvSpPr>
              <a:spLocks/>
            </p:cNvSpPr>
            <p:nvPr/>
          </p:nvSpPr>
          <p:spPr bwMode="auto">
            <a:xfrm>
              <a:off x="2427" y="3297"/>
              <a:ext cx="732" cy="150"/>
            </a:xfrm>
            <a:custGeom>
              <a:avLst/>
              <a:gdLst>
                <a:gd name="T0" fmla="*/ 0 w 732"/>
                <a:gd name="T1" fmla="*/ 57 h 172"/>
                <a:gd name="T2" fmla="*/ 0 w 732"/>
                <a:gd name="T3" fmla="*/ 15 h 172"/>
                <a:gd name="T4" fmla="*/ 40 w 732"/>
                <a:gd name="T5" fmla="*/ 3 h 172"/>
                <a:gd name="T6" fmla="*/ 82 w 732"/>
                <a:gd name="T7" fmla="*/ 9 h 172"/>
                <a:gd name="T8" fmla="*/ 124 w 732"/>
                <a:gd name="T9" fmla="*/ 3 h 172"/>
                <a:gd name="T10" fmla="*/ 168 w 732"/>
                <a:gd name="T11" fmla="*/ 9 h 172"/>
                <a:gd name="T12" fmla="*/ 214 w 732"/>
                <a:gd name="T13" fmla="*/ 3 h 172"/>
                <a:gd name="T14" fmla="*/ 252 w 732"/>
                <a:gd name="T15" fmla="*/ 9 h 172"/>
                <a:gd name="T16" fmla="*/ 290 w 732"/>
                <a:gd name="T17" fmla="*/ 3 h 172"/>
                <a:gd name="T18" fmla="*/ 326 w 732"/>
                <a:gd name="T19" fmla="*/ 9 h 172"/>
                <a:gd name="T20" fmla="*/ 368 w 732"/>
                <a:gd name="T21" fmla="*/ 3 h 172"/>
                <a:gd name="T22" fmla="*/ 408 w 732"/>
                <a:gd name="T23" fmla="*/ 9 h 172"/>
                <a:gd name="T24" fmla="*/ 450 w 732"/>
                <a:gd name="T25" fmla="*/ 3 h 172"/>
                <a:gd name="T26" fmla="*/ 494 w 732"/>
                <a:gd name="T27" fmla="*/ 8 h 172"/>
                <a:gd name="T28" fmla="*/ 532 w 732"/>
                <a:gd name="T29" fmla="*/ 3 h 172"/>
                <a:gd name="T30" fmla="*/ 572 w 732"/>
                <a:gd name="T31" fmla="*/ 10 h 172"/>
                <a:gd name="T32" fmla="*/ 616 w 732"/>
                <a:gd name="T33" fmla="*/ 3 h 172"/>
                <a:gd name="T34" fmla="*/ 656 w 732"/>
                <a:gd name="T35" fmla="*/ 8 h 172"/>
                <a:gd name="T36" fmla="*/ 700 w 732"/>
                <a:gd name="T37" fmla="*/ 0 h 172"/>
                <a:gd name="T38" fmla="*/ 732 w 732"/>
                <a:gd name="T39" fmla="*/ 8 h 172"/>
                <a:gd name="T40" fmla="*/ 732 w 732"/>
                <a:gd name="T41" fmla="*/ 57 h 172"/>
                <a:gd name="T42" fmla="*/ 0 w 732"/>
                <a:gd name="T43" fmla="*/ 57 h 1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32" h="172">
                  <a:moveTo>
                    <a:pt x="0" y="172"/>
                  </a:moveTo>
                  <a:lnTo>
                    <a:pt x="0" y="44"/>
                  </a:lnTo>
                  <a:lnTo>
                    <a:pt x="40" y="6"/>
                  </a:lnTo>
                  <a:lnTo>
                    <a:pt x="82" y="28"/>
                  </a:lnTo>
                  <a:lnTo>
                    <a:pt x="124" y="6"/>
                  </a:lnTo>
                  <a:lnTo>
                    <a:pt x="168" y="28"/>
                  </a:lnTo>
                  <a:lnTo>
                    <a:pt x="214" y="4"/>
                  </a:lnTo>
                  <a:lnTo>
                    <a:pt x="252" y="26"/>
                  </a:lnTo>
                  <a:lnTo>
                    <a:pt x="290" y="4"/>
                  </a:lnTo>
                  <a:lnTo>
                    <a:pt x="326" y="28"/>
                  </a:lnTo>
                  <a:lnTo>
                    <a:pt x="368" y="6"/>
                  </a:lnTo>
                  <a:lnTo>
                    <a:pt x="408" y="28"/>
                  </a:lnTo>
                  <a:lnTo>
                    <a:pt x="450" y="12"/>
                  </a:lnTo>
                  <a:lnTo>
                    <a:pt x="494" y="24"/>
                  </a:lnTo>
                  <a:lnTo>
                    <a:pt x="532" y="6"/>
                  </a:lnTo>
                  <a:lnTo>
                    <a:pt x="572" y="30"/>
                  </a:lnTo>
                  <a:lnTo>
                    <a:pt x="616" y="6"/>
                  </a:lnTo>
                  <a:lnTo>
                    <a:pt x="656" y="24"/>
                  </a:lnTo>
                  <a:lnTo>
                    <a:pt x="700" y="0"/>
                  </a:lnTo>
                  <a:lnTo>
                    <a:pt x="732" y="24"/>
                  </a:lnTo>
                  <a:lnTo>
                    <a:pt x="732" y="168"/>
                  </a:lnTo>
                  <a:lnTo>
                    <a:pt x="0" y="172"/>
                  </a:lnTo>
                  <a:close/>
                </a:path>
              </a:pathLst>
            </a:custGeom>
            <a:solidFill>
              <a:srgbClr val="00CCFF"/>
            </a:solidFill>
            <a:ln w="9525">
              <a:solidFill>
                <a:srgbClr val="00CCFF"/>
              </a:solidFill>
              <a:round/>
              <a:headEnd/>
              <a:tailEnd/>
            </a:ln>
          </p:spPr>
          <p:txBody>
            <a:bodyPr/>
            <a:lstStyle/>
            <a:p>
              <a:endParaRPr lang="zh-CN" altLang="en-US"/>
            </a:p>
          </p:txBody>
        </p:sp>
      </p:grpSp>
      <p:sp>
        <p:nvSpPr>
          <p:cNvPr id="40044" name="Freeform 74"/>
          <p:cNvSpPr>
            <a:spLocks/>
          </p:cNvSpPr>
          <p:nvPr/>
        </p:nvSpPr>
        <p:spPr bwMode="auto">
          <a:xfrm>
            <a:off x="5213350" y="3925888"/>
            <a:ext cx="520700" cy="260350"/>
          </a:xfrm>
          <a:custGeom>
            <a:avLst/>
            <a:gdLst>
              <a:gd name="T0" fmla="*/ 0 w 328"/>
              <a:gd name="T1" fmla="*/ 0 h 164"/>
              <a:gd name="T2" fmla="*/ 2147483646 w 328"/>
              <a:gd name="T3" fmla="*/ 2147483646 h 164"/>
              <a:gd name="T4" fmla="*/ 2147483646 w 328"/>
              <a:gd name="T5" fmla="*/ 0 h 164"/>
              <a:gd name="T6" fmla="*/ 0 w 328"/>
              <a:gd name="T7" fmla="*/ 2147483646 h 164"/>
              <a:gd name="T8" fmla="*/ 0 w 328"/>
              <a:gd name="T9" fmla="*/ 0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164">
                <a:moveTo>
                  <a:pt x="0" y="0"/>
                </a:moveTo>
                <a:lnTo>
                  <a:pt x="328" y="164"/>
                </a:lnTo>
                <a:lnTo>
                  <a:pt x="328" y="0"/>
                </a:lnTo>
                <a:lnTo>
                  <a:pt x="0" y="164"/>
                </a:lnTo>
                <a:lnTo>
                  <a:pt x="0" y="0"/>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grpSp>
        <p:nvGrpSpPr>
          <p:cNvPr id="734382" name="Group 174"/>
          <p:cNvGrpSpPr>
            <a:grpSpLocks/>
          </p:cNvGrpSpPr>
          <p:nvPr/>
        </p:nvGrpSpPr>
        <p:grpSpPr bwMode="auto">
          <a:xfrm>
            <a:off x="6604000" y="5245100"/>
            <a:ext cx="2343150" cy="203200"/>
            <a:chOff x="4156" y="3305"/>
            <a:chExt cx="1476" cy="128"/>
          </a:xfrm>
        </p:grpSpPr>
        <p:sp>
          <p:nvSpPr>
            <p:cNvPr id="40062" name="Freeform 156"/>
            <p:cNvSpPr>
              <a:spLocks/>
            </p:cNvSpPr>
            <p:nvPr/>
          </p:nvSpPr>
          <p:spPr bwMode="auto">
            <a:xfrm>
              <a:off x="4156" y="3305"/>
              <a:ext cx="740" cy="117"/>
            </a:xfrm>
            <a:custGeom>
              <a:avLst/>
              <a:gdLst>
                <a:gd name="T0" fmla="*/ 0 w 740"/>
                <a:gd name="T1" fmla="*/ 467 h 96"/>
                <a:gd name="T2" fmla="*/ 0 w 740"/>
                <a:gd name="T3" fmla="*/ 134 h 96"/>
                <a:gd name="T4" fmla="*/ 44 w 740"/>
                <a:gd name="T5" fmla="*/ 20 h 96"/>
                <a:gd name="T6" fmla="*/ 86 w 740"/>
                <a:gd name="T7" fmla="*/ 115 h 96"/>
                <a:gd name="T8" fmla="*/ 128 w 740"/>
                <a:gd name="T9" fmla="*/ 20 h 96"/>
                <a:gd name="T10" fmla="*/ 172 w 740"/>
                <a:gd name="T11" fmla="*/ 115 h 96"/>
                <a:gd name="T12" fmla="*/ 218 w 740"/>
                <a:gd name="T13" fmla="*/ 2 h 96"/>
                <a:gd name="T14" fmla="*/ 254 w 740"/>
                <a:gd name="T15" fmla="*/ 94 h 96"/>
                <a:gd name="T16" fmla="*/ 294 w 740"/>
                <a:gd name="T17" fmla="*/ 0 h 96"/>
                <a:gd name="T18" fmla="*/ 330 w 740"/>
                <a:gd name="T19" fmla="*/ 115 h 96"/>
                <a:gd name="T20" fmla="*/ 372 w 740"/>
                <a:gd name="T21" fmla="*/ 20 h 96"/>
                <a:gd name="T22" fmla="*/ 412 w 740"/>
                <a:gd name="T23" fmla="*/ 115 h 96"/>
                <a:gd name="T24" fmla="*/ 454 w 740"/>
                <a:gd name="T25" fmla="*/ 40 h 96"/>
                <a:gd name="T26" fmla="*/ 498 w 740"/>
                <a:gd name="T27" fmla="*/ 108 h 96"/>
                <a:gd name="T28" fmla="*/ 536 w 740"/>
                <a:gd name="T29" fmla="*/ 20 h 96"/>
                <a:gd name="T30" fmla="*/ 578 w 740"/>
                <a:gd name="T31" fmla="*/ 130 h 96"/>
                <a:gd name="T32" fmla="*/ 620 w 740"/>
                <a:gd name="T33" fmla="*/ 20 h 96"/>
                <a:gd name="T34" fmla="*/ 656 w 740"/>
                <a:gd name="T35" fmla="*/ 130 h 96"/>
                <a:gd name="T36" fmla="*/ 702 w 740"/>
                <a:gd name="T37" fmla="*/ 20 h 96"/>
                <a:gd name="T38" fmla="*/ 738 w 740"/>
                <a:gd name="T39" fmla="*/ 134 h 96"/>
                <a:gd name="T40" fmla="*/ 740 w 740"/>
                <a:gd name="T41" fmla="*/ 461 h 96"/>
                <a:gd name="T42" fmla="*/ 0 w 740"/>
                <a:gd name="T43" fmla="*/ 467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40" h="96">
                  <a:moveTo>
                    <a:pt x="0" y="96"/>
                  </a:moveTo>
                  <a:lnTo>
                    <a:pt x="0" y="28"/>
                  </a:lnTo>
                  <a:lnTo>
                    <a:pt x="44" y="4"/>
                  </a:lnTo>
                  <a:lnTo>
                    <a:pt x="86" y="24"/>
                  </a:lnTo>
                  <a:lnTo>
                    <a:pt x="128" y="4"/>
                  </a:lnTo>
                  <a:lnTo>
                    <a:pt x="172" y="24"/>
                  </a:lnTo>
                  <a:lnTo>
                    <a:pt x="218" y="2"/>
                  </a:lnTo>
                  <a:lnTo>
                    <a:pt x="254" y="20"/>
                  </a:lnTo>
                  <a:lnTo>
                    <a:pt x="294" y="0"/>
                  </a:lnTo>
                  <a:lnTo>
                    <a:pt x="330" y="24"/>
                  </a:lnTo>
                  <a:lnTo>
                    <a:pt x="372" y="4"/>
                  </a:lnTo>
                  <a:lnTo>
                    <a:pt x="412" y="24"/>
                  </a:lnTo>
                  <a:lnTo>
                    <a:pt x="454" y="8"/>
                  </a:lnTo>
                  <a:lnTo>
                    <a:pt x="498" y="22"/>
                  </a:lnTo>
                  <a:lnTo>
                    <a:pt x="536" y="4"/>
                  </a:lnTo>
                  <a:lnTo>
                    <a:pt x="578" y="26"/>
                  </a:lnTo>
                  <a:lnTo>
                    <a:pt x="620" y="4"/>
                  </a:lnTo>
                  <a:lnTo>
                    <a:pt x="656" y="26"/>
                  </a:lnTo>
                  <a:lnTo>
                    <a:pt x="702" y="4"/>
                  </a:lnTo>
                  <a:lnTo>
                    <a:pt x="738" y="28"/>
                  </a:lnTo>
                  <a:lnTo>
                    <a:pt x="740" y="94"/>
                  </a:lnTo>
                  <a:lnTo>
                    <a:pt x="0" y="96"/>
                  </a:lnTo>
                  <a:close/>
                </a:path>
              </a:pathLst>
            </a:custGeom>
            <a:solidFill>
              <a:schemeClr val="accent1"/>
            </a:solidFill>
            <a:ln w="9525">
              <a:solidFill>
                <a:srgbClr val="00CCFF"/>
              </a:solidFill>
              <a:round/>
              <a:headEnd/>
              <a:tailEnd/>
            </a:ln>
          </p:spPr>
          <p:txBody>
            <a:bodyPr/>
            <a:lstStyle/>
            <a:p>
              <a:endParaRPr lang="zh-CN" altLang="en-US"/>
            </a:p>
          </p:txBody>
        </p:sp>
        <p:sp>
          <p:nvSpPr>
            <p:cNvPr id="40063" name="Freeform 166"/>
            <p:cNvSpPr>
              <a:spLocks/>
            </p:cNvSpPr>
            <p:nvPr/>
          </p:nvSpPr>
          <p:spPr bwMode="auto">
            <a:xfrm>
              <a:off x="5472" y="3369"/>
              <a:ext cx="160" cy="64"/>
            </a:xfrm>
            <a:custGeom>
              <a:avLst/>
              <a:gdLst>
                <a:gd name="T0" fmla="*/ 0 w 160"/>
                <a:gd name="T1" fmla="*/ 0 h 136"/>
                <a:gd name="T2" fmla="*/ 18 w 160"/>
                <a:gd name="T3" fmla="*/ 0 h 136"/>
                <a:gd name="T4" fmla="*/ 44 w 160"/>
                <a:gd name="T5" fmla="*/ 0 h 136"/>
                <a:gd name="T6" fmla="*/ 62 w 160"/>
                <a:gd name="T7" fmla="*/ 0 h 136"/>
                <a:gd name="T8" fmla="*/ 80 w 160"/>
                <a:gd name="T9" fmla="*/ 0 h 136"/>
                <a:gd name="T10" fmla="*/ 100 w 160"/>
                <a:gd name="T11" fmla="*/ 0 h 136"/>
                <a:gd name="T12" fmla="*/ 126 w 160"/>
                <a:gd name="T13" fmla="*/ 0 h 136"/>
                <a:gd name="T14" fmla="*/ 140 w 160"/>
                <a:gd name="T15" fmla="*/ 0 h 136"/>
                <a:gd name="T16" fmla="*/ 160 w 160"/>
                <a:gd name="T17" fmla="*/ 0 h 136"/>
                <a:gd name="T18" fmla="*/ 160 w 160"/>
                <a:gd name="T19" fmla="*/ 0 h 136"/>
                <a:gd name="T20" fmla="*/ 0 w 160"/>
                <a:gd name="T21" fmla="*/ 0 h 136"/>
                <a:gd name="T22" fmla="*/ 0 w 160"/>
                <a:gd name="T23" fmla="*/ 0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136">
                  <a:moveTo>
                    <a:pt x="0" y="20"/>
                  </a:moveTo>
                  <a:lnTo>
                    <a:pt x="18" y="0"/>
                  </a:lnTo>
                  <a:lnTo>
                    <a:pt x="44" y="12"/>
                  </a:lnTo>
                  <a:lnTo>
                    <a:pt x="62" y="0"/>
                  </a:lnTo>
                  <a:lnTo>
                    <a:pt x="80" y="12"/>
                  </a:lnTo>
                  <a:lnTo>
                    <a:pt x="100" y="0"/>
                  </a:lnTo>
                  <a:lnTo>
                    <a:pt x="126" y="18"/>
                  </a:lnTo>
                  <a:lnTo>
                    <a:pt x="140" y="0"/>
                  </a:lnTo>
                  <a:lnTo>
                    <a:pt x="160" y="18"/>
                  </a:lnTo>
                  <a:lnTo>
                    <a:pt x="160" y="136"/>
                  </a:lnTo>
                  <a:lnTo>
                    <a:pt x="0" y="136"/>
                  </a:lnTo>
                  <a:lnTo>
                    <a:pt x="0" y="20"/>
                  </a:lnTo>
                  <a:close/>
                </a:path>
              </a:pathLst>
            </a:custGeom>
            <a:solidFill>
              <a:schemeClr val="accent1"/>
            </a:solidFill>
            <a:ln w="12700" cap="flat">
              <a:solidFill>
                <a:srgbClr val="00CCFF"/>
              </a:solidFill>
              <a:prstDash val="solid"/>
              <a:miter lim="800000"/>
              <a:headEnd/>
              <a:tailEnd/>
            </a:ln>
          </p:spPr>
          <p:txBody>
            <a:bodyPr/>
            <a:lstStyle/>
            <a:p>
              <a:endParaRPr lang="zh-CN" altLang="en-US"/>
            </a:p>
          </p:txBody>
        </p:sp>
      </p:grpSp>
      <p:grpSp>
        <p:nvGrpSpPr>
          <p:cNvPr id="734380" name="Group 172"/>
          <p:cNvGrpSpPr>
            <a:grpSpLocks/>
          </p:cNvGrpSpPr>
          <p:nvPr/>
        </p:nvGrpSpPr>
        <p:grpSpPr bwMode="auto">
          <a:xfrm>
            <a:off x="3852863" y="5211763"/>
            <a:ext cx="2328862" cy="265112"/>
            <a:chOff x="2427" y="3284"/>
            <a:chExt cx="1467" cy="167"/>
          </a:xfrm>
        </p:grpSpPr>
        <p:sp>
          <p:nvSpPr>
            <p:cNvPr id="40060" name="Freeform 149"/>
            <p:cNvSpPr>
              <a:spLocks/>
            </p:cNvSpPr>
            <p:nvPr/>
          </p:nvSpPr>
          <p:spPr bwMode="auto">
            <a:xfrm>
              <a:off x="2427" y="3284"/>
              <a:ext cx="732" cy="167"/>
            </a:xfrm>
            <a:custGeom>
              <a:avLst/>
              <a:gdLst>
                <a:gd name="T0" fmla="*/ 0 w 732"/>
                <a:gd name="T1" fmla="*/ 136 h 172"/>
                <a:gd name="T2" fmla="*/ 0 w 732"/>
                <a:gd name="T3" fmla="*/ 36 h 172"/>
                <a:gd name="T4" fmla="*/ 40 w 732"/>
                <a:gd name="T5" fmla="*/ 6 h 172"/>
                <a:gd name="T6" fmla="*/ 82 w 732"/>
                <a:gd name="T7" fmla="*/ 20 h 172"/>
                <a:gd name="T8" fmla="*/ 124 w 732"/>
                <a:gd name="T9" fmla="*/ 6 h 172"/>
                <a:gd name="T10" fmla="*/ 168 w 732"/>
                <a:gd name="T11" fmla="*/ 20 h 172"/>
                <a:gd name="T12" fmla="*/ 214 w 732"/>
                <a:gd name="T13" fmla="*/ 4 h 172"/>
                <a:gd name="T14" fmla="*/ 252 w 732"/>
                <a:gd name="T15" fmla="*/ 18 h 172"/>
                <a:gd name="T16" fmla="*/ 290 w 732"/>
                <a:gd name="T17" fmla="*/ 4 h 172"/>
                <a:gd name="T18" fmla="*/ 326 w 732"/>
                <a:gd name="T19" fmla="*/ 20 h 172"/>
                <a:gd name="T20" fmla="*/ 368 w 732"/>
                <a:gd name="T21" fmla="*/ 6 h 172"/>
                <a:gd name="T22" fmla="*/ 408 w 732"/>
                <a:gd name="T23" fmla="*/ 20 h 172"/>
                <a:gd name="T24" fmla="*/ 450 w 732"/>
                <a:gd name="T25" fmla="*/ 12 h 172"/>
                <a:gd name="T26" fmla="*/ 494 w 732"/>
                <a:gd name="T27" fmla="*/ 17 h 172"/>
                <a:gd name="T28" fmla="*/ 532 w 732"/>
                <a:gd name="T29" fmla="*/ 6 h 172"/>
                <a:gd name="T30" fmla="*/ 572 w 732"/>
                <a:gd name="T31" fmla="*/ 22 h 172"/>
                <a:gd name="T32" fmla="*/ 616 w 732"/>
                <a:gd name="T33" fmla="*/ 6 h 172"/>
                <a:gd name="T34" fmla="*/ 656 w 732"/>
                <a:gd name="T35" fmla="*/ 17 h 172"/>
                <a:gd name="T36" fmla="*/ 700 w 732"/>
                <a:gd name="T37" fmla="*/ 0 h 172"/>
                <a:gd name="T38" fmla="*/ 732 w 732"/>
                <a:gd name="T39" fmla="*/ 17 h 172"/>
                <a:gd name="T40" fmla="*/ 732 w 732"/>
                <a:gd name="T41" fmla="*/ 133 h 172"/>
                <a:gd name="T42" fmla="*/ 0 w 732"/>
                <a:gd name="T43" fmla="*/ 136 h 1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32" h="172">
                  <a:moveTo>
                    <a:pt x="0" y="172"/>
                  </a:moveTo>
                  <a:lnTo>
                    <a:pt x="0" y="44"/>
                  </a:lnTo>
                  <a:lnTo>
                    <a:pt x="40" y="6"/>
                  </a:lnTo>
                  <a:lnTo>
                    <a:pt x="82" y="28"/>
                  </a:lnTo>
                  <a:lnTo>
                    <a:pt x="124" y="6"/>
                  </a:lnTo>
                  <a:lnTo>
                    <a:pt x="168" y="28"/>
                  </a:lnTo>
                  <a:lnTo>
                    <a:pt x="214" y="4"/>
                  </a:lnTo>
                  <a:lnTo>
                    <a:pt x="252" y="26"/>
                  </a:lnTo>
                  <a:lnTo>
                    <a:pt x="290" y="4"/>
                  </a:lnTo>
                  <a:lnTo>
                    <a:pt x="326" y="28"/>
                  </a:lnTo>
                  <a:lnTo>
                    <a:pt x="368" y="6"/>
                  </a:lnTo>
                  <a:lnTo>
                    <a:pt x="408" y="28"/>
                  </a:lnTo>
                  <a:lnTo>
                    <a:pt x="450" y="12"/>
                  </a:lnTo>
                  <a:lnTo>
                    <a:pt x="494" y="24"/>
                  </a:lnTo>
                  <a:lnTo>
                    <a:pt x="532" y="6"/>
                  </a:lnTo>
                  <a:lnTo>
                    <a:pt x="572" y="30"/>
                  </a:lnTo>
                  <a:lnTo>
                    <a:pt x="616" y="6"/>
                  </a:lnTo>
                  <a:lnTo>
                    <a:pt x="656" y="24"/>
                  </a:lnTo>
                  <a:lnTo>
                    <a:pt x="700" y="0"/>
                  </a:lnTo>
                  <a:lnTo>
                    <a:pt x="732" y="24"/>
                  </a:lnTo>
                  <a:lnTo>
                    <a:pt x="732" y="168"/>
                  </a:lnTo>
                  <a:lnTo>
                    <a:pt x="0" y="172"/>
                  </a:lnTo>
                  <a:close/>
                </a:path>
              </a:pathLst>
            </a:custGeom>
            <a:solidFill>
              <a:srgbClr val="00CCFF"/>
            </a:solidFill>
            <a:ln w="9525">
              <a:solidFill>
                <a:srgbClr val="00CCFF"/>
              </a:solidFill>
              <a:round/>
              <a:headEnd/>
              <a:tailEnd/>
            </a:ln>
          </p:spPr>
          <p:txBody>
            <a:bodyPr/>
            <a:lstStyle/>
            <a:p>
              <a:endParaRPr lang="zh-CN" altLang="en-US"/>
            </a:p>
          </p:txBody>
        </p:sp>
        <p:sp>
          <p:nvSpPr>
            <p:cNvPr id="40061" name="Freeform 170"/>
            <p:cNvSpPr>
              <a:spLocks/>
            </p:cNvSpPr>
            <p:nvPr/>
          </p:nvSpPr>
          <p:spPr bwMode="auto">
            <a:xfrm>
              <a:off x="3734" y="3286"/>
              <a:ext cx="160" cy="151"/>
            </a:xfrm>
            <a:custGeom>
              <a:avLst/>
              <a:gdLst>
                <a:gd name="T0" fmla="*/ 0 w 160"/>
                <a:gd name="T1" fmla="*/ 46 h 136"/>
                <a:gd name="T2" fmla="*/ 18 w 160"/>
                <a:gd name="T3" fmla="*/ 0 h 136"/>
                <a:gd name="T4" fmla="*/ 44 w 160"/>
                <a:gd name="T5" fmla="*/ 27 h 136"/>
                <a:gd name="T6" fmla="*/ 62 w 160"/>
                <a:gd name="T7" fmla="*/ 0 h 136"/>
                <a:gd name="T8" fmla="*/ 80 w 160"/>
                <a:gd name="T9" fmla="*/ 27 h 136"/>
                <a:gd name="T10" fmla="*/ 100 w 160"/>
                <a:gd name="T11" fmla="*/ 0 h 136"/>
                <a:gd name="T12" fmla="*/ 126 w 160"/>
                <a:gd name="T13" fmla="*/ 41 h 136"/>
                <a:gd name="T14" fmla="*/ 140 w 160"/>
                <a:gd name="T15" fmla="*/ 0 h 136"/>
                <a:gd name="T16" fmla="*/ 160 w 160"/>
                <a:gd name="T17" fmla="*/ 41 h 136"/>
                <a:gd name="T18" fmla="*/ 160 w 160"/>
                <a:gd name="T19" fmla="*/ 315 h 136"/>
                <a:gd name="T20" fmla="*/ 0 w 160"/>
                <a:gd name="T21" fmla="*/ 315 h 136"/>
                <a:gd name="T22" fmla="*/ 0 w 160"/>
                <a:gd name="T23" fmla="*/ 46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136">
                  <a:moveTo>
                    <a:pt x="0" y="20"/>
                  </a:moveTo>
                  <a:lnTo>
                    <a:pt x="18" y="0"/>
                  </a:lnTo>
                  <a:lnTo>
                    <a:pt x="44" y="12"/>
                  </a:lnTo>
                  <a:lnTo>
                    <a:pt x="62" y="0"/>
                  </a:lnTo>
                  <a:lnTo>
                    <a:pt x="80" y="12"/>
                  </a:lnTo>
                  <a:lnTo>
                    <a:pt x="100" y="0"/>
                  </a:lnTo>
                  <a:lnTo>
                    <a:pt x="126" y="18"/>
                  </a:lnTo>
                  <a:lnTo>
                    <a:pt x="140" y="0"/>
                  </a:lnTo>
                  <a:lnTo>
                    <a:pt x="160" y="18"/>
                  </a:lnTo>
                  <a:lnTo>
                    <a:pt x="160" y="136"/>
                  </a:lnTo>
                  <a:lnTo>
                    <a:pt x="0" y="136"/>
                  </a:lnTo>
                  <a:lnTo>
                    <a:pt x="0" y="20"/>
                  </a:lnTo>
                  <a:close/>
                </a:path>
              </a:pathLst>
            </a:custGeom>
            <a:solidFill>
              <a:srgbClr val="00CCFF"/>
            </a:solidFill>
            <a:ln w="12700" cap="flat">
              <a:solidFill>
                <a:srgbClr val="00CCFF"/>
              </a:solidFill>
              <a:prstDash val="solid"/>
              <a:miter lim="800000"/>
              <a:headEnd/>
              <a:tailEnd/>
            </a:ln>
          </p:spPr>
          <p:txBody>
            <a:bodyPr/>
            <a:lstStyle/>
            <a:p>
              <a:endParaRPr lang="zh-CN" altLang="en-US"/>
            </a:p>
          </p:txBody>
        </p:sp>
      </p:grpSp>
      <p:sp>
        <p:nvSpPr>
          <p:cNvPr id="40047" name="Freeform 85"/>
          <p:cNvSpPr>
            <a:spLocks/>
          </p:cNvSpPr>
          <p:nvPr/>
        </p:nvSpPr>
        <p:spPr bwMode="auto">
          <a:xfrm>
            <a:off x="5927725" y="5072063"/>
            <a:ext cx="260350" cy="393700"/>
          </a:xfrm>
          <a:custGeom>
            <a:avLst/>
            <a:gdLst>
              <a:gd name="T0" fmla="*/ 2147483646 w 164"/>
              <a:gd name="T1" fmla="*/ 0 h 248"/>
              <a:gd name="T2" fmla="*/ 2147483646 w 164"/>
              <a:gd name="T3" fmla="*/ 2147483646 h 248"/>
              <a:gd name="T4" fmla="*/ 0 w 164"/>
              <a:gd name="T5" fmla="*/ 2147483646 h 248"/>
              <a:gd name="T6" fmla="*/ 0 w 164"/>
              <a:gd name="T7" fmla="*/ 2147483646 h 248"/>
              <a:gd name="T8" fmla="*/ 2147483646 w 164"/>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248">
                <a:moveTo>
                  <a:pt x="164" y="0"/>
                </a:moveTo>
                <a:lnTo>
                  <a:pt x="164" y="248"/>
                </a:lnTo>
                <a:lnTo>
                  <a:pt x="0" y="248"/>
                </a:lnTo>
                <a:lnTo>
                  <a:pt x="0" y="2"/>
                </a:lnTo>
                <a:lnTo>
                  <a:pt x="164" y="0"/>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48" name="Rectangle 86"/>
          <p:cNvSpPr>
            <a:spLocks noChangeArrowheads="1"/>
          </p:cNvSpPr>
          <p:nvPr/>
        </p:nvSpPr>
        <p:spPr bwMode="auto">
          <a:xfrm>
            <a:off x="3844925" y="5075238"/>
            <a:ext cx="1174750" cy="3905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0049" name="Freeform 87"/>
          <p:cNvSpPr>
            <a:spLocks/>
          </p:cNvSpPr>
          <p:nvPr/>
        </p:nvSpPr>
        <p:spPr bwMode="auto">
          <a:xfrm>
            <a:off x="4953000" y="5335588"/>
            <a:ext cx="1044575" cy="130175"/>
          </a:xfrm>
          <a:custGeom>
            <a:avLst/>
            <a:gdLst>
              <a:gd name="T0" fmla="*/ 2147483646 w 329"/>
              <a:gd name="T1" fmla="*/ 2147483646 h 41"/>
              <a:gd name="T2" fmla="*/ 2147483646 w 329"/>
              <a:gd name="T3" fmla="*/ 2147483646 h 41"/>
              <a:gd name="T4" fmla="*/ 2147483646 w 329"/>
              <a:gd name="T5" fmla="*/ 2147483646 h 41"/>
              <a:gd name="T6" fmla="*/ 2147483646 w 329"/>
              <a:gd name="T7" fmla="*/ 0 h 41"/>
              <a:gd name="T8" fmla="*/ 2147483646 w 329"/>
              <a:gd name="T9" fmla="*/ 0 h 41"/>
              <a:gd name="T10" fmla="*/ 0 w 329"/>
              <a:gd name="T11" fmla="*/ 2147483646 h 41"/>
              <a:gd name="T12" fmla="*/ 0 w 329"/>
              <a:gd name="T13" fmla="*/ 2147483646 h 41"/>
              <a:gd name="T14" fmla="*/ 2147483646 w 329"/>
              <a:gd name="T15" fmla="*/ 2147483646 h 41"/>
              <a:gd name="T16" fmla="*/ 2147483646 w 329"/>
              <a:gd name="T17" fmla="*/ 2147483646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9" h="41">
                <a:moveTo>
                  <a:pt x="308" y="41"/>
                </a:moveTo>
                <a:cubicBezTo>
                  <a:pt x="319" y="41"/>
                  <a:pt x="329" y="32"/>
                  <a:pt x="329" y="20"/>
                </a:cubicBezTo>
                <a:cubicBezTo>
                  <a:pt x="329" y="20"/>
                  <a:pt x="329" y="20"/>
                  <a:pt x="329" y="20"/>
                </a:cubicBezTo>
                <a:cubicBezTo>
                  <a:pt x="329" y="9"/>
                  <a:pt x="319" y="0"/>
                  <a:pt x="308" y="0"/>
                </a:cubicBezTo>
                <a:cubicBezTo>
                  <a:pt x="21" y="0"/>
                  <a:pt x="21" y="0"/>
                  <a:pt x="21" y="0"/>
                </a:cubicBezTo>
                <a:cubicBezTo>
                  <a:pt x="9" y="0"/>
                  <a:pt x="0" y="9"/>
                  <a:pt x="0" y="20"/>
                </a:cubicBezTo>
                <a:cubicBezTo>
                  <a:pt x="0" y="20"/>
                  <a:pt x="0" y="20"/>
                  <a:pt x="0" y="20"/>
                </a:cubicBezTo>
                <a:cubicBezTo>
                  <a:pt x="0" y="32"/>
                  <a:pt x="9" y="41"/>
                  <a:pt x="21" y="41"/>
                </a:cubicBezTo>
                <a:lnTo>
                  <a:pt x="308" y="41"/>
                </a:lnTo>
                <a:close/>
              </a:path>
            </a:pathLst>
          </a:custGeom>
          <a:solidFill>
            <a:srgbClr val="00CCFF"/>
          </a:solidFill>
          <a:ln w="12700" cap="flat">
            <a:solidFill>
              <a:srgbClr val="000000"/>
            </a:solidFill>
            <a:prstDash val="solid"/>
            <a:miter lim="800000"/>
            <a:headEnd/>
            <a:tailEnd/>
          </a:ln>
        </p:spPr>
        <p:txBody>
          <a:bodyPr/>
          <a:lstStyle/>
          <a:p>
            <a:endParaRPr lang="zh-CN" altLang="en-US"/>
          </a:p>
        </p:txBody>
      </p:sp>
      <p:sp>
        <p:nvSpPr>
          <p:cNvPr id="40050" name="Freeform 88"/>
          <p:cNvSpPr>
            <a:spLocks/>
          </p:cNvSpPr>
          <p:nvPr/>
        </p:nvSpPr>
        <p:spPr bwMode="auto">
          <a:xfrm>
            <a:off x="5213350" y="5268913"/>
            <a:ext cx="520700" cy="260350"/>
          </a:xfrm>
          <a:custGeom>
            <a:avLst/>
            <a:gdLst>
              <a:gd name="T0" fmla="*/ 0 w 328"/>
              <a:gd name="T1" fmla="*/ 0 h 164"/>
              <a:gd name="T2" fmla="*/ 2147483646 w 328"/>
              <a:gd name="T3" fmla="*/ 2147483646 h 164"/>
              <a:gd name="T4" fmla="*/ 2147483646 w 328"/>
              <a:gd name="T5" fmla="*/ 0 h 164"/>
              <a:gd name="T6" fmla="*/ 0 w 328"/>
              <a:gd name="T7" fmla="*/ 2147483646 h 164"/>
              <a:gd name="T8" fmla="*/ 0 w 328"/>
              <a:gd name="T9" fmla="*/ 0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164">
                <a:moveTo>
                  <a:pt x="0" y="0"/>
                </a:moveTo>
                <a:lnTo>
                  <a:pt x="328" y="164"/>
                </a:lnTo>
                <a:lnTo>
                  <a:pt x="328" y="0"/>
                </a:lnTo>
                <a:lnTo>
                  <a:pt x="0" y="164"/>
                </a:lnTo>
                <a:lnTo>
                  <a:pt x="0" y="0"/>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
        <p:nvSpPr>
          <p:cNvPr id="40051" name="Freeform 94"/>
          <p:cNvSpPr>
            <a:spLocks/>
          </p:cNvSpPr>
          <p:nvPr/>
        </p:nvSpPr>
        <p:spPr bwMode="auto">
          <a:xfrm>
            <a:off x="3505200" y="4808538"/>
            <a:ext cx="469900" cy="657225"/>
          </a:xfrm>
          <a:custGeom>
            <a:avLst/>
            <a:gdLst>
              <a:gd name="T0" fmla="*/ 2147483646 w 148"/>
              <a:gd name="T1" fmla="*/ 2147483646 h 207"/>
              <a:gd name="T2" fmla="*/ 2147483646 w 148"/>
              <a:gd name="T3" fmla="*/ 2147483646 h 207"/>
              <a:gd name="T4" fmla="*/ 2147483646 w 148"/>
              <a:gd name="T5" fmla="*/ 2147483646 h 207"/>
              <a:gd name="T6" fmla="*/ 2147483646 w 148"/>
              <a:gd name="T7" fmla="*/ 2147483646 h 207"/>
              <a:gd name="T8" fmla="*/ 2147483646 w 148"/>
              <a:gd name="T9" fmla="*/ 2147483646 h 207"/>
              <a:gd name="T10" fmla="*/ 2147483646 w 148"/>
              <a:gd name="T11" fmla="*/ 2147483646 h 207"/>
              <a:gd name="T12" fmla="*/ 2147483646 w 148"/>
              <a:gd name="T13" fmla="*/ 2147483646 h 207"/>
              <a:gd name="T14" fmla="*/ 2147483646 w 148"/>
              <a:gd name="T15" fmla="*/ 2147483646 h 207"/>
              <a:gd name="T16" fmla="*/ 2147483646 w 148"/>
              <a:gd name="T17" fmla="*/ 0 h 207"/>
              <a:gd name="T18" fmla="*/ 2147483646 w 148"/>
              <a:gd name="T19" fmla="*/ 0 h 207"/>
              <a:gd name="T20" fmla="*/ 0 w 148"/>
              <a:gd name="T21" fmla="*/ 2147483646 h 207"/>
              <a:gd name="T22" fmla="*/ 2147483646 w 148"/>
              <a:gd name="T23" fmla="*/ 2147483646 h 207"/>
              <a:gd name="T24" fmla="*/ 0 w 148"/>
              <a:gd name="T25" fmla="*/ 2147483646 h 207"/>
              <a:gd name="T26" fmla="*/ 2147483646 w 148"/>
              <a:gd name="T27" fmla="*/ 2147483646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07">
                <a:moveTo>
                  <a:pt x="13" y="26"/>
                </a:moveTo>
                <a:cubicBezTo>
                  <a:pt x="122" y="26"/>
                  <a:pt x="122" y="26"/>
                  <a:pt x="122" y="26"/>
                </a:cubicBezTo>
                <a:cubicBezTo>
                  <a:pt x="122" y="194"/>
                  <a:pt x="122" y="194"/>
                  <a:pt x="122" y="194"/>
                </a:cubicBezTo>
                <a:cubicBezTo>
                  <a:pt x="122" y="201"/>
                  <a:pt x="128" y="207"/>
                  <a:pt x="135" y="207"/>
                </a:cubicBezTo>
                <a:cubicBezTo>
                  <a:pt x="135" y="207"/>
                  <a:pt x="135" y="207"/>
                  <a:pt x="135" y="207"/>
                </a:cubicBezTo>
                <a:cubicBezTo>
                  <a:pt x="143" y="207"/>
                  <a:pt x="148" y="201"/>
                  <a:pt x="148" y="194"/>
                </a:cubicBezTo>
                <a:cubicBezTo>
                  <a:pt x="148" y="13"/>
                  <a:pt x="148" y="13"/>
                  <a:pt x="148" y="13"/>
                </a:cubicBezTo>
                <a:cubicBezTo>
                  <a:pt x="148" y="13"/>
                  <a:pt x="148" y="13"/>
                  <a:pt x="148" y="13"/>
                </a:cubicBezTo>
                <a:cubicBezTo>
                  <a:pt x="148" y="6"/>
                  <a:pt x="144" y="0"/>
                  <a:pt x="139" y="0"/>
                </a:cubicBezTo>
                <a:cubicBezTo>
                  <a:pt x="13" y="0"/>
                  <a:pt x="13" y="0"/>
                  <a:pt x="13" y="0"/>
                </a:cubicBezTo>
                <a:cubicBezTo>
                  <a:pt x="0" y="6"/>
                  <a:pt x="0" y="6"/>
                  <a:pt x="0" y="6"/>
                </a:cubicBezTo>
                <a:cubicBezTo>
                  <a:pt x="13" y="14"/>
                  <a:pt x="13" y="14"/>
                  <a:pt x="13" y="14"/>
                </a:cubicBezTo>
                <a:cubicBezTo>
                  <a:pt x="0" y="22"/>
                  <a:pt x="0" y="22"/>
                  <a:pt x="0" y="22"/>
                </a:cubicBezTo>
                <a:lnTo>
                  <a:pt x="13" y="26"/>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grpSp>
        <p:nvGrpSpPr>
          <p:cNvPr id="734383" name="Group 175"/>
          <p:cNvGrpSpPr>
            <a:grpSpLocks/>
          </p:cNvGrpSpPr>
          <p:nvPr/>
        </p:nvGrpSpPr>
        <p:grpSpPr bwMode="auto">
          <a:xfrm>
            <a:off x="6611938" y="5276850"/>
            <a:ext cx="2335212" cy="173038"/>
            <a:chOff x="4169" y="3319"/>
            <a:chExt cx="1471" cy="109"/>
          </a:xfrm>
        </p:grpSpPr>
        <p:sp>
          <p:nvSpPr>
            <p:cNvPr id="40058" name="Freeform 157"/>
            <p:cNvSpPr>
              <a:spLocks/>
            </p:cNvSpPr>
            <p:nvPr/>
          </p:nvSpPr>
          <p:spPr bwMode="auto">
            <a:xfrm>
              <a:off x="4169" y="3319"/>
              <a:ext cx="740" cy="105"/>
            </a:xfrm>
            <a:custGeom>
              <a:avLst/>
              <a:gdLst>
                <a:gd name="T0" fmla="*/ 0 w 740"/>
                <a:gd name="T1" fmla="*/ 197 h 96"/>
                <a:gd name="T2" fmla="*/ 0 w 740"/>
                <a:gd name="T3" fmla="*/ 58 h 96"/>
                <a:gd name="T4" fmla="*/ 44 w 740"/>
                <a:gd name="T5" fmla="*/ 4 h 96"/>
                <a:gd name="T6" fmla="*/ 86 w 740"/>
                <a:gd name="T7" fmla="*/ 48 h 96"/>
                <a:gd name="T8" fmla="*/ 128 w 740"/>
                <a:gd name="T9" fmla="*/ 4 h 96"/>
                <a:gd name="T10" fmla="*/ 172 w 740"/>
                <a:gd name="T11" fmla="*/ 48 h 96"/>
                <a:gd name="T12" fmla="*/ 218 w 740"/>
                <a:gd name="T13" fmla="*/ 2 h 96"/>
                <a:gd name="T14" fmla="*/ 254 w 740"/>
                <a:gd name="T15" fmla="*/ 40 h 96"/>
                <a:gd name="T16" fmla="*/ 294 w 740"/>
                <a:gd name="T17" fmla="*/ 0 h 96"/>
                <a:gd name="T18" fmla="*/ 330 w 740"/>
                <a:gd name="T19" fmla="*/ 48 h 96"/>
                <a:gd name="T20" fmla="*/ 372 w 740"/>
                <a:gd name="T21" fmla="*/ 4 h 96"/>
                <a:gd name="T22" fmla="*/ 412 w 740"/>
                <a:gd name="T23" fmla="*/ 48 h 96"/>
                <a:gd name="T24" fmla="*/ 454 w 740"/>
                <a:gd name="T25" fmla="*/ 16 h 96"/>
                <a:gd name="T26" fmla="*/ 498 w 740"/>
                <a:gd name="T27" fmla="*/ 44 h 96"/>
                <a:gd name="T28" fmla="*/ 536 w 740"/>
                <a:gd name="T29" fmla="*/ 4 h 96"/>
                <a:gd name="T30" fmla="*/ 578 w 740"/>
                <a:gd name="T31" fmla="*/ 53 h 96"/>
                <a:gd name="T32" fmla="*/ 620 w 740"/>
                <a:gd name="T33" fmla="*/ 4 h 96"/>
                <a:gd name="T34" fmla="*/ 656 w 740"/>
                <a:gd name="T35" fmla="*/ 53 h 96"/>
                <a:gd name="T36" fmla="*/ 702 w 740"/>
                <a:gd name="T37" fmla="*/ 4 h 96"/>
                <a:gd name="T38" fmla="*/ 738 w 740"/>
                <a:gd name="T39" fmla="*/ 58 h 96"/>
                <a:gd name="T40" fmla="*/ 740 w 740"/>
                <a:gd name="T41" fmla="*/ 195 h 96"/>
                <a:gd name="T42" fmla="*/ 0 w 740"/>
                <a:gd name="T43" fmla="*/ 197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40" h="96">
                  <a:moveTo>
                    <a:pt x="0" y="96"/>
                  </a:moveTo>
                  <a:lnTo>
                    <a:pt x="0" y="28"/>
                  </a:lnTo>
                  <a:lnTo>
                    <a:pt x="44" y="4"/>
                  </a:lnTo>
                  <a:lnTo>
                    <a:pt x="86" y="24"/>
                  </a:lnTo>
                  <a:lnTo>
                    <a:pt x="128" y="4"/>
                  </a:lnTo>
                  <a:lnTo>
                    <a:pt x="172" y="24"/>
                  </a:lnTo>
                  <a:lnTo>
                    <a:pt x="218" y="2"/>
                  </a:lnTo>
                  <a:lnTo>
                    <a:pt x="254" y="20"/>
                  </a:lnTo>
                  <a:lnTo>
                    <a:pt x="294" y="0"/>
                  </a:lnTo>
                  <a:lnTo>
                    <a:pt x="330" y="24"/>
                  </a:lnTo>
                  <a:lnTo>
                    <a:pt x="372" y="4"/>
                  </a:lnTo>
                  <a:lnTo>
                    <a:pt x="412" y="24"/>
                  </a:lnTo>
                  <a:lnTo>
                    <a:pt x="454" y="8"/>
                  </a:lnTo>
                  <a:lnTo>
                    <a:pt x="498" y="22"/>
                  </a:lnTo>
                  <a:lnTo>
                    <a:pt x="536" y="4"/>
                  </a:lnTo>
                  <a:lnTo>
                    <a:pt x="578" y="26"/>
                  </a:lnTo>
                  <a:lnTo>
                    <a:pt x="620" y="4"/>
                  </a:lnTo>
                  <a:lnTo>
                    <a:pt x="656" y="26"/>
                  </a:lnTo>
                  <a:lnTo>
                    <a:pt x="702" y="4"/>
                  </a:lnTo>
                  <a:lnTo>
                    <a:pt x="738" y="28"/>
                  </a:lnTo>
                  <a:lnTo>
                    <a:pt x="740" y="94"/>
                  </a:lnTo>
                  <a:lnTo>
                    <a:pt x="0" y="96"/>
                  </a:lnTo>
                  <a:close/>
                </a:path>
              </a:pathLst>
            </a:custGeom>
            <a:solidFill>
              <a:srgbClr val="00CCFF"/>
            </a:solidFill>
            <a:ln w="9525">
              <a:solidFill>
                <a:srgbClr val="00CCFF"/>
              </a:solidFill>
              <a:round/>
              <a:headEnd/>
              <a:tailEnd/>
            </a:ln>
          </p:spPr>
          <p:txBody>
            <a:bodyPr/>
            <a:lstStyle/>
            <a:p>
              <a:endParaRPr lang="zh-CN" altLang="en-US"/>
            </a:p>
          </p:txBody>
        </p:sp>
        <p:sp>
          <p:nvSpPr>
            <p:cNvPr id="40059" name="Freeform 165"/>
            <p:cNvSpPr>
              <a:spLocks/>
            </p:cNvSpPr>
            <p:nvPr/>
          </p:nvSpPr>
          <p:spPr bwMode="auto">
            <a:xfrm>
              <a:off x="5480" y="3319"/>
              <a:ext cx="160" cy="109"/>
            </a:xfrm>
            <a:custGeom>
              <a:avLst/>
              <a:gdLst>
                <a:gd name="T0" fmla="*/ 0 w 160"/>
                <a:gd name="T1" fmla="*/ 3 h 136"/>
                <a:gd name="T2" fmla="*/ 18 w 160"/>
                <a:gd name="T3" fmla="*/ 0 h 136"/>
                <a:gd name="T4" fmla="*/ 44 w 160"/>
                <a:gd name="T5" fmla="*/ 2 h 136"/>
                <a:gd name="T6" fmla="*/ 62 w 160"/>
                <a:gd name="T7" fmla="*/ 0 h 136"/>
                <a:gd name="T8" fmla="*/ 80 w 160"/>
                <a:gd name="T9" fmla="*/ 2 h 136"/>
                <a:gd name="T10" fmla="*/ 100 w 160"/>
                <a:gd name="T11" fmla="*/ 0 h 136"/>
                <a:gd name="T12" fmla="*/ 126 w 160"/>
                <a:gd name="T13" fmla="*/ 3 h 136"/>
                <a:gd name="T14" fmla="*/ 140 w 160"/>
                <a:gd name="T15" fmla="*/ 0 h 136"/>
                <a:gd name="T16" fmla="*/ 160 w 160"/>
                <a:gd name="T17" fmla="*/ 3 h 136"/>
                <a:gd name="T18" fmla="*/ 160 w 160"/>
                <a:gd name="T19" fmla="*/ 23 h 136"/>
                <a:gd name="T20" fmla="*/ 0 w 160"/>
                <a:gd name="T21" fmla="*/ 23 h 136"/>
                <a:gd name="T22" fmla="*/ 0 w 160"/>
                <a:gd name="T23" fmla="*/ 3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136">
                  <a:moveTo>
                    <a:pt x="0" y="20"/>
                  </a:moveTo>
                  <a:lnTo>
                    <a:pt x="18" y="0"/>
                  </a:lnTo>
                  <a:lnTo>
                    <a:pt x="44" y="12"/>
                  </a:lnTo>
                  <a:lnTo>
                    <a:pt x="62" y="0"/>
                  </a:lnTo>
                  <a:lnTo>
                    <a:pt x="80" y="12"/>
                  </a:lnTo>
                  <a:lnTo>
                    <a:pt x="100" y="0"/>
                  </a:lnTo>
                  <a:lnTo>
                    <a:pt x="126" y="18"/>
                  </a:lnTo>
                  <a:lnTo>
                    <a:pt x="140" y="0"/>
                  </a:lnTo>
                  <a:lnTo>
                    <a:pt x="160" y="18"/>
                  </a:lnTo>
                  <a:lnTo>
                    <a:pt x="160" y="136"/>
                  </a:lnTo>
                  <a:lnTo>
                    <a:pt x="0" y="136"/>
                  </a:lnTo>
                  <a:lnTo>
                    <a:pt x="0" y="20"/>
                  </a:lnTo>
                  <a:close/>
                </a:path>
              </a:pathLst>
            </a:custGeom>
            <a:solidFill>
              <a:srgbClr val="00CCFF"/>
            </a:solidFill>
            <a:ln w="12700" cap="flat">
              <a:solidFill>
                <a:srgbClr val="00CCFF"/>
              </a:solidFill>
              <a:prstDash val="solid"/>
              <a:miter lim="800000"/>
              <a:headEnd/>
              <a:tailEnd/>
            </a:ln>
          </p:spPr>
          <p:txBody>
            <a:bodyPr/>
            <a:lstStyle/>
            <a:p>
              <a:endParaRPr lang="zh-CN" altLang="en-US"/>
            </a:p>
          </p:txBody>
        </p:sp>
      </p:grpSp>
      <p:sp>
        <p:nvSpPr>
          <p:cNvPr id="40053" name="Freeform 113"/>
          <p:cNvSpPr>
            <a:spLocks/>
          </p:cNvSpPr>
          <p:nvPr/>
        </p:nvSpPr>
        <p:spPr bwMode="auto">
          <a:xfrm>
            <a:off x="8686800" y="5059363"/>
            <a:ext cx="260350" cy="393700"/>
          </a:xfrm>
          <a:custGeom>
            <a:avLst/>
            <a:gdLst>
              <a:gd name="T0" fmla="*/ 2147483646 w 164"/>
              <a:gd name="T1" fmla="*/ 0 h 248"/>
              <a:gd name="T2" fmla="*/ 2147483646 w 164"/>
              <a:gd name="T3" fmla="*/ 2147483646 h 248"/>
              <a:gd name="T4" fmla="*/ 0 w 164"/>
              <a:gd name="T5" fmla="*/ 2147483646 h 248"/>
              <a:gd name="T6" fmla="*/ 0 w 164"/>
              <a:gd name="T7" fmla="*/ 0 h 248"/>
              <a:gd name="T8" fmla="*/ 2147483646 w 164"/>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248">
                <a:moveTo>
                  <a:pt x="164" y="0"/>
                </a:moveTo>
                <a:lnTo>
                  <a:pt x="164" y="246"/>
                </a:lnTo>
                <a:lnTo>
                  <a:pt x="0" y="248"/>
                </a:lnTo>
                <a:lnTo>
                  <a:pt x="0" y="0"/>
                </a:lnTo>
                <a:lnTo>
                  <a:pt x="164" y="0"/>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54" name="Rectangle 112"/>
          <p:cNvSpPr>
            <a:spLocks noChangeArrowheads="1"/>
          </p:cNvSpPr>
          <p:nvPr/>
        </p:nvSpPr>
        <p:spPr bwMode="auto">
          <a:xfrm>
            <a:off x="6604000" y="5059363"/>
            <a:ext cx="117475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0055" name="Freeform 114"/>
          <p:cNvSpPr>
            <a:spLocks/>
          </p:cNvSpPr>
          <p:nvPr/>
        </p:nvSpPr>
        <p:spPr bwMode="auto">
          <a:xfrm>
            <a:off x="7712075" y="5319713"/>
            <a:ext cx="1044575" cy="130175"/>
          </a:xfrm>
          <a:custGeom>
            <a:avLst/>
            <a:gdLst>
              <a:gd name="T0" fmla="*/ 2147483646 w 329"/>
              <a:gd name="T1" fmla="*/ 2147483646 h 41"/>
              <a:gd name="T2" fmla="*/ 2147483646 w 329"/>
              <a:gd name="T3" fmla="*/ 2147483646 h 41"/>
              <a:gd name="T4" fmla="*/ 2147483646 w 329"/>
              <a:gd name="T5" fmla="*/ 2147483646 h 41"/>
              <a:gd name="T6" fmla="*/ 2147483646 w 329"/>
              <a:gd name="T7" fmla="*/ 0 h 41"/>
              <a:gd name="T8" fmla="*/ 2147483646 w 329"/>
              <a:gd name="T9" fmla="*/ 0 h 41"/>
              <a:gd name="T10" fmla="*/ 0 w 329"/>
              <a:gd name="T11" fmla="*/ 2147483646 h 41"/>
              <a:gd name="T12" fmla="*/ 0 w 329"/>
              <a:gd name="T13" fmla="*/ 2147483646 h 41"/>
              <a:gd name="T14" fmla="*/ 2147483646 w 329"/>
              <a:gd name="T15" fmla="*/ 2147483646 h 41"/>
              <a:gd name="T16" fmla="*/ 2147483646 w 329"/>
              <a:gd name="T17" fmla="*/ 2147483646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9" h="41">
                <a:moveTo>
                  <a:pt x="308" y="41"/>
                </a:moveTo>
                <a:cubicBezTo>
                  <a:pt x="319" y="41"/>
                  <a:pt x="329" y="32"/>
                  <a:pt x="329" y="20"/>
                </a:cubicBezTo>
                <a:cubicBezTo>
                  <a:pt x="329" y="20"/>
                  <a:pt x="329" y="20"/>
                  <a:pt x="329" y="20"/>
                </a:cubicBezTo>
                <a:cubicBezTo>
                  <a:pt x="329" y="9"/>
                  <a:pt x="319" y="0"/>
                  <a:pt x="308" y="0"/>
                </a:cubicBezTo>
                <a:cubicBezTo>
                  <a:pt x="21" y="0"/>
                  <a:pt x="21" y="0"/>
                  <a:pt x="21" y="0"/>
                </a:cubicBezTo>
                <a:cubicBezTo>
                  <a:pt x="9" y="0"/>
                  <a:pt x="0" y="9"/>
                  <a:pt x="0" y="20"/>
                </a:cubicBezTo>
                <a:cubicBezTo>
                  <a:pt x="0" y="20"/>
                  <a:pt x="0" y="20"/>
                  <a:pt x="0" y="20"/>
                </a:cubicBezTo>
                <a:cubicBezTo>
                  <a:pt x="0" y="32"/>
                  <a:pt x="9" y="41"/>
                  <a:pt x="21" y="41"/>
                </a:cubicBezTo>
                <a:lnTo>
                  <a:pt x="308" y="41"/>
                </a:lnTo>
                <a:close/>
              </a:path>
            </a:pathLst>
          </a:custGeom>
          <a:solidFill>
            <a:srgbClr val="00CCFF"/>
          </a:solidFill>
          <a:ln w="12700" cap="flat">
            <a:solidFill>
              <a:srgbClr val="000000"/>
            </a:solidFill>
            <a:prstDash val="solid"/>
            <a:miter lim="800000"/>
            <a:headEnd/>
            <a:tailEnd/>
          </a:ln>
        </p:spPr>
        <p:txBody>
          <a:bodyPr/>
          <a:lstStyle/>
          <a:p>
            <a:endParaRPr lang="zh-CN" altLang="en-US"/>
          </a:p>
        </p:txBody>
      </p:sp>
      <p:sp>
        <p:nvSpPr>
          <p:cNvPr id="40056" name="Freeform 120"/>
          <p:cNvSpPr>
            <a:spLocks/>
          </p:cNvSpPr>
          <p:nvPr/>
        </p:nvSpPr>
        <p:spPr bwMode="auto">
          <a:xfrm>
            <a:off x="6264275" y="4783138"/>
            <a:ext cx="473075" cy="657225"/>
          </a:xfrm>
          <a:custGeom>
            <a:avLst/>
            <a:gdLst>
              <a:gd name="T0" fmla="*/ 2147483646 w 149"/>
              <a:gd name="T1" fmla="*/ 2147483646 h 207"/>
              <a:gd name="T2" fmla="*/ 2147483646 w 149"/>
              <a:gd name="T3" fmla="*/ 2147483646 h 207"/>
              <a:gd name="T4" fmla="*/ 2147483646 w 149"/>
              <a:gd name="T5" fmla="*/ 2147483646 h 207"/>
              <a:gd name="T6" fmla="*/ 2147483646 w 149"/>
              <a:gd name="T7" fmla="*/ 2147483646 h 207"/>
              <a:gd name="T8" fmla="*/ 2147483646 w 149"/>
              <a:gd name="T9" fmla="*/ 2147483646 h 207"/>
              <a:gd name="T10" fmla="*/ 2147483646 w 149"/>
              <a:gd name="T11" fmla="*/ 2147483646 h 207"/>
              <a:gd name="T12" fmla="*/ 2147483646 w 149"/>
              <a:gd name="T13" fmla="*/ 2147483646 h 207"/>
              <a:gd name="T14" fmla="*/ 2147483646 w 149"/>
              <a:gd name="T15" fmla="*/ 2147483646 h 207"/>
              <a:gd name="T16" fmla="*/ 2147483646 w 149"/>
              <a:gd name="T17" fmla="*/ 0 h 207"/>
              <a:gd name="T18" fmla="*/ 2147483646 w 149"/>
              <a:gd name="T19" fmla="*/ 0 h 207"/>
              <a:gd name="T20" fmla="*/ 0 w 149"/>
              <a:gd name="T21" fmla="*/ 2147483646 h 207"/>
              <a:gd name="T22" fmla="*/ 2147483646 w 149"/>
              <a:gd name="T23" fmla="*/ 2147483646 h 207"/>
              <a:gd name="T24" fmla="*/ 0 w 149"/>
              <a:gd name="T25" fmla="*/ 2147483646 h 207"/>
              <a:gd name="T26" fmla="*/ 2147483646 w 149"/>
              <a:gd name="T27" fmla="*/ 2147483646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207">
                <a:moveTo>
                  <a:pt x="13" y="26"/>
                </a:moveTo>
                <a:cubicBezTo>
                  <a:pt x="122" y="26"/>
                  <a:pt x="122" y="26"/>
                  <a:pt x="122" y="26"/>
                </a:cubicBezTo>
                <a:cubicBezTo>
                  <a:pt x="122" y="194"/>
                  <a:pt x="122" y="194"/>
                  <a:pt x="122" y="194"/>
                </a:cubicBezTo>
                <a:cubicBezTo>
                  <a:pt x="122" y="201"/>
                  <a:pt x="128" y="207"/>
                  <a:pt x="135" y="207"/>
                </a:cubicBezTo>
                <a:cubicBezTo>
                  <a:pt x="135" y="207"/>
                  <a:pt x="135" y="207"/>
                  <a:pt x="135" y="207"/>
                </a:cubicBezTo>
                <a:cubicBezTo>
                  <a:pt x="143" y="207"/>
                  <a:pt x="148" y="201"/>
                  <a:pt x="148" y="194"/>
                </a:cubicBezTo>
                <a:cubicBezTo>
                  <a:pt x="149" y="13"/>
                  <a:pt x="149" y="13"/>
                  <a:pt x="149" y="13"/>
                </a:cubicBezTo>
                <a:cubicBezTo>
                  <a:pt x="149" y="13"/>
                  <a:pt x="149" y="13"/>
                  <a:pt x="149" y="13"/>
                </a:cubicBezTo>
                <a:cubicBezTo>
                  <a:pt x="149" y="6"/>
                  <a:pt x="144" y="0"/>
                  <a:pt x="140" y="0"/>
                </a:cubicBezTo>
                <a:cubicBezTo>
                  <a:pt x="13" y="0"/>
                  <a:pt x="13" y="0"/>
                  <a:pt x="13" y="0"/>
                </a:cubicBezTo>
                <a:cubicBezTo>
                  <a:pt x="0" y="6"/>
                  <a:pt x="0" y="6"/>
                  <a:pt x="0" y="6"/>
                </a:cubicBezTo>
                <a:cubicBezTo>
                  <a:pt x="13" y="13"/>
                  <a:pt x="13" y="13"/>
                  <a:pt x="13" y="13"/>
                </a:cubicBezTo>
                <a:cubicBezTo>
                  <a:pt x="0" y="22"/>
                  <a:pt x="0" y="22"/>
                  <a:pt x="0" y="22"/>
                </a:cubicBezTo>
                <a:lnTo>
                  <a:pt x="13" y="26"/>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
        <p:nvSpPr>
          <p:cNvPr id="40057" name="Freeform 115"/>
          <p:cNvSpPr>
            <a:spLocks/>
          </p:cNvSpPr>
          <p:nvPr/>
        </p:nvSpPr>
        <p:spPr bwMode="auto">
          <a:xfrm>
            <a:off x="7972425" y="5253038"/>
            <a:ext cx="523875" cy="260350"/>
          </a:xfrm>
          <a:custGeom>
            <a:avLst/>
            <a:gdLst>
              <a:gd name="T0" fmla="*/ 0 w 330"/>
              <a:gd name="T1" fmla="*/ 0 h 164"/>
              <a:gd name="T2" fmla="*/ 2147483646 w 330"/>
              <a:gd name="T3" fmla="*/ 2147483646 h 164"/>
              <a:gd name="T4" fmla="*/ 2147483646 w 330"/>
              <a:gd name="T5" fmla="*/ 0 h 164"/>
              <a:gd name="T6" fmla="*/ 0 w 330"/>
              <a:gd name="T7" fmla="*/ 2147483646 h 164"/>
              <a:gd name="T8" fmla="*/ 0 w 330"/>
              <a:gd name="T9" fmla="*/ 0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0" h="164">
                <a:moveTo>
                  <a:pt x="0" y="0"/>
                </a:moveTo>
                <a:lnTo>
                  <a:pt x="330" y="164"/>
                </a:lnTo>
                <a:lnTo>
                  <a:pt x="330" y="0"/>
                </a:lnTo>
                <a:lnTo>
                  <a:pt x="0" y="164"/>
                </a:lnTo>
                <a:lnTo>
                  <a:pt x="0" y="0"/>
                </a:lnTo>
                <a:close/>
              </a:path>
            </a:pathLst>
          </a:custGeom>
          <a:solidFill>
            <a:srgbClr val="FFFFFF"/>
          </a:solidFill>
          <a:ln w="12700" cap="flat">
            <a:solidFill>
              <a:srgbClr val="000000"/>
            </a:solidFill>
            <a:prstDash val="solid"/>
            <a:miter lim="800000"/>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34339"/>
                                        </p:tgtEl>
                                        <p:attrNameLst>
                                          <p:attrName>style.visibility</p:attrName>
                                        </p:attrNameLst>
                                      </p:cBhvr>
                                      <p:to>
                                        <p:strVal val="visible"/>
                                      </p:to>
                                    </p:set>
                                  </p:childTnLst>
                                  <p:subTnLst>
                                    <p:animClr clrSpc="rgb" dir="cw">
                                      <p:cBhvr override="childStyle">
                                        <p:cTn dur="1" fill="hold" display="0" masterRel="nextClick" afterEffect="1"/>
                                        <p:tgtEl>
                                          <p:spTgt spid="734339"/>
                                        </p:tgtEl>
                                        <p:attrNameLst>
                                          <p:attrName>ppt_c</p:attrName>
                                        </p:attrNameLst>
                                      </p:cBhvr>
                                      <p:to>
                                        <a:srgbClr val="FFFFFF"/>
                                      </p:to>
                                    </p:animClr>
                                  </p:subTnLst>
                                </p:cTn>
                              </p:par>
                            </p:childTnLst>
                          </p:cTn>
                        </p:par>
                        <p:par>
                          <p:cTn id="7" fill="hold" nodeType="afterGroup">
                            <p:stCondLst>
                              <p:cond delay="500"/>
                            </p:stCondLst>
                            <p:childTnLst>
                              <p:par>
                                <p:cTn id="8" presetID="1" presetClass="entr" presetSubtype="0" fill="hold" nodeType="afterEffect">
                                  <p:stCondLst>
                                    <p:cond delay="1000"/>
                                  </p:stCondLst>
                                  <p:childTnLst>
                                    <p:set>
                                      <p:cBhvr>
                                        <p:cTn id="9" dur="1" fill="hold">
                                          <p:stCondLst>
                                            <p:cond delay="499"/>
                                          </p:stCondLst>
                                        </p:cTn>
                                        <p:tgtEl>
                                          <p:spTgt spid="734344"/>
                                        </p:tgtEl>
                                        <p:attrNameLst>
                                          <p:attrName>style.visibility</p:attrName>
                                        </p:attrNameLst>
                                      </p:cBhvr>
                                      <p:to>
                                        <p:strVal val="visible"/>
                                      </p:to>
                                    </p:set>
                                  </p:childTnLst>
                                  <p:subTnLst>
                                    <p:animClr clrSpc="rgb" dir="cw">
                                      <p:cBhvr override="childStyle">
                                        <p:cTn dur="1" fill="hold" display="0" masterRel="nextClick" afterEffect="1"/>
                                        <p:tgtEl>
                                          <p:spTgt spid="734344"/>
                                        </p:tgtEl>
                                        <p:attrNameLst>
                                          <p:attrName>ppt_c</p:attrName>
                                        </p:attrNameLst>
                                      </p:cBhvr>
                                      <p:to>
                                        <a:srgbClr val="FFFFFF"/>
                                      </p:to>
                                    </p:animClr>
                                  </p:subTnLst>
                                </p:cTn>
                              </p:par>
                            </p:childTnLst>
                          </p:cTn>
                        </p:par>
                        <p:par>
                          <p:cTn id="10" fill="hold" nodeType="afterGroup">
                            <p:stCondLst>
                              <p:cond delay="2000"/>
                            </p:stCondLst>
                            <p:childTnLst>
                              <p:par>
                                <p:cTn id="11" presetID="1" presetClass="exit" presetSubtype="0" fill="hold" nodeType="afterEffect">
                                  <p:stCondLst>
                                    <p:cond delay="0"/>
                                  </p:stCondLst>
                                  <p:childTnLst>
                                    <p:set>
                                      <p:cBhvr>
                                        <p:cTn id="12" dur="1" fill="hold">
                                          <p:stCondLst>
                                            <p:cond delay="0"/>
                                          </p:stCondLst>
                                        </p:cTn>
                                        <p:tgtEl>
                                          <p:spTgt spid="734339"/>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nodeType="afterEffect">
                                  <p:stCondLst>
                                    <p:cond delay="1000"/>
                                  </p:stCondLst>
                                  <p:childTnLst>
                                    <p:set>
                                      <p:cBhvr>
                                        <p:cTn id="15" dur="1" fill="hold">
                                          <p:stCondLst>
                                            <p:cond delay="499"/>
                                          </p:stCondLst>
                                        </p:cTn>
                                        <p:tgtEl>
                                          <p:spTgt spid="734343"/>
                                        </p:tgtEl>
                                        <p:attrNameLst>
                                          <p:attrName>style.visibility</p:attrName>
                                        </p:attrNameLst>
                                      </p:cBhvr>
                                      <p:to>
                                        <p:strVal val="visible"/>
                                      </p:to>
                                    </p:set>
                                  </p:childTnLst>
                                </p:cTn>
                              </p:par>
                            </p:childTnLst>
                          </p:cTn>
                        </p:par>
                        <p:par>
                          <p:cTn id="16" fill="hold" nodeType="afterGroup">
                            <p:stCondLst>
                              <p:cond delay="3500"/>
                            </p:stCondLst>
                            <p:childTnLst>
                              <p:par>
                                <p:cTn id="17" presetID="1" presetClass="exit" presetSubtype="0" fill="hold" nodeType="afterEffect">
                                  <p:stCondLst>
                                    <p:cond delay="0"/>
                                  </p:stCondLst>
                                  <p:childTnLst>
                                    <p:set>
                                      <p:cBhvr>
                                        <p:cTn id="18" dur="1" fill="hold">
                                          <p:stCondLst>
                                            <p:cond delay="0"/>
                                          </p:stCondLst>
                                        </p:cTn>
                                        <p:tgtEl>
                                          <p:spTgt spid="73434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734353"/>
                                        </p:tgtEl>
                                        <p:attrNameLst>
                                          <p:attrName>style.visibility</p:attrName>
                                        </p:attrNameLst>
                                      </p:cBhvr>
                                      <p:to>
                                        <p:strVal val="visible"/>
                                      </p:to>
                                    </p:set>
                                  </p:childTnLst>
                                  <p:subTnLst>
                                    <p:animClr clrSpc="rgb" dir="cw">
                                      <p:cBhvr override="childStyle">
                                        <p:cTn dur="1" fill="hold" display="0" masterRel="nextClick" afterEffect="1"/>
                                        <p:tgtEl>
                                          <p:spTgt spid="734353"/>
                                        </p:tgtEl>
                                        <p:attrNameLst>
                                          <p:attrName>ppt_c</p:attrName>
                                        </p:attrNameLst>
                                      </p:cBhvr>
                                      <p:to>
                                        <a:srgbClr val="FFFFFF"/>
                                      </p:to>
                                    </p:animClr>
                                  </p:subTnLst>
                                </p:cTn>
                              </p:par>
                            </p:childTnLst>
                          </p:cTn>
                        </p:par>
                        <p:par>
                          <p:cTn id="23" fill="hold" nodeType="afterGroup">
                            <p:stCondLst>
                              <p:cond delay="500"/>
                            </p:stCondLst>
                            <p:childTnLst>
                              <p:par>
                                <p:cTn id="24" presetID="1" presetClass="entr" presetSubtype="0" fill="hold" nodeType="afterEffect">
                                  <p:stCondLst>
                                    <p:cond delay="1000"/>
                                  </p:stCondLst>
                                  <p:childTnLst>
                                    <p:set>
                                      <p:cBhvr>
                                        <p:cTn id="25" dur="1" fill="hold">
                                          <p:stCondLst>
                                            <p:cond delay="499"/>
                                          </p:stCondLst>
                                        </p:cTn>
                                        <p:tgtEl>
                                          <p:spTgt spid="734354"/>
                                        </p:tgtEl>
                                        <p:attrNameLst>
                                          <p:attrName>style.visibility</p:attrName>
                                        </p:attrNameLst>
                                      </p:cBhvr>
                                      <p:to>
                                        <p:strVal val="visible"/>
                                      </p:to>
                                    </p:set>
                                  </p:childTnLst>
                                  <p:subTnLst>
                                    <p:animClr clrSpc="rgb" dir="cw">
                                      <p:cBhvr override="childStyle">
                                        <p:cTn dur="1" fill="hold" display="0" masterRel="nextClick" afterEffect="1"/>
                                        <p:tgtEl>
                                          <p:spTgt spid="734354"/>
                                        </p:tgtEl>
                                        <p:attrNameLst>
                                          <p:attrName>ppt_c</p:attrName>
                                        </p:attrNameLst>
                                      </p:cBhvr>
                                      <p:to>
                                        <a:schemeClr val="bg1"/>
                                      </p:to>
                                    </p:animClr>
                                  </p:subTnLst>
                                </p:cTn>
                              </p:par>
                            </p:childTnLst>
                          </p:cTn>
                        </p:par>
                        <p:par>
                          <p:cTn id="26" fill="hold" nodeType="afterGroup">
                            <p:stCondLst>
                              <p:cond delay="2000"/>
                            </p:stCondLst>
                            <p:childTnLst>
                              <p:par>
                                <p:cTn id="27" presetID="1" presetClass="exit" presetSubtype="0" fill="hold" nodeType="afterEffect">
                                  <p:stCondLst>
                                    <p:cond delay="0"/>
                                  </p:stCondLst>
                                  <p:childTnLst>
                                    <p:set>
                                      <p:cBhvr>
                                        <p:cTn id="28" dur="1" fill="hold">
                                          <p:stCondLst>
                                            <p:cond delay="0"/>
                                          </p:stCondLst>
                                        </p:cTn>
                                        <p:tgtEl>
                                          <p:spTgt spid="734353"/>
                                        </p:tgtEl>
                                        <p:attrNameLst>
                                          <p:attrName>style.visibility</p:attrName>
                                        </p:attrNameLst>
                                      </p:cBhvr>
                                      <p:to>
                                        <p:strVal val="hidden"/>
                                      </p:to>
                                    </p:set>
                                  </p:childTnLst>
                                </p:cTn>
                              </p:par>
                            </p:childTnLst>
                          </p:cTn>
                        </p:par>
                        <p:par>
                          <p:cTn id="29" fill="hold" nodeType="afterGroup">
                            <p:stCondLst>
                              <p:cond delay="2000"/>
                            </p:stCondLst>
                            <p:childTnLst>
                              <p:par>
                                <p:cTn id="30" presetID="1" presetClass="entr" presetSubtype="0" fill="hold" nodeType="afterEffect">
                                  <p:stCondLst>
                                    <p:cond delay="1000"/>
                                  </p:stCondLst>
                                  <p:childTnLst>
                                    <p:set>
                                      <p:cBhvr>
                                        <p:cTn id="31" dur="1" fill="hold">
                                          <p:stCondLst>
                                            <p:cond delay="499"/>
                                          </p:stCondLst>
                                        </p:cTn>
                                        <p:tgtEl>
                                          <p:spTgt spid="734355"/>
                                        </p:tgtEl>
                                        <p:attrNameLst>
                                          <p:attrName>style.visibility</p:attrName>
                                        </p:attrNameLst>
                                      </p:cBhvr>
                                      <p:to>
                                        <p:strVal val="visible"/>
                                      </p:to>
                                    </p:set>
                                  </p:childTnLst>
                                </p:cTn>
                              </p:par>
                            </p:childTnLst>
                          </p:cTn>
                        </p:par>
                        <p:par>
                          <p:cTn id="32" fill="hold" nodeType="afterGroup">
                            <p:stCondLst>
                              <p:cond delay="3500"/>
                            </p:stCondLst>
                            <p:childTnLst>
                              <p:par>
                                <p:cTn id="33" presetID="1" presetClass="exit" presetSubtype="0" fill="hold" nodeType="afterEffect">
                                  <p:stCondLst>
                                    <p:cond delay="0"/>
                                  </p:stCondLst>
                                  <p:childTnLst>
                                    <p:set>
                                      <p:cBhvr>
                                        <p:cTn id="34" dur="1" fill="hold">
                                          <p:stCondLst>
                                            <p:cond delay="0"/>
                                          </p:stCondLst>
                                        </p:cTn>
                                        <p:tgtEl>
                                          <p:spTgt spid="734354"/>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734361"/>
                                        </p:tgtEl>
                                        <p:attrNameLst>
                                          <p:attrName>style.visibility</p:attrName>
                                        </p:attrNameLst>
                                      </p:cBhvr>
                                      <p:to>
                                        <p:strVal val="visible"/>
                                      </p:to>
                                    </p:set>
                                  </p:childTnLst>
                                  <p:subTnLst>
                                    <p:animClr clrSpc="rgb" dir="cw">
                                      <p:cBhvr override="childStyle">
                                        <p:cTn dur="1" fill="hold" display="0" masterRel="nextClick" afterEffect="1"/>
                                        <p:tgtEl>
                                          <p:spTgt spid="734361"/>
                                        </p:tgtEl>
                                        <p:attrNameLst>
                                          <p:attrName>ppt_c</p:attrName>
                                        </p:attrNameLst>
                                      </p:cBhvr>
                                      <p:to>
                                        <a:srgbClr val="FFFFFF"/>
                                      </p:to>
                                    </p:animClr>
                                  </p:subTnLst>
                                </p:cTn>
                              </p:par>
                            </p:childTnLst>
                          </p:cTn>
                        </p:par>
                        <p:par>
                          <p:cTn id="39" fill="hold" nodeType="afterGroup">
                            <p:stCondLst>
                              <p:cond delay="500"/>
                            </p:stCondLst>
                            <p:childTnLst>
                              <p:par>
                                <p:cTn id="40" presetID="1" presetClass="entr" presetSubtype="0" fill="hold" nodeType="afterEffect">
                                  <p:stCondLst>
                                    <p:cond delay="1000"/>
                                  </p:stCondLst>
                                  <p:childTnLst>
                                    <p:set>
                                      <p:cBhvr>
                                        <p:cTn id="41" dur="1" fill="hold">
                                          <p:stCondLst>
                                            <p:cond delay="499"/>
                                          </p:stCondLst>
                                        </p:cTn>
                                        <p:tgtEl>
                                          <p:spTgt spid="734379"/>
                                        </p:tgtEl>
                                        <p:attrNameLst>
                                          <p:attrName>style.visibility</p:attrName>
                                        </p:attrNameLst>
                                      </p:cBhvr>
                                      <p:to>
                                        <p:strVal val="visible"/>
                                      </p:to>
                                    </p:set>
                                  </p:childTnLst>
                                  <p:subTnLst>
                                    <p:animClr clrSpc="rgb" dir="cw">
                                      <p:cBhvr override="childStyle">
                                        <p:cTn dur="1" fill="hold" display="0" masterRel="nextClick" afterEffect="1"/>
                                        <p:tgtEl>
                                          <p:spTgt spid="734379"/>
                                        </p:tgtEl>
                                        <p:attrNameLst>
                                          <p:attrName>ppt_c</p:attrName>
                                        </p:attrNameLst>
                                      </p:cBhvr>
                                      <p:to>
                                        <a:srgbClr val="FFFFFF"/>
                                      </p:to>
                                    </p:animClr>
                                  </p:subTnLst>
                                </p:cTn>
                              </p:par>
                            </p:childTnLst>
                          </p:cTn>
                        </p:par>
                        <p:par>
                          <p:cTn id="42" fill="hold" nodeType="afterGroup">
                            <p:stCondLst>
                              <p:cond delay="2000"/>
                            </p:stCondLst>
                            <p:childTnLst>
                              <p:par>
                                <p:cTn id="43" presetID="1" presetClass="exit" presetSubtype="0" fill="hold" nodeType="afterEffect">
                                  <p:stCondLst>
                                    <p:cond delay="0"/>
                                  </p:stCondLst>
                                  <p:childTnLst>
                                    <p:set>
                                      <p:cBhvr>
                                        <p:cTn id="44" dur="1" fill="hold">
                                          <p:stCondLst>
                                            <p:cond delay="0"/>
                                          </p:stCondLst>
                                        </p:cTn>
                                        <p:tgtEl>
                                          <p:spTgt spid="734361"/>
                                        </p:tgtEl>
                                        <p:attrNameLst>
                                          <p:attrName>style.visibility</p:attrName>
                                        </p:attrNameLst>
                                      </p:cBhvr>
                                      <p:to>
                                        <p:strVal val="hidden"/>
                                      </p:to>
                                    </p:set>
                                  </p:childTnLst>
                                </p:cTn>
                              </p:par>
                            </p:childTnLst>
                          </p:cTn>
                        </p:par>
                        <p:par>
                          <p:cTn id="45" fill="hold" nodeType="afterGroup">
                            <p:stCondLst>
                              <p:cond delay="2000"/>
                            </p:stCondLst>
                            <p:childTnLst>
                              <p:par>
                                <p:cTn id="46" presetID="1" presetClass="entr" presetSubtype="0" fill="hold" nodeType="afterEffect">
                                  <p:stCondLst>
                                    <p:cond delay="1000"/>
                                  </p:stCondLst>
                                  <p:childTnLst>
                                    <p:set>
                                      <p:cBhvr>
                                        <p:cTn id="47" dur="1" fill="hold">
                                          <p:stCondLst>
                                            <p:cond delay="499"/>
                                          </p:stCondLst>
                                        </p:cTn>
                                        <p:tgtEl>
                                          <p:spTgt spid="734380"/>
                                        </p:tgtEl>
                                        <p:attrNameLst>
                                          <p:attrName>style.visibility</p:attrName>
                                        </p:attrNameLst>
                                      </p:cBhvr>
                                      <p:to>
                                        <p:strVal val="visible"/>
                                      </p:to>
                                    </p:set>
                                  </p:childTnLst>
                                </p:cTn>
                              </p:par>
                            </p:childTnLst>
                          </p:cTn>
                        </p:par>
                        <p:par>
                          <p:cTn id="48" fill="hold" nodeType="afterGroup">
                            <p:stCondLst>
                              <p:cond delay="3500"/>
                            </p:stCondLst>
                            <p:childTnLst>
                              <p:par>
                                <p:cTn id="49" presetID="1" presetClass="exit" presetSubtype="0" fill="hold" nodeType="afterEffect">
                                  <p:stCondLst>
                                    <p:cond delay="0"/>
                                  </p:stCondLst>
                                  <p:childTnLst>
                                    <p:set>
                                      <p:cBhvr>
                                        <p:cTn id="50" dur="1" fill="hold">
                                          <p:stCondLst>
                                            <p:cond delay="0"/>
                                          </p:stCondLst>
                                        </p:cTn>
                                        <p:tgtEl>
                                          <p:spTgt spid="734379"/>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734381"/>
                                        </p:tgtEl>
                                        <p:attrNameLst>
                                          <p:attrName>style.visibility</p:attrName>
                                        </p:attrNameLst>
                                      </p:cBhvr>
                                      <p:to>
                                        <p:strVal val="visible"/>
                                      </p:to>
                                    </p:set>
                                  </p:childTnLst>
                                  <p:subTnLst>
                                    <p:animClr clrSpc="rgb" dir="cw">
                                      <p:cBhvr override="childStyle">
                                        <p:cTn dur="1" fill="hold" display="0" masterRel="nextClick" afterEffect="1"/>
                                        <p:tgtEl>
                                          <p:spTgt spid="734381"/>
                                        </p:tgtEl>
                                        <p:attrNameLst>
                                          <p:attrName>ppt_c</p:attrName>
                                        </p:attrNameLst>
                                      </p:cBhvr>
                                      <p:to>
                                        <a:srgbClr val="FFFFFF"/>
                                      </p:to>
                                    </p:animClr>
                                  </p:subTnLst>
                                </p:cTn>
                              </p:par>
                            </p:childTnLst>
                          </p:cTn>
                        </p:par>
                        <p:par>
                          <p:cTn id="55" fill="hold" nodeType="afterGroup">
                            <p:stCondLst>
                              <p:cond delay="500"/>
                            </p:stCondLst>
                            <p:childTnLst>
                              <p:par>
                                <p:cTn id="56" presetID="1" presetClass="entr" presetSubtype="0" fill="hold" nodeType="afterEffect">
                                  <p:stCondLst>
                                    <p:cond delay="1000"/>
                                  </p:stCondLst>
                                  <p:childTnLst>
                                    <p:set>
                                      <p:cBhvr>
                                        <p:cTn id="57" dur="1" fill="hold">
                                          <p:stCondLst>
                                            <p:cond delay="499"/>
                                          </p:stCondLst>
                                        </p:cTn>
                                        <p:tgtEl>
                                          <p:spTgt spid="734382"/>
                                        </p:tgtEl>
                                        <p:attrNameLst>
                                          <p:attrName>style.visibility</p:attrName>
                                        </p:attrNameLst>
                                      </p:cBhvr>
                                      <p:to>
                                        <p:strVal val="visible"/>
                                      </p:to>
                                    </p:set>
                                  </p:childTnLst>
                                  <p:subTnLst>
                                    <p:animClr clrSpc="rgb" dir="cw">
                                      <p:cBhvr override="childStyle">
                                        <p:cTn dur="1" fill="hold" display="0" masterRel="nextClick" afterEffect="1"/>
                                        <p:tgtEl>
                                          <p:spTgt spid="734382"/>
                                        </p:tgtEl>
                                        <p:attrNameLst>
                                          <p:attrName>ppt_c</p:attrName>
                                        </p:attrNameLst>
                                      </p:cBhvr>
                                      <p:to>
                                        <a:srgbClr val="FFFFFF"/>
                                      </p:to>
                                    </p:animClr>
                                  </p:subTnLst>
                                </p:cTn>
                              </p:par>
                            </p:childTnLst>
                          </p:cTn>
                        </p:par>
                        <p:par>
                          <p:cTn id="58" fill="hold" nodeType="afterGroup">
                            <p:stCondLst>
                              <p:cond delay="2000"/>
                            </p:stCondLst>
                            <p:childTnLst>
                              <p:par>
                                <p:cTn id="59" presetID="1" presetClass="exit" presetSubtype="0" fill="hold" nodeType="afterEffect">
                                  <p:stCondLst>
                                    <p:cond delay="0"/>
                                  </p:stCondLst>
                                  <p:childTnLst>
                                    <p:set>
                                      <p:cBhvr>
                                        <p:cTn id="60" dur="1" fill="hold">
                                          <p:stCondLst>
                                            <p:cond delay="0"/>
                                          </p:stCondLst>
                                        </p:cTn>
                                        <p:tgtEl>
                                          <p:spTgt spid="734381"/>
                                        </p:tgtEl>
                                        <p:attrNameLst>
                                          <p:attrName>style.visibility</p:attrName>
                                        </p:attrNameLst>
                                      </p:cBhvr>
                                      <p:to>
                                        <p:strVal val="hidden"/>
                                      </p:to>
                                    </p:set>
                                  </p:childTnLst>
                                </p:cTn>
                              </p:par>
                            </p:childTnLst>
                          </p:cTn>
                        </p:par>
                        <p:par>
                          <p:cTn id="61" fill="hold" nodeType="afterGroup">
                            <p:stCondLst>
                              <p:cond delay="2000"/>
                            </p:stCondLst>
                            <p:childTnLst>
                              <p:par>
                                <p:cTn id="62" presetID="1" presetClass="entr" presetSubtype="0" fill="hold" nodeType="afterEffect">
                                  <p:stCondLst>
                                    <p:cond delay="1000"/>
                                  </p:stCondLst>
                                  <p:childTnLst>
                                    <p:set>
                                      <p:cBhvr>
                                        <p:cTn id="63" dur="1" fill="hold">
                                          <p:stCondLst>
                                            <p:cond delay="499"/>
                                          </p:stCondLst>
                                        </p:cTn>
                                        <p:tgtEl>
                                          <p:spTgt spid="734383"/>
                                        </p:tgtEl>
                                        <p:attrNameLst>
                                          <p:attrName>style.visibility</p:attrName>
                                        </p:attrNameLst>
                                      </p:cBhvr>
                                      <p:to>
                                        <p:strVal val="visible"/>
                                      </p:to>
                                    </p:set>
                                  </p:childTnLst>
                                </p:cTn>
                              </p:par>
                            </p:childTnLst>
                          </p:cTn>
                        </p:par>
                        <p:par>
                          <p:cTn id="64" fill="hold" nodeType="afterGroup">
                            <p:stCondLst>
                              <p:cond delay="3500"/>
                            </p:stCondLst>
                            <p:childTnLst>
                              <p:par>
                                <p:cTn id="65" presetID="1" presetClass="exit" presetSubtype="0" fill="hold" nodeType="afterEffect">
                                  <p:stCondLst>
                                    <p:cond delay="0"/>
                                  </p:stCondLst>
                                  <p:childTnLst>
                                    <p:set>
                                      <p:cBhvr>
                                        <p:cTn id="66" dur="1" fill="hold">
                                          <p:stCondLst>
                                            <p:cond delay="0"/>
                                          </p:stCondLst>
                                        </p:cTn>
                                        <p:tgtEl>
                                          <p:spTgt spid="7343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34FD2A34-DCDD-4704-848D-FAD14CCDE9E9}" type="slidenum">
              <a:rPr lang="en-US" altLang="zh-CN" sz="1600" b="0" u="none" baseline="0"/>
              <a:pPr/>
              <a:t>31</a:t>
            </a:fld>
            <a:endParaRPr lang="en-US" altLang="zh-CN" sz="1600" b="0" u="none" baseline="0"/>
          </a:p>
        </p:txBody>
      </p:sp>
      <p:sp>
        <p:nvSpPr>
          <p:cNvPr id="41987" name="Rectangle 2"/>
          <p:cNvSpPr>
            <a:spLocks noGrp="1" noChangeArrowheads="1"/>
          </p:cNvSpPr>
          <p:nvPr>
            <p:ph type="title"/>
          </p:nvPr>
        </p:nvSpPr>
        <p:spPr/>
        <p:txBody>
          <a:bodyPr/>
          <a:lstStyle/>
          <a:p>
            <a:r>
              <a:rPr lang="en-US" altLang="zh-CN">
                <a:ea typeface="宋体" panose="02010600030101010101" pitchFamily="2" charset="-122"/>
              </a:rPr>
              <a:t>Dynamic RAM - Bit Slice</a:t>
            </a:r>
          </a:p>
        </p:txBody>
      </p:sp>
      <p:sp>
        <p:nvSpPr>
          <p:cNvPr id="41988" name="Rectangle 3"/>
          <p:cNvSpPr>
            <a:spLocks noGrp="1" noChangeArrowheads="1"/>
          </p:cNvSpPr>
          <p:nvPr>
            <p:ph type="body" idx="1"/>
          </p:nvPr>
        </p:nvSpPr>
        <p:spPr>
          <a:xfrm>
            <a:off x="490538" y="1314450"/>
            <a:ext cx="3556000" cy="5027613"/>
          </a:xfrm>
        </p:spPr>
        <p:txBody>
          <a:bodyPr/>
          <a:lstStyle/>
          <a:p>
            <a:r>
              <a:rPr lang="en-US" altLang="zh-CN" sz="2400">
                <a:ea typeface="宋体" panose="02010600030101010101" pitchFamily="2" charset="-122"/>
              </a:rPr>
              <a:t>C is driven by 3-state drivers</a:t>
            </a:r>
          </a:p>
          <a:p>
            <a:r>
              <a:rPr lang="en-US" altLang="zh-CN" sz="2400">
                <a:ea typeface="宋体" panose="02010600030101010101" pitchFamily="2" charset="-122"/>
              </a:rPr>
              <a:t>Sense amplifier is used to change the small voltage change on C into H or L</a:t>
            </a:r>
          </a:p>
          <a:p>
            <a:r>
              <a:rPr lang="en-US" altLang="zh-CN" sz="2400">
                <a:ea typeface="宋体" panose="02010600030101010101" pitchFamily="2" charset="-122"/>
              </a:rPr>
              <a:t>In the electronics, B, C, and the sense amplifier output are connected to make destructive read into non-destructive read</a:t>
            </a:r>
          </a:p>
        </p:txBody>
      </p:sp>
      <p:grpSp>
        <p:nvGrpSpPr>
          <p:cNvPr id="41989" name="Group 140"/>
          <p:cNvGrpSpPr>
            <a:grpSpLocks noChangeAspect="1"/>
          </p:cNvGrpSpPr>
          <p:nvPr/>
        </p:nvGrpSpPr>
        <p:grpSpPr bwMode="auto">
          <a:xfrm>
            <a:off x="4173538" y="1460500"/>
            <a:ext cx="4572000" cy="5072063"/>
            <a:chOff x="2629" y="920"/>
            <a:chExt cx="2880" cy="3195"/>
          </a:xfrm>
        </p:grpSpPr>
        <p:sp>
          <p:nvSpPr>
            <p:cNvPr id="41995" name="Rectangle 141"/>
            <p:cNvSpPr>
              <a:spLocks noChangeArrowheads="1"/>
            </p:cNvSpPr>
            <p:nvPr/>
          </p:nvSpPr>
          <p:spPr bwMode="auto">
            <a:xfrm>
              <a:off x="5066" y="3491"/>
              <a:ext cx="37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(b) Symbol</a:t>
              </a:r>
              <a:endParaRPr lang="zh-CN" altLang="zh-CN" sz="4400">
                <a:ea typeface="宋体" panose="02010600030101010101" pitchFamily="2" charset="-122"/>
              </a:endParaRPr>
            </a:p>
          </p:txBody>
        </p:sp>
        <p:sp>
          <p:nvSpPr>
            <p:cNvPr id="41996" name="Rectangle 142"/>
            <p:cNvSpPr>
              <a:spLocks noChangeArrowheads="1"/>
            </p:cNvSpPr>
            <p:nvPr/>
          </p:nvSpPr>
          <p:spPr bwMode="auto">
            <a:xfrm>
              <a:off x="3659" y="4018"/>
              <a:ext cx="62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(a) Logic diagram</a:t>
              </a:r>
              <a:endParaRPr lang="zh-CN" altLang="zh-CN" sz="4400">
                <a:ea typeface="宋体" panose="02010600030101010101" pitchFamily="2" charset="-122"/>
              </a:endParaRPr>
            </a:p>
          </p:txBody>
        </p:sp>
        <p:sp>
          <p:nvSpPr>
            <p:cNvPr id="41997" name="Freeform 143"/>
            <p:cNvSpPr>
              <a:spLocks/>
            </p:cNvSpPr>
            <p:nvPr/>
          </p:nvSpPr>
          <p:spPr bwMode="auto">
            <a:xfrm>
              <a:off x="4252" y="2816"/>
              <a:ext cx="585" cy="1048"/>
            </a:xfrm>
            <a:custGeom>
              <a:avLst/>
              <a:gdLst>
                <a:gd name="T0" fmla="*/ 0 w 585"/>
                <a:gd name="T1" fmla="*/ 0 h 1048"/>
                <a:gd name="T2" fmla="*/ 585 w 585"/>
                <a:gd name="T3" fmla="*/ 2 h 1048"/>
                <a:gd name="T4" fmla="*/ 585 w 585"/>
                <a:gd name="T5" fmla="*/ 1048 h 1048"/>
                <a:gd name="T6" fmla="*/ 0 w 585"/>
                <a:gd name="T7" fmla="*/ 1048 h 1048"/>
                <a:gd name="T8" fmla="*/ 0 w 585"/>
                <a:gd name="T9" fmla="*/ 36 h 1048"/>
                <a:gd name="T10" fmla="*/ 0 w 585"/>
                <a:gd name="T11" fmla="*/ 0 h 10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5" h="1048">
                  <a:moveTo>
                    <a:pt x="0" y="0"/>
                  </a:moveTo>
                  <a:lnTo>
                    <a:pt x="585" y="2"/>
                  </a:lnTo>
                  <a:lnTo>
                    <a:pt x="585" y="1048"/>
                  </a:lnTo>
                  <a:lnTo>
                    <a:pt x="0" y="1048"/>
                  </a:lnTo>
                  <a:lnTo>
                    <a:pt x="0" y="36"/>
                  </a:lnTo>
                  <a:lnTo>
                    <a:pt x="0" y="0"/>
                  </a:ln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98" name="Freeform 144"/>
            <p:cNvSpPr>
              <a:spLocks/>
            </p:cNvSpPr>
            <p:nvPr/>
          </p:nvSpPr>
          <p:spPr bwMode="auto">
            <a:xfrm>
              <a:off x="2908" y="2905"/>
              <a:ext cx="474" cy="886"/>
            </a:xfrm>
            <a:custGeom>
              <a:avLst/>
              <a:gdLst>
                <a:gd name="T0" fmla="*/ 0 w 474"/>
                <a:gd name="T1" fmla="*/ 0 h 886"/>
                <a:gd name="T2" fmla="*/ 474 w 474"/>
                <a:gd name="T3" fmla="*/ 0 h 886"/>
                <a:gd name="T4" fmla="*/ 474 w 474"/>
                <a:gd name="T5" fmla="*/ 886 h 886"/>
                <a:gd name="T6" fmla="*/ 0 w 474"/>
                <a:gd name="T7" fmla="*/ 886 h 886"/>
                <a:gd name="T8" fmla="*/ 0 w 474"/>
                <a:gd name="T9" fmla="*/ 0 h 886"/>
                <a:gd name="T10" fmla="*/ 0 w 474"/>
                <a:gd name="T11" fmla="*/ 0 h 8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4" h="886">
                  <a:moveTo>
                    <a:pt x="0" y="0"/>
                  </a:moveTo>
                  <a:lnTo>
                    <a:pt x="474" y="0"/>
                  </a:lnTo>
                  <a:lnTo>
                    <a:pt x="474" y="886"/>
                  </a:lnTo>
                  <a:lnTo>
                    <a:pt x="0" y="886"/>
                  </a:lnTo>
                  <a:lnTo>
                    <a:pt x="0" y="0"/>
                  </a:ln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99" name="Rectangle 145"/>
            <p:cNvSpPr>
              <a:spLocks noChangeArrowheads="1"/>
            </p:cNvSpPr>
            <p:nvPr/>
          </p:nvSpPr>
          <p:spPr bwMode="auto">
            <a:xfrm>
              <a:off x="3507" y="933"/>
              <a:ext cx="2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42000" name="Rectangle 146"/>
            <p:cNvSpPr>
              <a:spLocks noChangeArrowheads="1"/>
            </p:cNvSpPr>
            <p:nvPr/>
          </p:nvSpPr>
          <p:spPr bwMode="auto">
            <a:xfrm>
              <a:off x="3394" y="1178"/>
              <a:ext cx="5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B</a:t>
              </a:r>
              <a:endParaRPr lang="zh-CN" altLang="zh-CN" sz="4400">
                <a:ea typeface="宋体" panose="02010600030101010101" pitchFamily="2" charset="-122"/>
              </a:endParaRPr>
            </a:p>
          </p:txBody>
        </p:sp>
        <p:sp>
          <p:nvSpPr>
            <p:cNvPr id="42001" name="Rectangle 147"/>
            <p:cNvSpPr>
              <a:spLocks noChangeArrowheads="1"/>
            </p:cNvSpPr>
            <p:nvPr/>
          </p:nvSpPr>
          <p:spPr bwMode="auto">
            <a:xfrm>
              <a:off x="3507" y="2031"/>
              <a:ext cx="2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42002" name="Line 148"/>
            <p:cNvSpPr>
              <a:spLocks noChangeShapeType="1"/>
            </p:cNvSpPr>
            <p:nvPr/>
          </p:nvSpPr>
          <p:spPr bwMode="auto">
            <a:xfrm flipH="1" flipV="1">
              <a:off x="3034" y="2374"/>
              <a:ext cx="373" cy="2"/>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Rectangle 149"/>
            <p:cNvSpPr>
              <a:spLocks noChangeArrowheads="1"/>
            </p:cNvSpPr>
            <p:nvPr/>
          </p:nvSpPr>
          <p:spPr bwMode="auto">
            <a:xfrm>
              <a:off x="2820" y="920"/>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a:t>
              </a:r>
              <a:endParaRPr lang="zh-CN" altLang="zh-CN" sz="4400">
                <a:ea typeface="宋体" panose="02010600030101010101" pitchFamily="2" charset="-122"/>
              </a:endParaRPr>
            </a:p>
          </p:txBody>
        </p:sp>
        <p:sp>
          <p:nvSpPr>
            <p:cNvPr id="42004" name="Rectangle 150"/>
            <p:cNvSpPr>
              <a:spLocks noChangeArrowheads="1"/>
            </p:cNvSpPr>
            <p:nvPr/>
          </p:nvSpPr>
          <p:spPr bwMode="auto">
            <a:xfrm>
              <a:off x="2879" y="920"/>
              <a:ext cx="12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ord</a:t>
              </a:r>
              <a:endParaRPr lang="zh-CN" altLang="zh-CN" sz="4400">
                <a:ea typeface="宋体" panose="02010600030101010101" pitchFamily="2" charset="-122"/>
              </a:endParaRPr>
            </a:p>
          </p:txBody>
        </p:sp>
        <p:sp>
          <p:nvSpPr>
            <p:cNvPr id="42005" name="Rectangle 151"/>
            <p:cNvSpPr>
              <a:spLocks noChangeArrowheads="1"/>
            </p:cNvSpPr>
            <p:nvPr/>
          </p:nvSpPr>
          <p:spPr bwMode="auto">
            <a:xfrm>
              <a:off x="2820" y="991"/>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42006" name="Rectangle 152"/>
            <p:cNvSpPr>
              <a:spLocks noChangeArrowheads="1"/>
            </p:cNvSpPr>
            <p:nvPr/>
          </p:nvSpPr>
          <p:spPr bwMode="auto">
            <a:xfrm>
              <a:off x="2820" y="1065"/>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0</a:t>
              </a:r>
              <a:endParaRPr lang="zh-CN" altLang="zh-CN" sz="4400">
                <a:ea typeface="宋体" panose="02010600030101010101" pitchFamily="2" charset="-122"/>
              </a:endParaRPr>
            </a:p>
          </p:txBody>
        </p:sp>
        <p:sp>
          <p:nvSpPr>
            <p:cNvPr id="42007" name="Line 165"/>
            <p:cNvSpPr>
              <a:spLocks noChangeShapeType="1"/>
            </p:cNvSpPr>
            <p:nvPr/>
          </p:nvSpPr>
          <p:spPr bwMode="auto">
            <a:xfrm>
              <a:off x="3262" y="3532"/>
              <a:ext cx="0" cy="31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8" name="Freeform 166"/>
            <p:cNvSpPr>
              <a:spLocks/>
            </p:cNvSpPr>
            <p:nvPr/>
          </p:nvSpPr>
          <p:spPr bwMode="auto">
            <a:xfrm>
              <a:off x="3334" y="3430"/>
              <a:ext cx="1360" cy="285"/>
            </a:xfrm>
            <a:custGeom>
              <a:avLst/>
              <a:gdLst>
                <a:gd name="T0" fmla="*/ 0 w 1360"/>
                <a:gd name="T1" fmla="*/ 104 h 285"/>
                <a:gd name="T2" fmla="*/ 0 w 1360"/>
                <a:gd name="T3" fmla="*/ 285 h 285"/>
                <a:gd name="T4" fmla="*/ 1038 w 1360"/>
                <a:gd name="T5" fmla="*/ 285 h 285"/>
                <a:gd name="T6" fmla="*/ 1040 w 1360"/>
                <a:gd name="T7" fmla="*/ 0 h 285"/>
                <a:gd name="T8" fmla="*/ 1360 w 1360"/>
                <a:gd name="T9" fmla="*/ 0 h 285"/>
                <a:gd name="T10" fmla="*/ 1360 w 1360"/>
                <a:gd name="T11" fmla="*/ 64 h 2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0" h="285">
                  <a:moveTo>
                    <a:pt x="0" y="104"/>
                  </a:moveTo>
                  <a:lnTo>
                    <a:pt x="0" y="285"/>
                  </a:lnTo>
                  <a:lnTo>
                    <a:pt x="1038" y="285"/>
                  </a:lnTo>
                  <a:lnTo>
                    <a:pt x="1040" y="0"/>
                  </a:lnTo>
                  <a:lnTo>
                    <a:pt x="1360" y="0"/>
                  </a:lnTo>
                  <a:lnTo>
                    <a:pt x="1360" y="64"/>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09" name="Rectangle 167"/>
            <p:cNvSpPr>
              <a:spLocks noChangeArrowheads="1"/>
            </p:cNvSpPr>
            <p:nvPr/>
          </p:nvSpPr>
          <p:spPr bwMode="auto">
            <a:xfrm>
              <a:off x="2629" y="3218"/>
              <a:ext cx="25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Data in</a:t>
              </a:r>
              <a:endParaRPr lang="zh-CN" altLang="zh-CN" sz="4400">
                <a:ea typeface="宋体" panose="02010600030101010101" pitchFamily="2" charset="-122"/>
              </a:endParaRPr>
            </a:p>
          </p:txBody>
        </p:sp>
        <p:sp>
          <p:nvSpPr>
            <p:cNvPr id="42010" name="Rectangle 168"/>
            <p:cNvSpPr>
              <a:spLocks noChangeArrowheads="1"/>
            </p:cNvSpPr>
            <p:nvPr/>
          </p:nvSpPr>
          <p:spPr bwMode="auto">
            <a:xfrm>
              <a:off x="2923" y="3698"/>
              <a:ext cx="38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ADEF"/>
                  </a:solidFill>
                  <a:latin typeface="TimesTen" pitchFamily="18" charset="0"/>
                  <a:ea typeface="宋体" panose="02010600030101010101" pitchFamily="2" charset="-122"/>
                </a:rPr>
                <a:t>Write logic</a:t>
              </a:r>
              <a:endParaRPr lang="zh-CN" altLang="zh-CN" sz="4400">
                <a:ea typeface="宋体" panose="02010600030101010101" pitchFamily="2" charset="-122"/>
              </a:endParaRPr>
            </a:p>
          </p:txBody>
        </p:sp>
        <p:sp>
          <p:nvSpPr>
            <p:cNvPr id="42011" name="Rectangle 169"/>
            <p:cNvSpPr>
              <a:spLocks noChangeArrowheads="1"/>
            </p:cNvSpPr>
            <p:nvPr/>
          </p:nvSpPr>
          <p:spPr bwMode="auto">
            <a:xfrm>
              <a:off x="3670" y="3815"/>
              <a:ext cx="1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Bit</a:t>
              </a:r>
              <a:endParaRPr lang="zh-CN" altLang="zh-CN" sz="4400">
                <a:ea typeface="宋体" panose="02010600030101010101" pitchFamily="2" charset="-122"/>
              </a:endParaRPr>
            </a:p>
          </p:txBody>
        </p:sp>
        <p:sp>
          <p:nvSpPr>
            <p:cNvPr id="42012" name="Rectangle 170"/>
            <p:cNvSpPr>
              <a:spLocks noChangeArrowheads="1"/>
            </p:cNvSpPr>
            <p:nvPr/>
          </p:nvSpPr>
          <p:spPr bwMode="auto">
            <a:xfrm>
              <a:off x="3670" y="3889"/>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42013" name="Line 171"/>
            <p:cNvSpPr>
              <a:spLocks noChangeShapeType="1"/>
            </p:cNvSpPr>
            <p:nvPr/>
          </p:nvSpPr>
          <p:spPr bwMode="auto">
            <a:xfrm>
              <a:off x="3720" y="3711"/>
              <a:ext cx="0" cy="97"/>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4" name="Rectangle 172"/>
            <p:cNvSpPr>
              <a:spLocks noChangeArrowheads="1"/>
            </p:cNvSpPr>
            <p:nvPr/>
          </p:nvSpPr>
          <p:spPr bwMode="auto">
            <a:xfrm>
              <a:off x="4941" y="3755"/>
              <a:ext cx="29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Data out</a:t>
              </a:r>
              <a:endParaRPr lang="zh-CN" altLang="zh-CN" sz="4400">
                <a:ea typeface="宋体" panose="02010600030101010101" pitchFamily="2" charset="-122"/>
              </a:endParaRPr>
            </a:p>
          </p:txBody>
        </p:sp>
        <p:sp>
          <p:nvSpPr>
            <p:cNvPr id="42015" name="Rectangle 173"/>
            <p:cNvSpPr>
              <a:spLocks noChangeArrowheads="1"/>
            </p:cNvSpPr>
            <p:nvPr/>
          </p:nvSpPr>
          <p:spPr bwMode="auto">
            <a:xfrm>
              <a:off x="4269" y="3772"/>
              <a:ext cx="3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ADEF"/>
                  </a:solidFill>
                  <a:latin typeface="TimesTen" pitchFamily="18" charset="0"/>
                  <a:ea typeface="宋体" panose="02010600030101010101" pitchFamily="2" charset="-122"/>
                </a:rPr>
                <a:t>Read logic</a:t>
              </a:r>
              <a:endParaRPr lang="zh-CN" altLang="zh-CN" sz="4400">
                <a:ea typeface="宋体" panose="02010600030101010101" pitchFamily="2" charset="-122"/>
              </a:endParaRPr>
            </a:p>
          </p:txBody>
        </p:sp>
        <p:sp>
          <p:nvSpPr>
            <p:cNvPr id="42016" name="Freeform 174"/>
            <p:cNvSpPr>
              <a:spLocks/>
            </p:cNvSpPr>
            <p:nvPr/>
          </p:nvSpPr>
          <p:spPr bwMode="auto">
            <a:xfrm>
              <a:off x="3034" y="1266"/>
              <a:ext cx="381" cy="1697"/>
            </a:xfrm>
            <a:custGeom>
              <a:avLst/>
              <a:gdLst>
                <a:gd name="T0" fmla="*/ 381 w 381"/>
                <a:gd name="T1" fmla="*/ 0 h 1697"/>
                <a:gd name="T2" fmla="*/ 0 w 381"/>
                <a:gd name="T3" fmla="*/ 0 h 1697"/>
                <a:gd name="T4" fmla="*/ 0 w 381"/>
                <a:gd name="T5" fmla="*/ 1697 h 1697"/>
                <a:gd name="T6" fmla="*/ 0 60000 65536"/>
                <a:gd name="T7" fmla="*/ 0 60000 65536"/>
                <a:gd name="T8" fmla="*/ 0 60000 65536"/>
              </a:gdLst>
              <a:ahLst/>
              <a:cxnLst>
                <a:cxn ang="T6">
                  <a:pos x="T0" y="T1"/>
                </a:cxn>
                <a:cxn ang="T7">
                  <a:pos x="T2" y="T3"/>
                </a:cxn>
                <a:cxn ang="T8">
                  <a:pos x="T4" y="T5"/>
                </a:cxn>
              </a:cxnLst>
              <a:rect l="0" t="0" r="r" b="b"/>
              <a:pathLst>
                <a:path w="381" h="1697">
                  <a:moveTo>
                    <a:pt x="381" y="0"/>
                  </a:moveTo>
                  <a:lnTo>
                    <a:pt x="0" y="0"/>
                  </a:lnTo>
                  <a:lnTo>
                    <a:pt x="0" y="1697"/>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17" name="Freeform 175"/>
            <p:cNvSpPr>
              <a:spLocks/>
            </p:cNvSpPr>
            <p:nvPr/>
          </p:nvSpPr>
          <p:spPr bwMode="auto">
            <a:xfrm>
              <a:off x="3457" y="1075"/>
              <a:ext cx="803" cy="489"/>
            </a:xfrm>
            <a:custGeom>
              <a:avLst/>
              <a:gdLst>
                <a:gd name="T0" fmla="*/ 0 w 803"/>
                <a:gd name="T1" fmla="*/ 0 h 489"/>
                <a:gd name="T2" fmla="*/ 803 w 803"/>
                <a:gd name="T3" fmla="*/ 0 h 489"/>
                <a:gd name="T4" fmla="*/ 803 w 803"/>
                <a:gd name="T5" fmla="*/ 489 h 489"/>
                <a:gd name="T6" fmla="*/ 0 w 803"/>
                <a:gd name="T7" fmla="*/ 489 h 489"/>
                <a:gd name="T8" fmla="*/ 0 w 803"/>
                <a:gd name="T9" fmla="*/ 0 h 489"/>
                <a:gd name="T10" fmla="*/ 0 w 803"/>
                <a:gd name="T11" fmla="*/ 0 h 4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3" h="489">
                  <a:moveTo>
                    <a:pt x="0" y="0"/>
                  </a:moveTo>
                  <a:lnTo>
                    <a:pt x="803" y="0"/>
                  </a:lnTo>
                  <a:lnTo>
                    <a:pt x="803" y="489"/>
                  </a:lnTo>
                  <a:lnTo>
                    <a:pt x="0" y="489"/>
                  </a:lnTo>
                  <a:lnTo>
                    <a:pt x="0" y="0"/>
                  </a:lnTo>
                  <a:close/>
                </a:path>
              </a:pathLst>
            </a:custGeom>
            <a:solidFill>
              <a:srgbClr val="D4EF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8" name="Freeform 176"/>
            <p:cNvSpPr>
              <a:spLocks/>
            </p:cNvSpPr>
            <p:nvPr/>
          </p:nvSpPr>
          <p:spPr bwMode="auto">
            <a:xfrm>
              <a:off x="4129" y="1270"/>
              <a:ext cx="185" cy="1767"/>
            </a:xfrm>
            <a:custGeom>
              <a:avLst/>
              <a:gdLst>
                <a:gd name="T0" fmla="*/ 0 w 185"/>
                <a:gd name="T1" fmla="*/ 2 h 1767"/>
                <a:gd name="T2" fmla="*/ 185 w 185"/>
                <a:gd name="T3" fmla="*/ 0 h 1767"/>
                <a:gd name="T4" fmla="*/ 185 w 185"/>
                <a:gd name="T5" fmla="*/ 1767 h 1767"/>
                <a:gd name="T6" fmla="*/ 0 60000 65536"/>
                <a:gd name="T7" fmla="*/ 0 60000 65536"/>
                <a:gd name="T8" fmla="*/ 0 60000 65536"/>
              </a:gdLst>
              <a:ahLst/>
              <a:cxnLst>
                <a:cxn ang="T6">
                  <a:pos x="T0" y="T1"/>
                </a:cxn>
                <a:cxn ang="T7">
                  <a:pos x="T2" y="T3"/>
                </a:cxn>
                <a:cxn ang="T8">
                  <a:pos x="T4" y="T5"/>
                </a:cxn>
              </a:cxnLst>
              <a:rect l="0" t="0" r="r" b="b"/>
              <a:pathLst>
                <a:path w="185" h="1767">
                  <a:moveTo>
                    <a:pt x="0" y="2"/>
                  </a:moveTo>
                  <a:lnTo>
                    <a:pt x="185" y="0"/>
                  </a:lnTo>
                  <a:lnTo>
                    <a:pt x="185" y="1767"/>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19" name="Line 177"/>
            <p:cNvSpPr>
              <a:spLocks noChangeShapeType="1"/>
            </p:cNvSpPr>
            <p:nvPr/>
          </p:nvSpPr>
          <p:spPr bwMode="auto">
            <a:xfrm>
              <a:off x="3407" y="1266"/>
              <a:ext cx="231" cy="2"/>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0" name="Freeform 178"/>
            <p:cNvSpPr>
              <a:spLocks/>
            </p:cNvSpPr>
            <p:nvPr/>
          </p:nvSpPr>
          <p:spPr bwMode="auto">
            <a:xfrm>
              <a:off x="3638" y="1189"/>
              <a:ext cx="221" cy="340"/>
            </a:xfrm>
            <a:custGeom>
              <a:avLst/>
              <a:gdLst>
                <a:gd name="T0" fmla="*/ 0 w 221"/>
                <a:gd name="T1" fmla="*/ 0 h 340"/>
                <a:gd name="T2" fmla="*/ 221 w 221"/>
                <a:gd name="T3" fmla="*/ 0 h 340"/>
                <a:gd name="T4" fmla="*/ 221 w 221"/>
                <a:gd name="T5" fmla="*/ 340 h 340"/>
                <a:gd name="T6" fmla="*/ 0 w 221"/>
                <a:gd name="T7" fmla="*/ 340 h 340"/>
                <a:gd name="T8" fmla="*/ 0 w 221"/>
                <a:gd name="T9" fmla="*/ 0 h 340"/>
                <a:gd name="T10" fmla="*/ 0 w 221"/>
                <a:gd name="T11" fmla="*/ 0 h 3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340">
                  <a:moveTo>
                    <a:pt x="0" y="0"/>
                  </a:moveTo>
                  <a:lnTo>
                    <a:pt x="221" y="0"/>
                  </a:lnTo>
                  <a:lnTo>
                    <a:pt x="221" y="340"/>
                  </a:lnTo>
                  <a:lnTo>
                    <a:pt x="0" y="340"/>
                  </a:lnTo>
                  <a:lnTo>
                    <a:pt x="0" y="0"/>
                  </a:lnTo>
                  <a:close/>
                </a:path>
              </a:pathLst>
            </a:custGeom>
            <a:solidFill>
              <a:srgbClr val="FFFFFF"/>
            </a:solidFill>
            <a:ln w="8" cap="flat">
              <a:solidFill>
                <a:srgbClr val="00ADEF"/>
              </a:solidFill>
              <a:prstDash val="solid"/>
              <a:miter lim="800000"/>
              <a:headEnd/>
              <a:tailEnd/>
            </a:ln>
          </p:spPr>
          <p:txBody>
            <a:bodyPr/>
            <a:lstStyle/>
            <a:p>
              <a:endParaRPr lang="zh-CN" altLang="en-US"/>
            </a:p>
          </p:txBody>
        </p:sp>
        <p:sp>
          <p:nvSpPr>
            <p:cNvPr id="42021" name="Line 179"/>
            <p:cNvSpPr>
              <a:spLocks noChangeShapeType="1"/>
            </p:cNvSpPr>
            <p:nvPr/>
          </p:nvSpPr>
          <p:spPr bwMode="auto">
            <a:xfrm>
              <a:off x="3859" y="1268"/>
              <a:ext cx="171"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2" name="Rectangle 180"/>
            <p:cNvSpPr>
              <a:spLocks noChangeArrowheads="1"/>
            </p:cNvSpPr>
            <p:nvPr/>
          </p:nvSpPr>
          <p:spPr bwMode="auto">
            <a:xfrm>
              <a:off x="3655" y="1233"/>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a:t>
              </a:r>
              <a:endParaRPr lang="zh-CN" altLang="zh-CN" sz="4400">
                <a:ea typeface="宋体" panose="02010600030101010101" pitchFamily="2" charset="-122"/>
              </a:endParaRPr>
            </a:p>
          </p:txBody>
        </p:sp>
        <p:sp>
          <p:nvSpPr>
            <p:cNvPr id="42023" name="Rectangle 181"/>
            <p:cNvSpPr>
              <a:spLocks noChangeArrowheads="1"/>
            </p:cNvSpPr>
            <p:nvPr/>
          </p:nvSpPr>
          <p:spPr bwMode="auto">
            <a:xfrm>
              <a:off x="3655" y="1418"/>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C</a:t>
              </a:r>
              <a:endParaRPr lang="zh-CN" altLang="zh-CN" sz="4400">
                <a:ea typeface="宋体" panose="02010600030101010101" pitchFamily="2" charset="-122"/>
              </a:endParaRPr>
            </a:p>
          </p:txBody>
        </p:sp>
        <p:sp>
          <p:nvSpPr>
            <p:cNvPr id="42024" name="Rectangle 182"/>
            <p:cNvSpPr>
              <a:spLocks noChangeArrowheads="1"/>
            </p:cNvSpPr>
            <p:nvPr/>
          </p:nvSpPr>
          <p:spPr bwMode="auto">
            <a:xfrm>
              <a:off x="3790" y="1233"/>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Q</a:t>
              </a:r>
              <a:endParaRPr lang="zh-CN" altLang="zh-CN" sz="4400">
                <a:ea typeface="宋体" panose="02010600030101010101" pitchFamily="2" charset="-122"/>
              </a:endParaRPr>
            </a:p>
          </p:txBody>
        </p:sp>
        <p:sp>
          <p:nvSpPr>
            <p:cNvPr id="42025" name="Freeform 183"/>
            <p:cNvSpPr>
              <a:spLocks/>
            </p:cNvSpPr>
            <p:nvPr/>
          </p:nvSpPr>
          <p:spPr bwMode="auto">
            <a:xfrm>
              <a:off x="3586" y="1033"/>
              <a:ext cx="52" cy="424"/>
            </a:xfrm>
            <a:custGeom>
              <a:avLst/>
              <a:gdLst>
                <a:gd name="T0" fmla="*/ 52 w 52"/>
                <a:gd name="T1" fmla="*/ 424 h 424"/>
                <a:gd name="T2" fmla="*/ 0 w 52"/>
                <a:gd name="T3" fmla="*/ 424 h 424"/>
                <a:gd name="T4" fmla="*/ 0 w 52"/>
                <a:gd name="T5" fmla="*/ 0 h 424"/>
                <a:gd name="T6" fmla="*/ 0 60000 65536"/>
                <a:gd name="T7" fmla="*/ 0 60000 65536"/>
                <a:gd name="T8" fmla="*/ 0 60000 65536"/>
              </a:gdLst>
              <a:ahLst/>
              <a:cxnLst>
                <a:cxn ang="T6">
                  <a:pos x="T0" y="T1"/>
                </a:cxn>
                <a:cxn ang="T7">
                  <a:pos x="T2" y="T3"/>
                </a:cxn>
                <a:cxn ang="T8">
                  <a:pos x="T4" y="T5"/>
                </a:cxn>
              </a:cxnLst>
              <a:rect l="0" t="0" r="r" b="b"/>
              <a:pathLst>
                <a:path w="52" h="424">
                  <a:moveTo>
                    <a:pt x="52" y="424"/>
                  </a:moveTo>
                  <a:lnTo>
                    <a:pt x="0" y="424"/>
                  </a:lnTo>
                  <a:lnTo>
                    <a:pt x="0" y="0"/>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26" name="Rectangle 184"/>
            <p:cNvSpPr>
              <a:spLocks noChangeArrowheads="1"/>
            </p:cNvSpPr>
            <p:nvPr/>
          </p:nvSpPr>
          <p:spPr bwMode="auto">
            <a:xfrm>
              <a:off x="3907" y="1421"/>
              <a:ext cx="3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ADEF"/>
                  </a:solidFill>
                  <a:latin typeface="TimesTen" pitchFamily="18" charset="0"/>
                  <a:ea typeface="宋体" panose="02010600030101010101" pitchFamily="2" charset="-122"/>
                </a:rPr>
                <a:t>DRAM cell</a:t>
              </a:r>
              <a:endParaRPr lang="zh-CN" altLang="zh-CN" sz="4400">
                <a:ea typeface="宋体" panose="02010600030101010101" pitchFamily="2" charset="-122"/>
              </a:endParaRPr>
            </a:p>
          </p:txBody>
        </p:sp>
        <p:sp>
          <p:nvSpPr>
            <p:cNvPr id="42027" name="Rectangle 185"/>
            <p:cNvSpPr>
              <a:spLocks noChangeArrowheads="1"/>
            </p:cNvSpPr>
            <p:nvPr/>
          </p:nvSpPr>
          <p:spPr bwMode="auto">
            <a:xfrm>
              <a:off x="3907" y="1495"/>
              <a:ext cx="21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ADEF"/>
                  </a:solidFill>
                  <a:latin typeface="TimesTen" pitchFamily="18" charset="0"/>
                  <a:ea typeface="宋体" panose="02010600030101010101" pitchFamily="2" charset="-122"/>
                </a:rPr>
                <a:t>model</a:t>
              </a:r>
              <a:endParaRPr lang="zh-CN" altLang="zh-CN" sz="4400">
                <a:ea typeface="宋体" panose="02010600030101010101" pitchFamily="2" charset="-122"/>
              </a:endParaRPr>
            </a:p>
          </p:txBody>
        </p:sp>
        <p:sp>
          <p:nvSpPr>
            <p:cNvPr id="42028" name="Freeform 186"/>
            <p:cNvSpPr>
              <a:spLocks/>
            </p:cNvSpPr>
            <p:nvPr/>
          </p:nvSpPr>
          <p:spPr bwMode="auto">
            <a:xfrm>
              <a:off x="3588" y="1127"/>
              <a:ext cx="476" cy="107"/>
            </a:xfrm>
            <a:custGeom>
              <a:avLst/>
              <a:gdLst>
                <a:gd name="T0" fmla="*/ 0 w 476"/>
                <a:gd name="T1" fmla="*/ 0 h 107"/>
                <a:gd name="T2" fmla="*/ 476 w 476"/>
                <a:gd name="T3" fmla="*/ 0 h 107"/>
                <a:gd name="T4" fmla="*/ 476 w 476"/>
                <a:gd name="T5" fmla="*/ 107 h 107"/>
                <a:gd name="T6" fmla="*/ 0 60000 65536"/>
                <a:gd name="T7" fmla="*/ 0 60000 65536"/>
                <a:gd name="T8" fmla="*/ 0 60000 65536"/>
              </a:gdLst>
              <a:ahLst/>
              <a:cxnLst>
                <a:cxn ang="T6">
                  <a:pos x="T0" y="T1"/>
                </a:cxn>
                <a:cxn ang="T7">
                  <a:pos x="T2" y="T3"/>
                </a:cxn>
                <a:cxn ang="T8">
                  <a:pos x="T4" y="T5"/>
                </a:cxn>
              </a:cxnLst>
              <a:rect l="0" t="0" r="r" b="b"/>
              <a:pathLst>
                <a:path w="476" h="107">
                  <a:moveTo>
                    <a:pt x="0" y="0"/>
                  </a:moveTo>
                  <a:lnTo>
                    <a:pt x="476" y="0"/>
                  </a:lnTo>
                  <a:lnTo>
                    <a:pt x="476" y="107"/>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29" name="Freeform 187"/>
            <p:cNvSpPr>
              <a:spLocks/>
            </p:cNvSpPr>
            <p:nvPr/>
          </p:nvSpPr>
          <p:spPr bwMode="auto">
            <a:xfrm>
              <a:off x="3461" y="2183"/>
              <a:ext cx="801" cy="488"/>
            </a:xfrm>
            <a:custGeom>
              <a:avLst/>
              <a:gdLst>
                <a:gd name="T0" fmla="*/ 0 w 801"/>
                <a:gd name="T1" fmla="*/ 0 h 488"/>
                <a:gd name="T2" fmla="*/ 801 w 801"/>
                <a:gd name="T3" fmla="*/ 0 h 488"/>
                <a:gd name="T4" fmla="*/ 801 w 801"/>
                <a:gd name="T5" fmla="*/ 488 h 488"/>
                <a:gd name="T6" fmla="*/ 0 w 801"/>
                <a:gd name="T7" fmla="*/ 488 h 488"/>
                <a:gd name="T8" fmla="*/ 0 w 801"/>
                <a:gd name="T9" fmla="*/ 0 h 488"/>
                <a:gd name="T10" fmla="*/ 0 w 801"/>
                <a:gd name="T11" fmla="*/ 0 h 4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1" h="488">
                  <a:moveTo>
                    <a:pt x="0" y="0"/>
                  </a:moveTo>
                  <a:lnTo>
                    <a:pt x="801" y="0"/>
                  </a:lnTo>
                  <a:lnTo>
                    <a:pt x="801" y="488"/>
                  </a:lnTo>
                  <a:lnTo>
                    <a:pt x="0" y="488"/>
                  </a:lnTo>
                  <a:lnTo>
                    <a:pt x="0" y="0"/>
                  </a:lnTo>
                  <a:close/>
                </a:path>
              </a:pathLst>
            </a:custGeom>
            <a:solidFill>
              <a:srgbClr val="D4EF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0" name="Line 188"/>
            <p:cNvSpPr>
              <a:spLocks noChangeShapeType="1"/>
            </p:cNvSpPr>
            <p:nvPr/>
          </p:nvSpPr>
          <p:spPr bwMode="auto">
            <a:xfrm>
              <a:off x="4117" y="2378"/>
              <a:ext cx="197"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1" name="Line 189"/>
            <p:cNvSpPr>
              <a:spLocks noChangeShapeType="1"/>
            </p:cNvSpPr>
            <p:nvPr/>
          </p:nvSpPr>
          <p:spPr bwMode="auto">
            <a:xfrm>
              <a:off x="3403" y="2376"/>
              <a:ext cx="239"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2" name="Freeform 190"/>
            <p:cNvSpPr>
              <a:spLocks/>
            </p:cNvSpPr>
            <p:nvPr/>
          </p:nvSpPr>
          <p:spPr bwMode="auto">
            <a:xfrm>
              <a:off x="3642" y="2297"/>
              <a:ext cx="221" cy="340"/>
            </a:xfrm>
            <a:custGeom>
              <a:avLst/>
              <a:gdLst>
                <a:gd name="T0" fmla="*/ 0 w 221"/>
                <a:gd name="T1" fmla="*/ 0 h 340"/>
                <a:gd name="T2" fmla="*/ 221 w 221"/>
                <a:gd name="T3" fmla="*/ 0 h 340"/>
                <a:gd name="T4" fmla="*/ 221 w 221"/>
                <a:gd name="T5" fmla="*/ 340 h 340"/>
                <a:gd name="T6" fmla="*/ 0 w 221"/>
                <a:gd name="T7" fmla="*/ 340 h 340"/>
                <a:gd name="T8" fmla="*/ 0 w 221"/>
                <a:gd name="T9" fmla="*/ 0 h 340"/>
                <a:gd name="T10" fmla="*/ 0 w 221"/>
                <a:gd name="T11" fmla="*/ 0 h 3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340">
                  <a:moveTo>
                    <a:pt x="0" y="0"/>
                  </a:moveTo>
                  <a:lnTo>
                    <a:pt x="221" y="0"/>
                  </a:lnTo>
                  <a:lnTo>
                    <a:pt x="221" y="340"/>
                  </a:lnTo>
                  <a:lnTo>
                    <a:pt x="0" y="340"/>
                  </a:lnTo>
                  <a:lnTo>
                    <a:pt x="0" y="0"/>
                  </a:lnTo>
                  <a:close/>
                </a:path>
              </a:pathLst>
            </a:custGeom>
            <a:solidFill>
              <a:srgbClr val="FFFFFF"/>
            </a:solidFill>
            <a:ln w="8" cap="flat">
              <a:solidFill>
                <a:srgbClr val="00ADEF"/>
              </a:solidFill>
              <a:prstDash val="solid"/>
              <a:miter lim="800000"/>
              <a:headEnd/>
              <a:tailEnd/>
            </a:ln>
          </p:spPr>
          <p:txBody>
            <a:bodyPr/>
            <a:lstStyle/>
            <a:p>
              <a:endParaRPr lang="zh-CN" altLang="en-US"/>
            </a:p>
          </p:txBody>
        </p:sp>
        <p:sp>
          <p:nvSpPr>
            <p:cNvPr id="42033" name="Line 191"/>
            <p:cNvSpPr>
              <a:spLocks noChangeShapeType="1"/>
            </p:cNvSpPr>
            <p:nvPr/>
          </p:nvSpPr>
          <p:spPr bwMode="auto">
            <a:xfrm>
              <a:off x="3863" y="2374"/>
              <a:ext cx="155"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4" name="Rectangle 192"/>
            <p:cNvSpPr>
              <a:spLocks noChangeArrowheads="1"/>
            </p:cNvSpPr>
            <p:nvPr/>
          </p:nvSpPr>
          <p:spPr bwMode="auto">
            <a:xfrm>
              <a:off x="3658" y="2341"/>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a:t>
              </a:r>
              <a:endParaRPr lang="zh-CN" altLang="zh-CN" sz="4400">
                <a:ea typeface="宋体" panose="02010600030101010101" pitchFamily="2" charset="-122"/>
              </a:endParaRPr>
            </a:p>
          </p:txBody>
        </p:sp>
        <p:sp>
          <p:nvSpPr>
            <p:cNvPr id="42035" name="Rectangle 193"/>
            <p:cNvSpPr>
              <a:spLocks noChangeArrowheads="1"/>
            </p:cNvSpPr>
            <p:nvPr/>
          </p:nvSpPr>
          <p:spPr bwMode="auto">
            <a:xfrm>
              <a:off x="3658" y="2527"/>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C</a:t>
              </a:r>
              <a:endParaRPr lang="zh-CN" altLang="zh-CN" sz="4400">
                <a:ea typeface="宋体" panose="02010600030101010101" pitchFamily="2" charset="-122"/>
              </a:endParaRPr>
            </a:p>
          </p:txBody>
        </p:sp>
        <p:sp>
          <p:nvSpPr>
            <p:cNvPr id="42036" name="Rectangle 194"/>
            <p:cNvSpPr>
              <a:spLocks noChangeArrowheads="1"/>
            </p:cNvSpPr>
            <p:nvPr/>
          </p:nvSpPr>
          <p:spPr bwMode="auto">
            <a:xfrm>
              <a:off x="3796" y="2338"/>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Q</a:t>
              </a:r>
              <a:endParaRPr lang="zh-CN" altLang="zh-CN" sz="4400">
                <a:ea typeface="宋体" panose="02010600030101010101" pitchFamily="2" charset="-122"/>
              </a:endParaRPr>
            </a:p>
          </p:txBody>
        </p:sp>
        <p:sp>
          <p:nvSpPr>
            <p:cNvPr id="42037" name="Freeform 195"/>
            <p:cNvSpPr>
              <a:spLocks/>
            </p:cNvSpPr>
            <p:nvPr/>
          </p:nvSpPr>
          <p:spPr bwMode="auto">
            <a:xfrm>
              <a:off x="3590" y="2129"/>
              <a:ext cx="52" cy="436"/>
            </a:xfrm>
            <a:custGeom>
              <a:avLst/>
              <a:gdLst>
                <a:gd name="T0" fmla="*/ 52 w 52"/>
                <a:gd name="T1" fmla="*/ 436 h 436"/>
                <a:gd name="T2" fmla="*/ 0 w 52"/>
                <a:gd name="T3" fmla="*/ 436 h 436"/>
                <a:gd name="T4" fmla="*/ 0 w 52"/>
                <a:gd name="T5" fmla="*/ 0 h 436"/>
                <a:gd name="T6" fmla="*/ 0 60000 65536"/>
                <a:gd name="T7" fmla="*/ 0 60000 65536"/>
                <a:gd name="T8" fmla="*/ 0 60000 65536"/>
              </a:gdLst>
              <a:ahLst/>
              <a:cxnLst>
                <a:cxn ang="T6">
                  <a:pos x="T0" y="T1"/>
                </a:cxn>
                <a:cxn ang="T7">
                  <a:pos x="T2" y="T3"/>
                </a:cxn>
                <a:cxn ang="T8">
                  <a:pos x="T4" y="T5"/>
                </a:cxn>
              </a:cxnLst>
              <a:rect l="0" t="0" r="r" b="b"/>
              <a:pathLst>
                <a:path w="52" h="436">
                  <a:moveTo>
                    <a:pt x="52" y="436"/>
                  </a:moveTo>
                  <a:lnTo>
                    <a:pt x="0" y="436"/>
                  </a:lnTo>
                  <a:lnTo>
                    <a:pt x="0" y="0"/>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38" name="Rectangle 196"/>
            <p:cNvSpPr>
              <a:spLocks noChangeArrowheads="1"/>
            </p:cNvSpPr>
            <p:nvPr/>
          </p:nvSpPr>
          <p:spPr bwMode="auto">
            <a:xfrm>
              <a:off x="3911" y="2527"/>
              <a:ext cx="3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ADEF"/>
                  </a:solidFill>
                  <a:latin typeface="TimesTen" pitchFamily="18" charset="0"/>
                  <a:ea typeface="宋体" panose="02010600030101010101" pitchFamily="2" charset="-122"/>
                </a:rPr>
                <a:t>DRAM cell</a:t>
              </a:r>
              <a:endParaRPr lang="zh-CN" altLang="zh-CN" sz="4400">
                <a:ea typeface="宋体" panose="02010600030101010101" pitchFamily="2" charset="-122"/>
              </a:endParaRPr>
            </a:p>
          </p:txBody>
        </p:sp>
        <p:sp>
          <p:nvSpPr>
            <p:cNvPr id="42039" name="Rectangle 197"/>
            <p:cNvSpPr>
              <a:spLocks noChangeArrowheads="1"/>
            </p:cNvSpPr>
            <p:nvPr/>
          </p:nvSpPr>
          <p:spPr bwMode="auto">
            <a:xfrm>
              <a:off x="3911" y="2601"/>
              <a:ext cx="21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ADEF"/>
                  </a:solidFill>
                  <a:latin typeface="TimesTen" pitchFamily="18" charset="0"/>
                  <a:ea typeface="宋体" panose="02010600030101010101" pitchFamily="2" charset="-122"/>
                </a:rPr>
                <a:t>model</a:t>
              </a:r>
              <a:endParaRPr lang="zh-CN" altLang="zh-CN" sz="4400">
                <a:ea typeface="宋体" panose="02010600030101010101" pitchFamily="2" charset="-122"/>
              </a:endParaRPr>
            </a:p>
          </p:txBody>
        </p:sp>
        <p:sp>
          <p:nvSpPr>
            <p:cNvPr id="42040" name="Freeform 198"/>
            <p:cNvSpPr>
              <a:spLocks/>
            </p:cNvSpPr>
            <p:nvPr/>
          </p:nvSpPr>
          <p:spPr bwMode="auto">
            <a:xfrm>
              <a:off x="3592" y="2235"/>
              <a:ext cx="476" cy="107"/>
            </a:xfrm>
            <a:custGeom>
              <a:avLst/>
              <a:gdLst>
                <a:gd name="T0" fmla="*/ 0 w 476"/>
                <a:gd name="T1" fmla="*/ 0 h 107"/>
                <a:gd name="T2" fmla="*/ 476 w 476"/>
                <a:gd name="T3" fmla="*/ 0 h 107"/>
                <a:gd name="T4" fmla="*/ 476 w 476"/>
                <a:gd name="T5" fmla="*/ 107 h 107"/>
                <a:gd name="T6" fmla="*/ 0 60000 65536"/>
                <a:gd name="T7" fmla="*/ 0 60000 65536"/>
                <a:gd name="T8" fmla="*/ 0 60000 65536"/>
              </a:gdLst>
              <a:ahLst/>
              <a:cxnLst>
                <a:cxn ang="T6">
                  <a:pos x="T0" y="T1"/>
                </a:cxn>
                <a:cxn ang="T7">
                  <a:pos x="T2" y="T3"/>
                </a:cxn>
                <a:cxn ang="T8">
                  <a:pos x="T4" y="T5"/>
                </a:cxn>
              </a:cxnLst>
              <a:rect l="0" t="0" r="r" b="b"/>
              <a:pathLst>
                <a:path w="476" h="107">
                  <a:moveTo>
                    <a:pt x="0" y="0"/>
                  </a:moveTo>
                  <a:lnTo>
                    <a:pt x="476" y="0"/>
                  </a:lnTo>
                  <a:lnTo>
                    <a:pt x="476" y="107"/>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41" name="Freeform 199"/>
            <p:cNvSpPr>
              <a:spLocks/>
            </p:cNvSpPr>
            <p:nvPr/>
          </p:nvSpPr>
          <p:spPr bwMode="auto">
            <a:xfrm>
              <a:off x="2992" y="1029"/>
              <a:ext cx="1410" cy="0"/>
            </a:xfrm>
            <a:custGeom>
              <a:avLst/>
              <a:gdLst>
                <a:gd name="T0" fmla="*/ 0 w 1410"/>
                <a:gd name="T1" fmla="*/ 1410 w 1410"/>
                <a:gd name="T2" fmla="*/ 0 w 1410"/>
                <a:gd name="T3" fmla="*/ 0 60000 65536"/>
                <a:gd name="T4" fmla="*/ 0 60000 65536"/>
                <a:gd name="T5" fmla="*/ 0 60000 65536"/>
              </a:gdLst>
              <a:ahLst/>
              <a:cxnLst>
                <a:cxn ang="T3">
                  <a:pos x="T0" y="0"/>
                </a:cxn>
                <a:cxn ang="T4">
                  <a:pos x="T1" y="0"/>
                </a:cxn>
                <a:cxn ang="T5">
                  <a:pos x="T2" y="0"/>
                </a:cxn>
              </a:cxnLst>
              <a:rect l="0" t="0" r="r" b="b"/>
              <a:pathLst>
                <a:path w="1410">
                  <a:moveTo>
                    <a:pt x="0" y="0"/>
                  </a:moveTo>
                  <a:lnTo>
                    <a:pt x="141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2" name="Line 200"/>
            <p:cNvSpPr>
              <a:spLocks noChangeShapeType="1"/>
            </p:cNvSpPr>
            <p:nvPr/>
          </p:nvSpPr>
          <p:spPr bwMode="auto">
            <a:xfrm>
              <a:off x="2992" y="1029"/>
              <a:ext cx="1410"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3" name="Line 201"/>
            <p:cNvSpPr>
              <a:spLocks noChangeShapeType="1"/>
            </p:cNvSpPr>
            <p:nvPr/>
          </p:nvSpPr>
          <p:spPr bwMode="auto">
            <a:xfrm>
              <a:off x="2992" y="2129"/>
              <a:ext cx="1410"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4" name="Rectangle 202"/>
            <p:cNvSpPr>
              <a:spLocks noChangeArrowheads="1"/>
            </p:cNvSpPr>
            <p:nvPr/>
          </p:nvSpPr>
          <p:spPr bwMode="auto">
            <a:xfrm>
              <a:off x="4275" y="1178"/>
              <a:ext cx="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C</a:t>
              </a:r>
              <a:endParaRPr lang="zh-CN" altLang="zh-CN" sz="4400">
                <a:ea typeface="宋体" panose="02010600030101010101" pitchFamily="2" charset="-122"/>
              </a:endParaRPr>
            </a:p>
          </p:txBody>
        </p:sp>
        <p:sp>
          <p:nvSpPr>
            <p:cNvPr id="42045" name="Line 203"/>
            <p:cNvSpPr>
              <a:spLocks noChangeShapeType="1"/>
            </p:cNvSpPr>
            <p:nvPr/>
          </p:nvSpPr>
          <p:spPr bwMode="auto">
            <a:xfrm>
              <a:off x="4314" y="3037"/>
              <a:ext cx="111"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6" name="Freeform 204"/>
            <p:cNvSpPr>
              <a:spLocks/>
            </p:cNvSpPr>
            <p:nvPr/>
          </p:nvSpPr>
          <p:spPr bwMode="auto">
            <a:xfrm>
              <a:off x="4640" y="3037"/>
              <a:ext cx="123" cy="449"/>
            </a:xfrm>
            <a:custGeom>
              <a:avLst/>
              <a:gdLst>
                <a:gd name="T0" fmla="*/ 123 w 123"/>
                <a:gd name="T1" fmla="*/ 449 h 449"/>
                <a:gd name="T2" fmla="*/ 123 w 123"/>
                <a:gd name="T3" fmla="*/ 0 h 449"/>
                <a:gd name="T4" fmla="*/ 0 w 123"/>
                <a:gd name="T5" fmla="*/ 0 h 449"/>
                <a:gd name="T6" fmla="*/ 0 60000 65536"/>
                <a:gd name="T7" fmla="*/ 0 60000 65536"/>
                <a:gd name="T8" fmla="*/ 0 60000 65536"/>
              </a:gdLst>
              <a:ahLst/>
              <a:cxnLst>
                <a:cxn ang="T6">
                  <a:pos x="T0" y="T1"/>
                </a:cxn>
                <a:cxn ang="T7">
                  <a:pos x="T2" y="T3"/>
                </a:cxn>
                <a:cxn ang="T8">
                  <a:pos x="T4" y="T5"/>
                </a:cxn>
              </a:cxnLst>
              <a:rect l="0" t="0" r="r" b="b"/>
              <a:pathLst>
                <a:path w="123" h="449">
                  <a:moveTo>
                    <a:pt x="123" y="449"/>
                  </a:moveTo>
                  <a:lnTo>
                    <a:pt x="123" y="0"/>
                  </a:lnTo>
                  <a:lnTo>
                    <a:pt x="0" y="0"/>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47" name="Freeform 205"/>
            <p:cNvSpPr>
              <a:spLocks/>
            </p:cNvSpPr>
            <p:nvPr/>
          </p:nvSpPr>
          <p:spPr bwMode="auto">
            <a:xfrm>
              <a:off x="4726" y="3653"/>
              <a:ext cx="200" cy="138"/>
            </a:xfrm>
            <a:custGeom>
              <a:avLst/>
              <a:gdLst>
                <a:gd name="T0" fmla="*/ 200 w 200"/>
                <a:gd name="T1" fmla="*/ 138 h 138"/>
                <a:gd name="T2" fmla="*/ 0 w 200"/>
                <a:gd name="T3" fmla="*/ 138 h 138"/>
                <a:gd name="T4" fmla="*/ 2 w 200"/>
                <a:gd name="T5" fmla="*/ 0 h 138"/>
                <a:gd name="T6" fmla="*/ 0 60000 65536"/>
                <a:gd name="T7" fmla="*/ 0 60000 65536"/>
                <a:gd name="T8" fmla="*/ 0 60000 65536"/>
              </a:gdLst>
              <a:ahLst/>
              <a:cxnLst>
                <a:cxn ang="T6">
                  <a:pos x="T0" y="T1"/>
                </a:cxn>
                <a:cxn ang="T7">
                  <a:pos x="T2" y="T3"/>
                </a:cxn>
                <a:cxn ang="T8">
                  <a:pos x="T4" y="T5"/>
                </a:cxn>
              </a:cxnLst>
              <a:rect l="0" t="0" r="r" b="b"/>
              <a:pathLst>
                <a:path w="200" h="138">
                  <a:moveTo>
                    <a:pt x="200" y="138"/>
                  </a:moveTo>
                  <a:lnTo>
                    <a:pt x="0" y="138"/>
                  </a:lnTo>
                  <a:lnTo>
                    <a:pt x="2" y="0"/>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48" name="Freeform 206"/>
            <p:cNvSpPr>
              <a:spLocks/>
            </p:cNvSpPr>
            <p:nvPr/>
          </p:nvSpPr>
          <p:spPr bwMode="auto">
            <a:xfrm>
              <a:off x="2853" y="3064"/>
              <a:ext cx="185" cy="193"/>
            </a:xfrm>
            <a:custGeom>
              <a:avLst/>
              <a:gdLst>
                <a:gd name="T0" fmla="*/ 185 w 185"/>
                <a:gd name="T1" fmla="*/ 0 h 193"/>
                <a:gd name="T2" fmla="*/ 185 w 185"/>
                <a:gd name="T3" fmla="*/ 193 h 193"/>
                <a:gd name="T4" fmla="*/ 0 w 185"/>
                <a:gd name="T5" fmla="*/ 193 h 193"/>
                <a:gd name="T6" fmla="*/ 0 60000 65536"/>
                <a:gd name="T7" fmla="*/ 0 60000 65536"/>
                <a:gd name="T8" fmla="*/ 0 60000 65536"/>
              </a:gdLst>
              <a:ahLst/>
              <a:cxnLst>
                <a:cxn ang="T6">
                  <a:pos x="T0" y="T1"/>
                </a:cxn>
                <a:cxn ang="T7">
                  <a:pos x="T2" y="T3"/>
                </a:cxn>
                <a:cxn ang="T8">
                  <a:pos x="T4" y="T5"/>
                </a:cxn>
              </a:cxnLst>
              <a:rect l="0" t="0" r="r" b="b"/>
              <a:pathLst>
                <a:path w="185" h="193">
                  <a:moveTo>
                    <a:pt x="185" y="0"/>
                  </a:moveTo>
                  <a:lnTo>
                    <a:pt x="185" y="193"/>
                  </a:lnTo>
                  <a:lnTo>
                    <a:pt x="0" y="193"/>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49" name="Freeform 207"/>
            <p:cNvSpPr>
              <a:spLocks/>
            </p:cNvSpPr>
            <p:nvPr/>
          </p:nvSpPr>
          <p:spPr bwMode="auto">
            <a:xfrm>
              <a:off x="3061" y="3003"/>
              <a:ext cx="233" cy="380"/>
            </a:xfrm>
            <a:custGeom>
              <a:avLst/>
              <a:gdLst>
                <a:gd name="T0" fmla="*/ 233 w 233"/>
                <a:gd name="T1" fmla="*/ 380 h 380"/>
                <a:gd name="T2" fmla="*/ 231 w 233"/>
                <a:gd name="T3" fmla="*/ 372 h 380"/>
                <a:gd name="T4" fmla="*/ 231 w 233"/>
                <a:gd name="T5" fmla="*/ 0 h 380"/>
                <a:gd name="T6" fmla="*/ 0 w 233"/>
                <a:gd name="T7" fmla="*/ 0 h 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3" h="380">
                  <a:moveTo>
                    <a:pt x="233" y="380"/>
                  </a:moveTo>
                  <a:lnTo>
                    <a:pt x="231" y="372"/>
                  </a:lnTo>
                  <a:lnTo>
                    <a:pt x="231" y="0"/>
                  </a:lnTo>
                  <a:lnTo>
                    <a:pt x="0" y="0"/>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50" name="Freeform 208"/>
            <p:cNvSpPr>
              <a:spLocks/>
            </p:cNvSpPr>
            <p:nvPr/>
          </p:nvSpPr>
          <p:spPr bwMode="auto">
            <a:xfrm>
              <a:off x="4410" y="2973"/>
              <a:ext cx="274" cy="340"/>
            </a:xfrm>
            <a:custGeom>
              <a:avLst/>
              <a:gdLst>
                <a:gd name="T0" fmla="*/ 0 w 274"/>
                <a:gd name="T1" fmla="*/ 0 h 340"/>
                <a:gd name="T2" fmla="*/ 274 w 274"/>
                <a:gd name="T3" fmla="*/ 0 h 340"/>
                <a:gd name="T4" fmla="*/ 274 w 274"/>
                <a:gd name="T5" fmla="*/ 340 h 340"/>
                <a:gd name="T6" fmla="*/ 0 w 274"/>
                <a:gd name="T7" fmla="*/ 340 h 340"/>
                <a:gd name="T8" fmla="*/ 0 w 274"/>
                <a:gd name="T9" fmla="*/ 0 h 340"/>
                <a:gd name="T10" fmla="*/ 0 w 274"/>
                <a:gd name="T11" fmla="*/ 0 h 3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4" h="340">
                  <a:moveTo>
                    <a:pt x="0" y="0"/>
                  </a:moveTo>
                  <a:lnTo>
                    <a:pt x="274" y="0"/>
                  </a:lnTo>
                  <a:lnTo>
                    <a:pt x="274" y="340"/>
                  </a:lnTo>
                  <a:lnTo>
                    <a:pt x="0" y="340"/>
                  </a:lnTo>
                  <a:lnTo>
                    <a:pt x="0" y="0"/>
                  </a:lnTo>
                  <a:close/>
                </a:path>
              </a:pathLst>
            </a:custGeom>
            <a:solidFill>
              <a:srgbClr val="FFFFFF"/>
            </a:solidFill>
            <a:ln w="8" cap="flat">
              <a:solidFill>
                <a:srgbClr val="00ADEF"/>
              </a:solidFill>
              <a:prstDash val="solid"/>
              <a:miter lim="800000"/>
              <a:headEnd/>
              <a:tailEnd/>
            </a:ln>
          </p:spPr>
          <p:txBody>
            <a:bodyPr/>
            <a:lstStyle/>
            <a:p>
              <a:endParaRPr lang="zh-CN" altLang="en-US"/>
            </a:p>
          </p:txBody>
        </p:sp>
        <p:sp>
          <p:nvSpPr>
            <p:cNvPr id="42051" name="Rectangle 209"/>
            <p:cNvSpPr>
              <a:spLocks noChangeArrowheads="1"/>
            </p:cNvSpPr>
            <p:nvPr/>
          </p:nvSpPr>
          <p:spPr bwMode="auto">
            <a:xfrm>
              <a:off x="4424" y="3074"/>
              <a:ext cx="19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Sense</a:t>
              </a:r>
              <a:endParaRPr lang="zh-CN" altLang="zh-CN" sz="4400">
                <a:ea typeface="宋体" panose="02010600030101010101" pitchFamily="2" charset="-122"/>
              </a:endParaRPr>
            </a:p>
          </p:txBody>
        </p:sp>
        <p:sp>
          <p:nvSpPr>
            <p:cNvPr id="42052" name="Rectangle 210"/>
            <p:cNvSpPr>
              <a:spLocks noChangeArrowheads="1"/>
            </p:cNvSpPr>
            <p:nvPr/>
          </p:nvSpPr>
          <p:spPr bwMode="auto">
            <a:xfrm>
              <a:off x="4424" y="3147"/>
              <a:ext cx="31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amplifier</a:t>
              </a:r>
              <a:endParaRPr lang="zh-CN" altLang="zh-CN" sz="4400">
                <a:ea typeface="宋体" panose="02010600030101010101" pitchFamily="2" charset="-122"/>
              </a:endParaRPr>
            </a:p>
          </p:txBody>
        </p:sp>
        <p:sp>
          <p:nvSpPr>
            <p:cNvPr id="42053" name="Oval 211"/>
            <p:cNvSpPr>
              <a:spLocks noChangeArrowheads="1"/>
            </p:cNvSpPr>
            <p:nvPr/>
          </p:nvSpPr>
          <p:spPr bwMode="auto">
            <a:xfrm>
              <a:off x="3574" y="1017"/>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054" name="Oval 212"/>
            <p:cNvSpPr>
              <a:spLocks noChangeArrowheads="1"/>
            </p:cNvSpPr>
            <p:nvPr/>
          </p:nvSpPr>
          <p:spPr bwMode="auto">
            <a:xfrm>
              <a:off x="3574" y="1115"/>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055" name="Oval 213"/>
            <p:cNvSpPr>
              <a:spLocks noChangeArrowheads="1"/>
            </p:cNvSpPr>
            <p:nvPr/>
          </p:nvSpPr>
          <p:spPr bwMode="auto">
            <a:xfrm>
              <a:off x="3578" y="2116"/>
              <a:ext cx="24" cy="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056" name="Oval 214"/>
            <p:cNvSpPr>
              <a:spLocks noChangeArrowheads="1"/>
            </p:cNvSpPr>
            <p:nvPr/>
          </p:nvSpPr>
          <p:spPr bwMode="auto">
            <a:xfrm>
              <a:off x="3578" y="2223"/>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057" name="Oval 215"/>
            <p:cNvSpPr>
              <a:spLocks noChangeArrowheads="1"/>
            </p:cNvSpPr>
            <p:nvPr/>
          </p:nvSpPr>
          <p:spPr bwMode="auto">
            <a:xfrm>
              <a:off x="3708" y="3699"/>
              <a:ext cx="25"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058" name="Freeform 216"/>
            <p:cNvSpPr>
              <a:spLocks/>
            </p:cNvSpPr>
            <p:nvPr/>
          </p:nvSpPr>
          <p:spPr bwMode="auto">
            <a:xfrm>
              <a:off x="4964" y="1421"/>
              <a:ext cx="460" cy="1930"/>
            </a:xfrm>
            <a:custGeom>
              <a:avLst/>
              <a:gdLst>
                <a:gd name="T0" fmla="*/ 0 w 460"/>
                <a:gd name="T1" fmla="*/ 0 h 1930"/>
                <a:gd name="T2" fmla="*/ 460 w 460"/>
                <a:gd name="T3" fmla="*/ 0 h 1930"/>
                <a:gd name="T4" fmla="*/ 460 w 460"/>
                <a:gd name="T5" fmla="*/ 1930 h 1930"/>
                <a:gd name="T6" fmla="*/ 0 w 460"/>
                <a:gd name="T7" fmla="*/ 1930 h 1930"/>
                <a:gd name="T8" fmla="*/ 0 w 460"/>
                <a:gd name="T9" fmla="*/ 0 h 1930"/>
                <a:gd name="T10" fmla="*/ 0 w 460"/>
                <a:gd name="T11" fmla="*/ 0 h 19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0" h="1930">
                  <a:moveTo>
                    <a:pt x="0" y="0"/>
                  </a:moveTo>
                  <a:lnTo>
                    <a:pt x="460" y="0"/>
                  </a:lnTo>
                  <a:lnTo>
                    <a:pt x="460" y="1930"/>
                  </a:lnTo>
                  <a:lnTo>
                    <a:pt x="0" y="1930"/>
                  </a:lnTo>
                  <a:lnTo>
                    <a:pt x="0" y="0"/>
                  </a:lnTo>
                  <a:close/>
                </a:path>
              </a:pathLst>
            </a:custGeom>
            <a:noFill/>
            <a:ln w="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59" name="Line 217"/>
            <p:cNvSpPr>
              <a:spLocks noChangeShapeType="1"/>
            </p:cNvSpPr>
            <p:nvPr/>
          </p:nvSpPr>
          <p:spPr bwMode="auto">
            <a:xfrm>
              <a:off x="4867" y="1517"/>
              <a:ext cx="642"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0" name="Line 218"/>
            <p:cNvSpPr>
              <a:spLocks noChangeShapeType="1"/>
            </p:cNvSpPr>
            <p:nvPr/>
          </p:nvSpPr>
          <p:spPr bwMode="auto">
            <a:xfrm>
              <a:off x="5193" y="1517"/>
              <a:ext cx="0" cy="91"/>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1" name="Line 219"/>
            <p:cNvSpPr>
              <a:spLocks noChangeShapeType="1"/>
            </p:cNvSpPr>
            <p:nvPr/>
          </p:nvSpPr>
          <p:spPr bwMode="auto">
            <a:xfrm>
              <a:off x="4867" y="1877"/>
              <a:ext cx="642"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2" name="Line 220"/>
            <p:cNvSpPr>
              <a:spLocks noChangeShapeType="1"/>
            </p:cNvSpPr>
            <p:nvPr/>
          </p:nvSpPr>
          <p:spPr bwMode="auto">
            <a:xfrm>
              <a:off x="5193" y="1877"/>
              <a:ext cx="0" cy="91"/>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3" name="Line 221"/>
            <p:cNvSpPr>
              <a:spLocks noChangeShapeType="1"/>
            </p:cNvSpPr>
            <p:nvPr/>
          </p:nvSpPr>
          <p:spPr bwMode="auto">
            <a:xfrm>
              <a:off x="4867" y="2424"/>
              <a:ext cx="642"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4" name="Line 222"/>
            <p:cNvSpPr>
              <a:spLocks noChangeShapeType="1"/>
            </p:cNvSpPr>
            <p:nvPr/>
          </p:nvSpPr>
          <p:spPr bwMode="auto">
            <a:xfrm>
              <a:off x="5193" y="2424"/>
              <a:ext cx="0" cy="91"/>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5" name="Rectangle 223"/>
            <p:cNvSpPr>
              <a:spLocks noChangeArrowheads="1"/>
            </p:cNvSpPr>
            <p:nvPr/>
          </p:nvSpPr>
          <p:spPr bwMode="auto">
            <a:xfrm>
              <a:off x="5053" y="2770"/>
              <a:ext cx="40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Read/Write</a:t>
              </a:r>
              <a:endParaRPr lang="zh-CN" altLang="zh-CN" sz="4400">
                <a:ea typeface="宋体" panose="02010600030101010101" pitchFamily="2" charset="-122"/>
              </a:endParaRPr>
            </a:p>
          </p:txBody>
        </p:sp>
        <p:sp>
          <p:nvSpPr>
            <p:cNvPr id="42066" name="Rectangle 224"/>
            <p:cNvSpPr>
              <a:spLocks noChangeArrowheads="1"/>
            </p:cNvSpPr>
            <p:nvPr/>
          </p:nvSpPr>
          <p:spPr bwMode="auto">
            <a:xfrm>
              <a:off x="5053" y="2842"/>
              <a:ext cx="16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logic</a:t>
              </a:r>
              <a:endParaRPr lang="zh-CN" altLang="zh-CN" sz="4400">
                <a:ea typeface="宋体" panose="02010600030101010101" pitchFamily="2" charset="-122"/>
              </a:endParaRPr>
            </a:p>
          </p:txBody>
        </p:sp>
        <p:sp>
          <p:nvSpPr>
            <p:cNvPr id="42067" name="Rectangle 225"/>
            <p:cNvSpPr>
              <a:spLocks noChangeArrowheads="1"/>
            </p:cNvSpPr>
            <p:nvPr/>
          </p:nvSpPr>
          <p:spPr bwMode="auto">
            <a:xfrm>
              <a:off x="4979" y="3037"/>
              <a:ext cx="25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Data in</a:t>
              </a:r>
              <a:endParaRPr lang="zh-CN" altLang="zh-CN" sz="4400">
                <a:ea typeface="宋体" panose="02010600030101010101" pitchFamily="2" charset="-122"/>
              </a:endParaRPr>
            </a:p>
          </p:txBody>
        </p:sp>
        <p:sp>
          <p:nvSpPr>
            <p:cNvPr id="42068" name="Rectangle 226"/>
            <p:cNvSpPr>
              <a:spLocks noChangeArrowheads="1"/>
            </p:cNvSpPr>
            <p:nvPr/>
          </p:nvSpPr>
          <p:spPr bwMode="auto">
            <a:xfrm>
              <a:off x="5159" y="3121"/>
              <a:ext cx="29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Data out</a:t>
              </a:r>
              <a:endParaRPr lang="zh-CN" altLang="zh-CN" sz="4400">
                <a:ea typeface="宋体" panose="02010600030101010101" pitchFamily="2" charset="-122"/>
              </a:endParaRPr>
            </a:p>
          </p:txBody>
        </p:sp>
        <p:sp>
          <p:nvSpPr>
            <p:cNvPr id="42069" name="Rectangle 227"/>
            <p:cNvSpPr>
              <a:spLocks noChangeArrowheads="1"/>
            </p:cNvSpPr>
            <p:nvPr/>
          </p:nvSpPr>
          <p:spPr bwMode="auto">
            <a:xfrm>
              <a:off x="5247" y="3200"/>
              <a:ext cx="1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Bit</a:t>
              </a:r>
              <a:endParaRPr lang="zh-CN" altLang="zh-CN" sz="4400">
                <a:ea typeface="宋体" panose="02010600030101010101" pitchFamily="2" charset="-122"/>
              </a:endParaRPr>
            </a:p>
          </p:txBody>
        </p:sp>
        <p:sp>
          <p:nvSpPr>
            <p:cNvPr id="42070" name="Rectangle 228"/>
            <p:cNvSpPr>
              <a:spLocks noChangeArrowheads="1"/>
            </p:cNvSpPr>
            <p:nvPr/>
          </p:nvSpPr>
          <p:spPr bwMode="auto">
            <a:xfrm>
              <a:off x="5247" y="3271"/>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42071" name="Freeform 229"/>
            <p:cNvSpPr>
              <a:spLocks/>
            </p:cNvSpPr>
            <p:nvPr/>
          </p:nvSpPr>
          <p:spPr bwMode="auto">
            <a:xfrm>
              <a:off x="5014" y="1604"/>
              <a:ext cx="358" cy="187"/>
            </a:xfrm>
            <a:custGeom>
              <a:avLst/>
              <a:gdLst>
                <a:gd name="T0" fmla="*/ 0 w 358"/>
                <a:gd name="T1" fmla="*/ 0 h 187"/>
                <a:gd name="T2" fmla="*/ 358 w 358"/>
                <a:gd name="T3" fmla="*/ 0 h 187"/>
                <a:gd name="T4" fmla="*/ 358 w 358"/>
                <a:gd name="T5" fmla="*/ 187 h 187"/>
                <a:gd name="T6" fmla="*/ 0 w 358"/>
                <a:gd name="T7" fmla="*/ 187 h 187"/>
                <a:gd name="T8" fmla="*/ 0 w 358"/>
                <a:gd name="T9" fmla="*/ 0 h 187"/>
                <a:gd name="T10" fmla="*/ 0 w 358"/>
                <a:gd name="T11" fmla="*/ 0 h 1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8" h="187">
                  <a:moveTo>
                    <a:pt x="0" y="0"/>
                  </a:moveTo>
                  <a:lnTo>
                    <a:pt x="358" y="0"/>
                  </a:lnTo>
                  <a:lnTo>
                    <a:pt x="358" y="187"/>
                  </a:lnTo>
                  <a:lnTo>
                    <a:pt x="0" y="187"/>
                  </a:lnTo>
                  <a:lnTo>
                    <a:pt x="0" y="0"/>
                  </a:lnTo>
                  <a:close/>
                </a:path>
              </a:pathLst>
            </a:custGeom>
            <a:solidFill>
              <a:srgbClr val="C7EAFB"/>
            </a:solidFill>
            <a:ln w="8" cap="flat">
              <a:solidFill>
                <a:srgbClr val="000000"/>
              </a:solidFill>
              <a:prstDash val="solid"/>
              <a:miter lim="800000"/>
              <a:headEnd/>
              <a:tailEnd/>
            </a:ln>
          </p:spPr>
          <p:txBody>
            <a:bodyPr/>
            <a:lstStyle/>
            <a:p>
              <a:endParaRPr lang="zh-CN" altLang="en-US"/>
            </a:p>
          </p:txBody>
        </p:sp>
        <p:sp>
          <p:nvSpPr>
            <p:cNvPr id="42072" name="Rectangle 230"/>
            <p:cNvSpPr>
              <a:spLocks noChangeArrowheads="1"/>
            </p:cNvSpPr>
            <p:nvPr/>
          </p:nvSpPr>
          <p:spPr bwMode="auto">
            <a:xfrm>
              <a:off x="5028" y="1660"/>
              <a:ext cx="3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DRAM cell</a:t>
              </a:r>
              <a:endParaRPr lang="zh-CN" altLang="zh-CN" sz="4400">
                <a:ea typeface="宋体" panose="02010600030101010101" pitchFamily="2" charset="-122"/>
              </a:endParaRPr>
            </a:p>
          </p:txBody>
        </p:sp>
        <p:sp>
          <p:nvSpPr>
            <p:cNvPr id="42073" name="Freeform 231"/>
            <p:cNvSpPr>
              <a:spLocks/>
            </p:cNvSpPr>
            <p:nvPr/>
          </p:nvSpPr>
          <p:spPr bwMode="auto">
            <a:xfrm>
              <a:off x="5014" y="1970"/>
              <a:ext cx="358" cy="187"/>
            </a:xfrm>
            <a:custGeom>
              <a:avLst/>
              <a:gdLst>
                <a:gd name="T0" fmla="*/ 0 w 358"/>
                <a:gd name="T1" fmla="*/ 0 h 187"/>
                <a:gd name="T2" fmla="*/ 358 w 358"/>
                <a:gd name="T3" fmla="*/ 0 h 187"/>
                <a:gd name="T4" fmla="*/ 358 w 358"/>
                <a:gd name="T5" fmla="*/ 187 h 187"/>
                <a:gd name="T6" fmla="*/ 0 w 358"/>
                <a:gd name="T7" fmla="*/ 187 h 187"/>
                <a:gd name="T8" fmla="*/ 0 w 358"/>
                <a:gd name="T9" fmla="*/ 0 h 187"/>
                <a:gd name="T10" fmla="*/ 0 w 358"/>
                <a:gd name="T11" fmla="*/ 0 h 1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8" h="187">
                  <a:moveTo>
                    <a:pt x="0" y="0"/>
                  </a:moveTo>
                  <a:lnTo>
                    <a:pt x="358" y="0"/>
                  </a:lnTo>
                  <a:lnTo>
                    <a:pt x="358" y="187"/>
                  </a:lnTo>
                  <a:lnTo>
                    <a:pt x="0" y="187"/>
                  </a:lnTo>
                  <a:lnTo>
                    <a:pt x="0" y="0"/>
                  </a:lnTo>
                  <a:close/>
                </a:path>
              </a:pathLst>
            </a:custGeom>
            <a:solidFill>
              <a:srgbClr val="C7EAFB"/>
            </a:solidFill>
            <a:ln w="8" cap="flat">
              <a:solidFill>
                <a:srgbClr val="000000"/>
              </a:solidFill>
              <a:prstDash val="solid"/>
              <a:miter lim="800000"/>
              <a:headEnd/>
              <a:tailEnd/>
            </a:ln>
          </p:spPr>
          <p:txBody>
            <a:bodyPr/>
            <a:lstStyle/>
            <a:p>
              <a:endParaRPr lang="zh-CN" altLang="en-US"/>
            </a:p>
          </p:txBody>
        </p:sp>
        <p:sp>
          <p:nvSpPr>
            <p:cNvPr id="42074" name="Rectangle 232"/>
            <p:cNvSpPr>
              <a:spLocks noChangeArrowheads="1"/>
            </p:cNvSpPr>
            <p:nvPr/>
          </p:nvSpPr>
          <p:spPr bwMode="auto">
            <a:xfrm>
              <a:off x="5028" y="2025"/>
              <a:ext cx="3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DRAM cell</a:t>
              </a:r>
              <a:endParaRPr lang="zh-CN" altLang="zh-CN" sz="4400">
                <a:ea typeface="宋体" panose="02010600030101010101" pitchFamily="2" charset="-122"/>
              </a:endParaRPr>
            </a:p>
          </p:txBody>
        </p:sp>
        <p:sp>
          <p:nvSpPr>
            <p:cNvPr id="42075" name="Freeform 233"/>
            <p:cNvSpPr>
              <a:spLocks/>
            </p:cNvSpPr>
            <p:nvPr/>
          </p:nvSpPr>
          <p:spPr bwMode="auto">
            <a:xfrm>
              <a:off x="5014" y="2515"/>
              <a:ext cx="358" cy="187"/>
            </a:xfrm>
            <a:custGeom>
              <a:avLst/>
              <a:gdLst>
                <a:gd name="T0" fmla="*/ 0 w 358"/>
                <a:gd name="T1" fmla="*/ 0 h 187"/>
                <a:gd name="T2" fmla="*/ 358 w 358"/>
                <a:gd name="T3" fmla="*/ 0 h 187"/>
                <a:gd name="T4" fmla="*/ 358 w 358"/>
                <a:gd name="T5" fmla="*/ 187 h 187"/>
                <a:gd name="T6" fmla="*/ 0 w 358"/>
                <a:gd name="T7" fmla="*/ 187 h 187"/>
                <a:gd name="T8" fmla="*/ 0 w 358"/>
                <a:gd name="T9" fmla="*/ 0 h 187"/>
                <a:gd name="T10" fmla="*/ 0 w 358"/>
                <a:gd name="T11" fmla="*/ 0 h 1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8" h="187">
                  <a:moveTo>
                    <a:pt x="0" y="0"/>
                  </a:moveTo>
                  <a:lnTo>
                    <a:pt x="358" y="0"/>
                  </a:lnTo>
                  <a:lnTo>
                    <a:pt x="358" y="187"/>
                  </a:lnTo>
                  <a:lnTo>
                    <a:pt x="0" y="187"/>
                  </a:lnTo>
                  <a:lnTo>
                    <a:pt x="0" y="0"/>
                  </a:lnTo>
                  <a:close/>
                </a:path>
              </a:pathLst>
            </a:custGeom>
            <a:solidFill>
              <a:srgbClr val="C7EAFB"/>
            </a:solidFill>
            <a:ln w="8" cap="flat">
              <a:solidFill>
                <a:srgbClr val="000000"/>
              </a:solidFill>
              <a:prstDash val="solid"/>
              <a:miter lim="800000"/>
              <a:headEnd/>
              <a:tailEnd/>
            </a:ln>
          </p:spPr>
          <p:txBody>
            <a:bodyPr/>
            <a:lstStyle/>
            <a:p>
              <a:endParaRPr lang="zh-CN" altLang="en-US"/>
            </a:p>
          </p:txBody>
        </p:sp>
        <p:sp>
          <p:nvSpPr>
            <p:cNvPr id="42076" name="Rectangle 234"/>
            <p:cNvSpPr>
              <a:spLocks noChangeArrowheads="1"/>
            </p:cNvSpPr>
            <p:nvPr/>
          </p:nvSpPr>
          <p:spPr bwMode="auto">
            <a:xfrm>
              <a:off x="5028" y="2569"/>
              <a:ext cx="3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DRAM cell</a:t>
              </a:r>
              <a:endParaRPr lang="zh-CN" altLang="zh-CN" sz="4400">
                <a:ea typeface="宋体" panose="02010600030101010101" pitchFamily="2" charset="-122"/>
              </a:endParaRPr>
            </a:p>
          </p:txBody>
        </p:sp>
        <p:sp>
          <p:nvSpPr>
            <p:cNvPr id="42077" name="Line 235"/>
            <p:cNvSpPr>
              <a:spLocks noChangeShapeType="1"/>
            </p:cNvSpPr>
            <p:nvPr/>
          </p:nvSpPr>
          <p:spPr bwMode="auto">
            <a:xfrm>
              <a:off x="5424" y="3162"/>
              <a:ext cx="85"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8" name="Line 236"/>
            <p:cNvSpPr>
              <a:spLocks noChangeShapeType="1"/>
            </p:cNvSpPr>
            <p:nvPr/>
          </p:nvSpPr>
          <p:spPr bwMode="auto">
            <a:xfrm>
              <a:off x="4867" y="3074"/>
              <a:ext cx="97"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9" name="Line 237"/>
            <p:cNvSpPr>
              <a:spLocks noChangeShapeType="1"/>
            </p:cNvSpPr>
            <p:nvPr/>
          </p:nvSpPr>
          <p:spPr bwMode="auto">
            <a:xfrm flipV="1">
              <a:off x="5050" y="3351"/>
              <a:ext cx="0" cy="97"/>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0" name="Line 238"/>
            <p:cNvSpPr>
              <a:spLocks noChangeShapeType="1"/>
            </p:cNvSpPr>
            <p:nvPr/>
          </p:nvSpPr>
          <p:spPr bwMode="auto">
            <a:xfrm flipV="1">
              <a:off x="5338" y="3351"/>
              <a:ext cx="0" cy="97"/>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1" name="Rectangle 239"/>
            <p:cNvSpPr>
              <a:spLocks noChangeArrowheads="1"/>
            </p:cNvSpPr>
            <p:nvPr/>
          </p:nvSpPr>
          <p:spPr bwMode="auto">
            <a:xfrm>
              <a:off x="4694" y="1409"/>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a:t>
              </a:r>
              <a:endParaRPr lang="zh-CN" altLang="zh-CN" sz="4400">
                <a:ea typeface="宋体" panose="02010600030101010101" pitchFamily="2" charset="-122"/>
              </a:endParaRPr>
            </a:p>
          </p:txBody>
        </p:sp>
        <p:sp>
          <p:nvSpPr>
            <p:cNvPr id="42082" name="Rectangle 240"/>
            <p:cNvSpPr>
              <a:spLocks noChangeArrowheads="1"/>
            </p:cNvSpPr>
            <p:nvPr/>
          </p:nvSpPr>
          <p:spPr bwMode="auto">
            <a:xfrm>
              <a:off x="4754" y="1409"/>
              <a:ext cx="12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ord</a:t>
              </a:r>
              <a:endParaRPr lang="zh-CN" altLang="zh-CN" sz="4400">
                <a:ea typeface="宋体" panose="02010600030101010101" pitchFamily="2" charset="-122"/>
              </a:endParaRPr>
            </a:p>
          </p:txBody>
        </p:sp>
        <p:sp>
          <p:nvSpPr>
            <p:cNvPr id="42083" name="Rectangle 241"/>
            <p:cNvSpPr>
              <a:spLocks noChangeArrowheads="1"/>
            </p:cNvSpPr>
            <p:nvPr/>
          </p:nvSpPr>
          <p:spPr bwMode="auto">
            <a:xfrm>
              <a:off x="4694" y="1480"/>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42084" name="Rectangle 242"/>
            <p:cNvSpPr>
              <a:spLocks noChangeArrowheads="1"/>
            </p:cNvSpPr>
            <p:nvPr/>
          </p:nvSpPr>
          <p:spPr bwMode="auto">
            <a:xfrm>
              <a:off x="4694" y="1554"/>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0</a:t>
              </a:r>
              <a:endParaRPr lang="zh-CN" altLang="zh-CN" sz="4400">
                <a:ea typeface="宋体" panose="02010600030101010101" pitchFamily="2" charset="-122"/>
              </a:endParaRPr>
            </a:p>
          </p:txBody>
        </p:sp>
        <p:sp>
          <p:nvSpPr>
            <p:cNvPr id="42085" name="Rectangle 243"/>
            <p:cNvSpPr>
              <a:spLocks noChangeArrowheads="1"/>
            </p:cNvSpPr>
            <p:nvPr/>
          </p:nvSpPr>
          <p:spPr bwMode="auto">
            <a:xfrm>
              <a:off x="4694" y="1768"/>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a:t>
              </a:r>
              <a:endParaRPr lang="zh-CN" altLang="zh-CN" sz="4400">
                <a:ea typeface="宋体" panose="02010600030101010101" pitchFamily="2" charset="-122"/>
              </a:endParaRPr>
            </a:p>
          </p:txBody>
        </p:sp>
        <p:sp>
          <p:nvSpPr>
            <p:cNvPr id="42086" name="Rectangle 244"/>
            <p:cNvSpPr>
              <a:spLocks noChangeArrowheads="1"/>
            </p:cNvSpPr>
            <p:nvPr/>
          </p:nvSpPr>
          <p:spPr bwMode="auto">
            <a:xfrm>
              <a:off x="4754" y="1768"/>
              <a:ext cx="12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ord</a:t>
              </a:r>
              <a:endParaRPr lang="zh-CN" altLang="zh-CN" sz="4400">
                <a:ea typeface="宋体" panose="02010600030101010101" pitchFamily="2" charset="-122"/>
              </a:endParaRPr>
            </a:p>
          </p:txBody>
        </p:sp>
        <p:sp>
          <p:nvSpPr>
            <p:cNvPr id="42087" name="Rectangle 245"/>
            <p:cNvSpPr>
              <a:spLocks noChangeArrowheads="1"/>
            </p:cNvSpPr>
            <p:nvPr/>
          </p:nvSpPr>
          <p:spPr bwMode="auto">
            <a:xfrm>
              <a:off x="4694" y="1842"/>
              <a:ext cx="1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42088" name="Rectangle 246"/>
            <p:cNvSpPr>
              <a:spLocks noChangeArrowheads="1"/>
            </p:cNvSpPr>
            <p:nvPr/>
          </p:nvSpPr>
          <p:spPr bwMode="auto">
            <a:xfrm>
              <a:off x="4694" y="1914"/>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1</a:t>
              </a:r>
              <a:endParaRPr lang="zh-CN" altLang="zh-CN" sz="4400">
                <a:ea typeface="宋体" panose="02010600030101010101" pitchFamily="2" charset="-122"/>
              </a:endParaRPr>
            </a:p>
          </p:txBody>
        </p:sp>
        <p:sp>
          <p:nvSpPr>
            <p:cNvPr id="42089" name="Oval 259"/>
            <p:cNvSpPr>
              <a:spLocks noChangeArrowheads="1"/>
            </p:cNvSpPr>
            <p:nvPr/>
          </p:nvSpPr>
          <p:spPr bwMode="auto">
            <a:xfrm>
              <a:off x="5181" y="1505"/>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090" name="Oval 260"/>
            <p:cNvSpPr>
              <a:spLocks noChangeArrowheads="1"/>
            </p:cNvSpPr>
            <p:nvPr/>
          </p:nvSpPr>
          <p:spPr bwMode="auto">
            <a:xfrm>
              <a:off x="5181" y="1865"/>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091" name="Oval 261"/>
            <p:cNvSpPr>
              <a:spLocks noChangeArrowheads="1"/>
            </p:cNvSpPr>
            <p:nvPr/>
          </p:nvSpPr>
          <p:spPr bwMode="auto">
            <a:xfrm>
              <a:off x="5181" y="2412"/>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092" name="Oval 262"/>
            <p:cNvSpPr>
              <a:spLocks noChangeArrowheads="1"/>
            </p:cNvSpPr>
            <p:nvPr/>
          </p:nvSpPr>
          <p:spPr bwMode="auto">
            <a:xfrm>
              <a:off x="3242" y="3677"/>
              <a:ext cx="40" cy="40"/>
            </a:xfrm>
            <a:prstGeom prst="ellipse">
              <a:avLst/>
            </a:prstGeom>
            <a:solidFill>
              <a:srgbClr val="FFFFFF"/>
            </a:solidFill>
            <a:ln w="8">
              <a:solidFill>
                <a:srgbClr val="000000"/>
              </a:solidFill>
              <a:miter lim="800000"/>
              <a:headEnd/>
              <a:tailEnd/>
            </a:ln>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093" name="Freeform 263"/>
            <p:cNvSpPr>
              <a:spLocks/>
            </p:cNvSpPr>
            <p:nvPr/>
          </p:nvSpPr>
          <p:spPr bwMode="auto">
            <a:xfrm>
              <a:off x="3199" y="3578"/>
              <a:ext cx="125" cy="99"/>
            </a:xfrm>
            <a:custGeom>
              <a:avLst/>
              <a:gdLst>
                <a:gd name="T0" fmla="*/ 0 w 125"/>
                <a:gd name="T1" fmla="*/ 99 h 99"/>
                <a:gd name="T2" fmla="*/ 125 w 125"/>
                <a:gd name="T3" fmla="*/ 99 h 99"/>
                <a:gd name="T4" fmla="*/ 63 w 125"/>
                <a:gd name="T5" fmla="*/ 0 h 99"/>
                <a:gd name="T6" fmla="*/ 0 w 125"/>
                <a:gd name="T7" fmla="*/ 99 h 99"/>
                <a:gd name="T8" fmla="*/ 0 w 125"/>
                <a:gd name="T9" fmla="*/ 99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 h="99">
                  <a:moveTo>
                    <a:pt x="0" y="99"/>
                  </a:moveTo>
                  <a:lnTo>
                    <a:pt x="125" y="99"/>
                  </a:lnTo>
                  <a:lnTo>
                    <a:pt x="63" y="0"/>
                  </a:lnTo>
                  <a:lnTo>
                    <a:pt x="0" y="99"/>
                  </a:ln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42094" name="Freeform 264"/>
            <p:cNvSpPr>
              <a:spLocks/>
            </p:cNvSpPr>
            <p:nvPr/>
          </p:nvSpPr>
          <p:spPr bwMode="auto">
            <a:xfrm>
              <a:off x="2974" y="2963"/>
              <a:ext cx="125" cy="99"/>
            </a:xfrm>
            <a:custGeom>
              <a:avLst/>
              <a:gdLst>
                <a:gd name="T0" fmla="*/ 0 w 125"/>
                <a:gd name="T1" fmla="*/ 99 h 99"/>
                <a:gd name="T2" fmla="*/ 125 w 125"/>
                <a:gd name="T3" fmla="*/ 99 h 99"/>
                <a:gd name="T4" fmla="*/ 60 w 125"/>
                <a:gd name="T5" fmla="*/ 0 h 99"/>
                <a:gd name="T6" fmla="*/ 0 w 125"/>
                <a:gd name="T7" fmla="*/ 99 h 99"/>
                <a:gd name="T8" fmla="*/ 0 w 125"/>
                <a:gd name="T9" fmla="*/ 99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 h="99">
                  <a:moveTo>
                    <a:pt x="0" y="99"/>
                  </a:moveTo>
                  <a:lnTo>
                    <a:pt x="125" y="99"/>
                  </a:lnTo>
                  <a:lnTo>
                    <a:pt x="60" y="0"/>
                  </a:lnTo>
                  <a:lnTo>
                    <a:pt x="0" y="99"/>
                  </a:ln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42095" name="Freeform 265"/>
            <p:cNvSpPr>
              <a:spLocks/>
            </p:cNvSpPr>
            <p:nvPr/>
          </p:nvSpPr>
          <p:spPr bwMode="auto">
            <a:xfrm>
              <a:off x="4018" y="2318"/>
              <a:ext cx="99" cy="124"/>
            </a:xfrm>
            <a:custGeom>
              <a:avLst/>
              <a:gdLst>
                <a:gd name="T0" fmla="*/ 0 w 99"/>
                <a:gd name="T1" fmla="*/ 0 h 124"/>
                <a:gd name="T2" fmla="*/ 0 w 99"/>
                <a:gd name="T3" fmla="*/ 124 h 124"/>
                <a:gd name="T4" fmla="*/ 99 w 99"/>
                <a:gd name="T5" fmla="*/ 60 h 124"/>
                <a:gd name="T6" fmla="*/ 0 w 99"/>
                <a:gd name="T7" fmla="*/ 0 h 124"/>
                <a:gd name="T8" fmla="*/ 0 w 99"/>
                <a:gd name="T9" fmla="*/ 0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24">
                  <a:moveTo>
                    <a:pt x="0" y="0"/>
                  </a:moveTo>
                  <a:lnTo>
                    <a:pt x="0" y="124"/>
                  </a:lnTo>
                  <a:lnTo>
                    <a:pt x="99" y="60"/>
                  </a:lnTo>
                  <a:lnTo>
                    <a:pt x="0" y="0"/>
                  </a:ln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42096" name="Freeform 266"/>
            <p:cNvSpPr>
              <a:spLocks/>
            </p:cNvSpPr>
            <p:nvPr/>
          </p:nvSpPr>
          <p:spPr bwMode="auto">
            <a:xfrm>
              <a:off x="4030" y="1210"/>
              <a:ext cx="99" cy="124"/>
            </a:xfrm>
            <a:custGeom>
              <a:avLst/>
              <a:gdLst>
                <a:gd name="T0" fmla="*/ 0 w 99"/>
                <a:gd name="T1" fmla="*/ 0 h 124"/>
                <a:gd name="T2" fmla="*/ 0 w 99"/>
                <a:gd name="T3" fmla="*/ 124 h 124"/>
                <a:gd name="T4" fmla="*/ 99 w 99"/>
                <a:gd name="T5" fmla="*/ 62 h 124"/>
                <a:gd name="T6" fmla="*/ 0 w 99"/>
                <a:gd name="T7" fmla="*/ 0 h 124"/>
                <a:gd name="T8" fmla="*/ 0 w 99"/>
                <a:gd name="T9" fmla="*/ 0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24">
                  <a:moveTo>
                    <a:pt x="0" y="0"/>
                  </a:moveTo>
                  <a:lnTo>
                    <a:pt x="0" y="124"/>
                  </a:lnTo>
                  <a:lnTo>
                    <a:pt x="99" y="62"/>
                  </a:lnTo>
                  <a:lnTo>
                    <a:pt x="0" y="0"/>
                  </a:ln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42097" name="Freeform 267"/>
            <p:cNvSpPr>
              <a:spLocks/>
            </p:cNvSpPr>
            <p:nvPr/>
          </p:nvSpPr>
          <p:spPr bwMode="auto">
            <a:xfrm>
              <a:off x="4658" y="3492"/>
              <a:ext cx="139" cy="167"/>
            </a:xfrm>
            <a:custGeom>
              <a:avLst/>
              <a:gdLst>
                <a:gd name="T0" fmla="*/ 18705 w 69"/>
                <a:gd name="T1" fmla="*/ 0 h 83"/>
                <a:gd name="T2" fmla="*/ 0 w 69"/>
                <a:gd name="T3" fmla="*/ 0 h 83"/>
                <a:gd name="T4" fmla="*/ 0 w 69"/>
                <a:gd name="T5" fmla="*/ 12933 h 83"/>
                <a:gd name="T6" fmla="*/ 9156 w 69"/>
                <a:gd name="T7" fmla="*/ 22285 h 83"/>
                <a:gd name="T8" fmla="*/ 18705 w 69"/>
                <a:gd name="T9" fmla="*/ 13197 h 83"/>
                <a:gd name="T10" fmla="*/ 18705 w 69"/>
                <a:gd name="T11" fmla="*/ 0 h 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83">
                  <a:moveTo>
                    <a:pt x="69" y="0"/>
                  </a:moveTo>
                  <a:cubicBezTo>
                    <a:pt x="0" y="0"/>
                    <a:pt x="0" y="0"/>
                    <a:pt x="0" y="0"/>
                  </a:cubicBezTo>
                  <a:cubicBezTo>
                    <a:pt x="0" y="48"/>
                    <a:pt x="0" y="48"/>
                    <a:pt x="0" y="48"/>
                  </a:cubicBezTo>
                  <a:cubicBezTo>
                    <a:pt x="0" y="67"/>
                    <a:pt x="15" y="83"/>
                    <a:pt x="34" y="83"/>
                  </a:cubicBezTo>
                  <a:cubicBezTo>
                    <a:pt x="53" y="83"/>
                    <a:pt x="69" y="68"/>
                    <a:pt x="69" y="49"/>
                  </a:cubicBezTo>
                  <a:cubicBezTo>
                    <a:pt x="69" y="0"/>
                    <a:pt x="69" y="0"/>
                    <a:pt x="69" y="0"/>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42098" name="Freeform 268"/>
            <p:cNvSpPr>
              <a:spLocks/>
            </p:cNvSpPr>
            <p:nvPr/>
          </p:nvSpPr>
          <p:spPr bwMode="auto">
            <a:xfrm>
              <a:off x="3224" y="3373"/>
              <a:ext cx="138" cy="167"/>
            </a:xfrm>
            <a:custGeom>
              <a:avLst/>
              <a:gdLst>
                <a:gd name="T0" fmla="*/ 0 w 69"/>
                <a:gd name="T1" fmla="*/ 22285 h 83"/>
                <a:gd name="T2" fmla="*/ 17664 w 69"/>
                <a:gd name="T3" fmla="*/ 22285 h 83"/>
                <a:gd name="T4" fmla="*/ 17408 w 69"/>
                <a:gd name="T5" fmla="*/ 9360 h 83"/>
                <a:gd name="T6" fmla="*/ 8704 w 69"/>
                <a:gd name="T7" fmla="*/ 0 h 83"/>
                <a:gd name="T8" fmla="*/ 0 w 69"/>
                <a:gd name="T9" fmla="*/ 9096 h 83"/>
                <a:gd name="T10" fmla="*/ 0 w 69"/>
                <a:gd name="T11" fmla="*/ 22285 h 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83">
                  <a:moveTo>
                    <a:pt x="0" y="83"/>
                  </a:moveTo>
                  <a:cubicBezTo>
                    <a:pt x="69" y="83"/>
                    <a:pt x="69" y="83"/>
                    <a:pt x="69" y="83"/>
                  </a:cubicBezTo>
                  <a:cubicBezTo>
                    <a:pt x="68" y="35"/>
                    <a:pt x="68" y="35"/>
                    <a:pt x="68" y="35"/>
                  </a:cubicBezTo>
                  <a:cubicBezTo>
                    <a:pt x="68" y="16"/>
                    <a:pt x="53" y="0"/>
                    <a:pt x="34" y="0"/>
                  </a:cubicBezTo>
                  <a:cubicBezTo>
                    <a:pt x="15" y="0"/>
                    <a:pt x="0" y="15"/>
                    <a:pt x="0" y="34"/>
                  </a:cubicBezTo>
                  <a:cubicBezTo>
                    <a:pt x="0" y="83"/>
                    <a:pt x="0" y="83"/>
                    <a:pt x="0" y="83"/>
                  </a:cubicBezTo>
                  <a:close/>
                </a:path>
              </a:pathLst>
            </a:custGeom>
            <a:solidFill>
              <a:srgbClr val="FFFFFF"/>
            </a:solidFill>
            <a:ln w="8" cap="flat">
              <a:solidFill>
                <a:srgbClr val="000000"/>
              </a:solidFill>
              <a:prstDash val="solid"/>
              <a:miter lim="800000"/>
              <a:headEnd/>
              <a:tailEnd/>
            </a:ln>
          </p:spPr>
          <p:txBody>
            <a:bodyPr/>
            <a:lstStyle/>
            <a:p>
              <a:endParaRPr lang="zh-CN" altLang="en-US"/>
            </a:p>
          </p:txBody>
        </p:sp>
        <p:sp>
          <p:nvSpPr>
            <p:cNvPr id="42099" name="Rectangle 269"/>
            <p:cNvSpPr>
              <a:spLocks noChangeArrowheads="1"/>
            </p:cNvSpPr>
            <p:nvPr/>
          </p:nvSpPr>
          <p:spPr bwMode="auto">
            <a:xfrm>
              <a:off x="3203" y="3847"/>
              <a:ext cx="20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Read/</a:t>
              </a:r>
              <a:endParaRPr lang="zh-CN" altLang="zh-CN" sz="4400">
                <a:ea typeface="宋体" panose="02010600030101010101" pitchFamily="2" charset="-122"/>
              </a:endParaRPr>
            </a:p>
          </p:txBody>
        </p:sp>
        <p:sp>
          <p:nvSpPr>
            <p:cNvPr id="42100" name="Rectangle 270"/>
            <p:cNvSpPr>
              <a:spLocks noChangeArrowheads="1"/>
            </p:cNvSpPr>
            <p:nvPr/>
          </p:nvSpPr>
          <p:spPr bwMode="auto">
            <a:xfrm>
              <a:off x="3203" y="3921"/>
              <a:ext cx="2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Write</a:t>
              </a:r>
              <a:endParaRPr lang="zh-CN" altLang="zh-CN" sz="4400">
                <a:ea typeface="宋体" panose="02010600030101010101" pitchFamily="2" charset="-122"/>
              </a:endParaRPr>
            </a:p>
          </p:txBody>
        </p:sp>
        <p:sp>
          <p:nvSpPr>
            <p:cNvPr id="42101" name="Line 271"/>
            <p:cNvSpPr>
              <a:spLocks noChangeShapeType="1"/>
            </p:cNvSpPr>
            <p:nvPr/>
          </p:nvSpPr>
          <p:spPr bwMode="auto">
            <a:xfrm>
              <a:off x="3203" y="3922"/>
              <a:ext cx="159"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2" name="Rectangle 272"/>
            <p:cNvSpPr>
              <a:spLocks noChangeArrowheads="1"/>
            </p:cNvSpPr>
            <p:nvPr/>
          </p:nvSpPr>
          <p:spPr bwMode="auto">
            <a:xfrm>
              <a:off x="4981" y="3200"/>
              <a:ext cx="20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Read/</a:t>
              </a:r>
              <a:endParaRPr lang="zh-CN" altLang="zh-CN" sz="4400">
                <a:ea typeface="宋体" panose="02010600030101010101" pitchFamily="2" charset="-122"/>
              </a:endParaRPr>
            </a:p>
          </p:txBody>
        </p:sp>
        <p:sp>
          <p:nvSpPr>
            <p:cNvPr id="42103" name="Rectangle 273"/>
            <p:cNvSpPr>
              <a:spLocks noChangeArrowheads="1"/>
            </p:cNvSpPr>
            <p:nvPr/>
          </p:nvSpPr>
          <p:spPr bwMode="auto">
            <a:xfrm>
              <a:off x="4981" y="3271"/>
              <a:ext cx="2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Write</a:t>
              </a:r>
              <a:endParaRPr lang="zh-CN" altLang="zh-CN" sz="4400">
                <a:ea typeface="宋体" panose="02010600030101010101" pitchFamily="2" charset="-122"/>
              </a:endParaRPr>
            </a:p>
          </p:txBody>
        </p:sp>
        <p:sp>
          <p:nvSpPr>
            <p:cNvPr id="42104" name="Line 274"/>
            <p:cNvSpPr>
              <a:spLocks noChangeShapeType="1"/>
            </p:cNvSpPr>
            <p:nvPr/>
          </p:nvSpPr>
          <p:spPr bwMode="auto">
            <a:xfrm>
              <a:off x="4980" y="3273"/>
              <a:ext cx="159" cy="0"/>
            </a:xfrm>
            <a:prstGeom prst="line">
              <a:avLst/>
            </a:prstGeom>
            <a:noFill/>
            <a:ln w="4">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5" name="Oval 275"/>
            <p:cNvSpPr>
              <a:spLocks noChangeArrowheads="1"/>
            </p:cNvSpPr>
            <p:nvPr/>
          </p:nvSpPr>
          <p:spPr bwMode="auto">
            <a:xfrm>
              <a:off x="2888" y="1568"/>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06" name="Oval 276"/>
            <p:cNvSpPr>
              <a:spLocks noChangeArrowheads="1"/>
            </p:cNvSpPr>
            <p:nvPr/>
          </p:nvSpPr>
          <p:spPr bwMode="auto">
            <a:xfrm>
              <a:off x="2888" y="1620"/>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07" name="Oval 277"/>
            <p:cNvSpPr>
              <a:spLocks noChangeArrowheads="1"/>
            </p:cNvSpPr>
            <p:nvPr/>
          </p:nvSpPr>
          <p:spPr bwMode="auto">
            <a:xfrm>
              <a:off x="2888" y="1670"/>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08" name="Oval 278"/>
            <p:cNvSpPr>
              <a:spLocks noChangeArrowheads="1"/>
            </p:cNvSpPr>
            <p:nvPr/>
          </p:nvSpPr>
          <p:spPr bwMode="auto">
            <a:xfrm>
              <a:off x="3769" y="1851"/>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09" name="Oval 279"/>
            <p:cNvSpPr>
              <a:spLocks noChangeArrowheads="1"/>
            </p:cNvSpPr>
            <p:nvPr/>
          </p:nvSpPr>
          <p:spPr bwMode="auto">
            <a:xfrm>
              <a:off x="3769" y="1903"/>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10" name="Oval 280"/>
            <p:cNvSpPr>
              <a:spLocks noChangeArrowheads="1"/>
            </p:cNvSpPr>
            <p:nvPr/>
          </p:nvSpPr>
          <p:spPr bwMode="auto">
            <a:xfrm>
              <a:off x="3769" y="1954"/>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11" name="Oval 281"/>
            <p:cNvSpPr>
              <a:spLocks noChangeArrowheads="1"/>
            </p:cNvSpPr>
            <p:nvPr/>
          </p:nvSpPr>
          <p:spPr bwMode="auto">
            <a:xfrm>
              <a:off x="4763" y="2098"/>
              <a:ext cx="24" cy="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12" name="Oval 282"/>
            <p:cNvSpPr>
              <a:spLocks noChangeArrowheads="1"/>
            </p:cNvSpPr>
            <p:nvPr/>
          </p:nvSpPr>
          <p:spPr bwMode="auto">
            <a:xfrm>
              <a:off x="4763" y="2149"/>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13" name="Oval 283"/>
            <p:cNvSpPr>
              <a:spLocks noChangeArrowheads="1"/>
            </p:cNvSpPr>
            <p:nvPr/>
          </p:nvSpPr>
          <p:spPr bwMode="auto">
            <a:xfrm>
              <a:off x="4763" y="2201"/>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14" name="Oval 284"/>
            <p:cNvSpPr>
              <a:spLocks noChangeArrowheads="1"/>
            </p:cNvSpPr>
            <p:nvPr/>
          </p:nvSpPr>
          <p:spPr bwMode="auto">
            <a:xfrm>
              <a:off x="5185" y="2231"/>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15" name="Oval 285"/>
            <p:cNvSpPr>
              <a:spLocks noChangeArrowheads="1"/>
            </p:cNvSpPr>
            <p:nvPr/>
          </p:nvSpPr>
          <p:spPr bwMode="auto">
            <a:xfrm>
              <a:off x="5185" y="2281"/>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16" name="Oval 286"/>
            <p:cNvSpPr>
              <a:spLocks noChangeArrowheads="1"/>
            </p:cNvSpPr>
            <p:nvPr/>
          </p:nvSpPr>
          <p:spPr bwMode="auto">
            <a:xfrm>
              <a:off x="5185" y="2332"/>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sz="4400">
                <a:ea typeface="宋体" panose="02010600030101010101" pitchFamily="2" charset="-122"/>
              </a:endParaRPr>
            </a:p>
          </p:txBody>
        </p:sp>
        <p:sp>
          <p:nvSpPr>
            <p:cNvPr id="42117" name="Rectangle 287"/>
            <p:cNvSpPr>
              <a:spLocks noChangeArrowheads="1"/>
            </p:cNvSpPr>
            <p:nvPr/>
          </p:nvSpPr>
          <p:spPr bwMode="auto">
            <a:xfrm>
              <a:off x="2842" y="2182"/>
              <a:ext cx="15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2</a:t>
              </a:r>
              <a:r>
                <a:rPr lang="en-US" altLang="zh-CN" sz="1000" u="none" baseline="30000">
                  <a:solidFill>
                    <a:srgbClr val="000000"/>
                  </a:solidFill>
                  <a:ea typeface="宋体" panose="02010600030101010101" pitchFamily="2" charset="-122"/>
                </a:rPr>
                <a:t>n</a:t>
              </a:r>
              <a:r>
                <a:rPr lang="en-US" altLang="zh-CN" sz="1000" u="none" baseline="0">
                  <a:solidFill>
                    <a:srgbClr val="000000"/>
                  </a:solidFill>
                  <a:ea typeface="宋体" panose="02010600030101010101" pitchFamily="2" charset="-122"/>
                </a:rPr>
                <a:t> -1</a:t>
              </a:r>
              <a:endParaRPr lang="zh-CN" altLang="zh-CN" sz="4400" baseline="0">
                <a:ea typeface="宋体" panose="02010600030101010101" pitchFamily="2" charset="-122"/>
              </a:endParaRPr>
            </a:p>
          </p:txBody>
        </p:sp>
      </p:grpSp>
      <p:sp>
        <p:nvSpPr>
          <p:cNvPr id="41990" name="Rectangle 287"/>
          <p:cNvSpPr>
            <a:spLocks noChangeArrowheads="1"/>
          </p:cNvSpPr>
          <p:nvPr/>
        </p:nvSpPr>
        <p:spPr bwMode="auto">
          <a:xfrm>
            <a:off x="7527925" y="3921125"/>
            <a:ext cx="2524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ea typeface="宋体" panose="02010600030101010101" pitchFamily="2" charset="-122"/>
              </a:rPr>
              <a:t>2</a:t>
            </a:r>
            <a:r>
              <a:rPr lang="en-US" altLang="zh-CN" sz="1000" u="none" baseline="30000">
                <a:solidFill>
                  <a:srgbClr val="000000"/>
                </a:solidFill>
                <a:ea typeface="宋体" panose="02010600030101010101" pitchFamily="2" charset="-122"/>
              </a:rPr>
              <a:t>n</a:t>
            </a:r>
            <a:r>
              <a:rPr lang="en-US" altLang="zh-CN" sz="1000" u="none" baseline="0">
                <a:solidFill>
                  <a:srgbClr val="000000"/>
                </a:solidFill>
                <a:ea typeface="宋体" panose="02010600030101010101" pitchFamily="2" charset="-122"/>
              </a:rPr>
              <a:t> -1</a:t>
            </a:r>
            <a:endParaRPr lang="zh-CN" altLang="zh-CN" sz="4400" baseline="0">
              <a:ea typeface="宋体" panose="02010600030101010101" pitchFamily="2" charset="-122"/>
            </a:endParaRPr>
          </a:p>
        </p:txBody>
      </p:sp>
      <p:sp>
        <p:nvSpPr>
          <p:cNvPr id="41991" name="Rectangle 244"/>
          <p:cNvSpPr>
            <a:spLocks noChangeArrowheads="1"/>
          </p:cNvSpPr>
          <p:nvPr/>
        </p:nvSpPr>
        <p:spPr bwMode="auto">
          <a:xfrm>
            <a:off x="7394575" y="3632200"/>
            <a:ext cx="3206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latin typeface="TimesTen" pitchFamily="18" charset="0"/>
                <a:ea typeface="宋体" panose="02010600030101010101" pitchFamily="2" charset="-122"/>
              </a:rPr>
              <a:t>W</a:t>
            </a:r>
            <a:r>
              <a:rPr lang="zh-CN" altLang="zh-CN" sz="1000" u="none" baseline="0">
                <a:solidFill>
                  <a:srgbClr val="000000"/>
                </a:solidFill>
                <a:latin typeface="TimesTen" pitchFamily="18" charset="0"/>
                <a:ea typeface="宋体" panose="02010600030101010101" pitchFamily="2" charset="-122"/>
              </a:rPr>
              <a:t>ord</a:t>
            </a:r>
            <a:endParaRPr lang="zh-CN" altLang="zh-CN" sz="4400">
              <a:ea typeface="宋体" panose="02010600030101010101" pitchFamily="2" charset="-122"/>
            </a:endParaRPr>
          </a:p>
        </p:txBody>
      </p:sp>
      <p:sp>
        <p:nvSpPr>
          <p:cNvPr id="41992" name="Rectangle 245"/>
          <p:cNvSpPr>
            <a:spLocks noChangeArrowheads="1"/>
          </p:cNvSpPr>
          <p:nvPr/>
        </p:nvSpPr>
        <p:spPr bwMode="auto">
          <a:xfrm>
            <a:off x="7404100" y="3749675"/>
            <a:ext cx="3016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
        <p:nvSpPr>
          <p:cNvPr id="41993" name="Rectangle 244"/>
          <p:cNvSpPr>
            <a:spLocks noChangeArrowheads="1"/>
          </p:cNvSpPr>
          <p:nvPr/>
        </p:nvSpPr>
        <p:spPr bwMode="auto">
          <a:xfrm>
            <a:off x="4424363" y="3182938"/>
            <a:ext cx="3206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000" u="none" baseline="0">
                <a:solidFill>
                  <a:srgbClr val="000000"/>
                </a:solidFill>
                <a:latin typeface="TimesTen" pitchFamily="18" charset="0"/>
                <a:ea typeface="宋体" panose="02010600030101010101" pitchFamily="2" charset="-122"/>
              </a:rPr>
              <a:t>W</a:t>
            </a:r>
            <a:r>
              <a:rPr lang="zh-CN" altLang="zh-CN" sz="1000" u="none" baseline="0">
                <a:solidFill>
                  <a:srgbClr val="000000"/>
                </a:solidFill>
                <a:latin typeface="TimesTen" pitchFamily="18" charset="0"/>
                <a:ea typeface="宋体" panose="02010600030101010101" pitchFamily="2" charset="-122"/>
              </a:rPr>
              <a:t>ord</a:t>
            </a:r>
            <a:endParaRPr lang="zh-CN" altLang="zh-CN" sz="4400">
              <a:ea typeface="宋体" panose="02010600030101010101" pitchFamily="2" charset="-122"/>
            </a:endParaRPr>
          </a:p>
        </p:txBody>
      </p:sp>
      <p:sp>
        <p:nvSpPr>
          <p:cNvPr id="41994" name="Rectangle 245"/>
          <p:cNvSpPr>
            <a:spLocks noChangeArrowheads="1"/>
          </p:cNvSpPr>
          <p:nvPr/>
        </p:nvSpPr>
        <p:spPr bwMode="auto">
          <a:xfrm>
            <a:off x="4433888" y="3300413"/>
            <a:ext cx="3016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zh-CN" altLang="zh-CN" sz="1000" u="none" baseline="0">
                <a:solidFill>
                  <a:srgbClr val="000000"/>
                </a:solidFill>
                <a:latin typeface="TimesTen" pitchFamily="18" charset="0"/>
                <a:ea typeface="宋体" panose="02010600030101010101" pitchFamily="2" charset="-122"/>
              </a:rPr>
              <a:t>select</a:t>
            </a:r>
            <a:endParaRPr lang="zh-CN" altLang="zh-CN" sz="4400">
              <a:ea typeface="宋体" panose="02010600030101010101" pitchFamily="2"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2FBEFB4C-B295-4E51-85A1-2B17E13FD637}" type="slidenum">
              <a:rPr lang="en-US" altLang="zh-CN" sz="1600" b="0" u="none" baseline="0"/>
              <a:pPr/>
              <a:t>32</a:t>
            </a:fld>
            <a:endParaRPr lang="en-US" altLang="zh-CN" sz="1600" b="0" u="none" baseline="0"/>
          </a:p>
        </p:txBody>
      </p:sp>
      <p:sp>
        <p:nvSpPr>
          <p:cNvPr id="43011" name="Rectangle 2"/>
          <p:cNvSpPr>
            <a:spLocks noGrp="1" noChangeArrowheads="1"/>
          </p:cNvSpPr>
          <p:nvPr>
            <p:ph type="title"/>
          </p:nvPr>
        </p:nvSpPr>
        <p:spPr/>
        <p:txBody>
          <a:bodyPr/>
          <a:lstStyle/>
          <a:p>
            <a:r>
              <a:rPr lang="en-US" altLang="zh-CN">
                <a:ea typeface="宋体" panose="02010600030101010101" pitchFamily="2" charset="-122"/>
              </a:rPr>
              <a:t>Dynamic RAM - Block Diagram</a:t>
            </a:r>
          </a:p>
        </p:txBody>
      </p:sp>
      <mc:AlternateContent xmlns:mc="http://schemas.openxmlformats.org/markup-compatibility/2006" xmlns:a14="http://schemas.microsoft.com/office/drawing/2010/main">
        <mc:Choice Requires="a14">
          <p:sp>
            <p:nvSpPr>
              <p:cNvPr id="43012" name="Rectangle 3"/>
              <p:cNvSpPr>
                <a:spLocks noGrp="1" noChangeArrowheads="1"/>
              </p:cNvSpPr>
              <p:nvPr>
                <p:ph type="body" idx="1"/>
              </p:nvPr>
            </p:nvSpPr>
            <p:spPr/>
            <p:txBody>
              <a:bodyPr/>
              <a:lstStyle/>
              <a:p>
                <a:r>
                  <a:rPr lang="en-US" altLang="zh-CN" dirty="0">
                    <a:ea typeface="宋体" panose="02010600030101010101" pitchFamily="2" charset="-122"/>
                  </a:rPr>
                  <a:t>Block Diagram – See next slide</a:t>
                </a:r>
              </a:p>
              <a:p>
                <a:r>
                  <a:rPr lang="en-US" altLang="zh-CN" dirty="0">
                    <a:ea typeface="宋体" panose="02010600030101010101" pitchFamily="2" charset="-122"/>
                  </a:rPr>
                  <a:t>Refresh Controller and Refresh Counter</a:t>
                </a:r>
              </a:p>
              <a:p>
                <a:r>
                  <a:rPr lang="en-US" altLang="zh-CN" dirty="0">
                    <a:ea typeface="宋体" panose="02010600030101010101" pitchFamily="2" charset="-122"/>
                  </a:rPr>
                  <a:t>Read and Write Operations</a:t>
                </a:r>
              </a:p>
              <a:p>
                <a:pPr lvl="1"/>
                <a:r>
                  <a:rPr lang="en-US" altLang="zh-CN" dirty="0">
                    <a:ea typeface="宋体" panose="02010600030101010101" pitchFamily="2" charset="-122"/>
                  </a:rPr>
                  <a:t>Application of row address: </a:t>
                </a:r>
                <a:r>
                  <a:rPr lang="en-US" altLang="zh-CN" dirty="0"/>
                  <a:t> </a:t>
                </a:r>
                <a14:m>
                  <m:oMath xmlns:m="http://schemas.openxmlformats.org/officeDocument/2006/math">
                    <m:acc>
                      <m:accPr>
                        <m:chr m:val="̅"/>
                        <m:ctrlPr>
                          <a:rPr lang="en-US" altLang="zh-CN" i="1">
                            <a:latin typeface="Cambria Math" panose="02040503050406030204" pitchFamily="18" charset="0"/>
                            <a:ea typeface="+mn-ea"/>
                          </a:rPr>
                        </m:ctrlPr>
                      </m:accPr>
                      <m:e>
                        <m:r>
                          <m:rPr>
                            <m:sty m:val="p"/>
                          </m:rPr>
                          <a:rPr lang="en-US" altLang="zh-CN" i="1" smtClean="0">
                            <a:latin typeface="Cambria Math" panose="02040503050406030204" pitchFamily="18" charset="0"/>
                            <a:ea typeface="+mn-ea"/>
                          </a:rPr>
                          <m:t>RAS</m:t>
                        </m:r>
                      </m:e>
                    </m:acc>
                  </m:oMath>
                </a14:m>
                <a:endParaRPr lang="en-US" altLang="zh-CN" dirty="0">
                  <a:latin typeface="+mn-ea"/>
                  <a:ea typeface="+mn-ea"/>
                </a:endParaRPr>
              </a:p>
              <a:p>
                <a:pPr lvl="1"/>
                <a:r>
                  <a:rPr lang="en-US" altLang="zh-CN" dirty="0">
                    <a:ea typeface="宋体" panose="02010600030101010101" pitchFamily="2" charset="-122"/>
                  </a:rPr>
                  <a:t>Application of column address:</a:t>
                </a:r>
                <a14:m>
                  <m:oMath xmlns:m="http://schemas.openxmlformats.org/officeDocument/2006/math">
                    <m:r>
                      <a:rPr lang="en-US" altLang="zh-CN" sz="2400" b="1" i="0" smtClean="0">
                        <a:latin typeface="Cambria Math" panose="02040503050406030204" pitchFamily="18" charset="0"/>
                      </a:rPr>
                      <m:t> </m:t>
                    </m:r>
                    <m:acc>
                      <m:accPr>
                        <m:chr m:val="̅"/>
                        <m:ctrlPr>
                          <a:rPr lang="en-US" altLang="zh-CN" sz="2400" i="1">
                            <a:latin typeface="Cambria Math" panose="02040503050406030204" pitchFamily="18" charset="0"/>
                          </a:rPr>
                        </m:ctrlPr>
                      </m:accPr>
                      <m:e>
                        <m:r>
                          <m:rPr>
                            <m:sty m:val="p"/>
                          </m:rPr>
                          <a:rPr lang="en-US" altLang="zh-CN" sz="2400" b="0" i="0" smtClean="0">
                            <a:latin typeface="Cambria Math" panose="02040503050406030204" pitchFamily="18" charset="0"/>
                            <a:ea typeface="+mn-ea"/>
                          </a:rPr>
                          <m:t>C</m:t>
                        </m:r>
                        <m:r>
                          <m:rPr>
                            <m:sty m:val="p"/>
                          </m:rPr>
                          <a:rPr lang="en-US" altLang="zh-CN" sz="2400" i="1">
                            <a:latin typeface="Cambria Math" panose="02040503050406030204" pitchFamily="18" charset="0"/>
                            <a:ea typeface="+mn-ea"/>
                          </a:rPr>
                          <m:t>AS</m:t>
                        </m:r>
                      </m:e>
                    </m:acc>
                  </m:oMath>
                </a14:m>
                <a:endParaRPr lang="en-US" altLang="zh-CN" dirty="0">
                  <a:ea typeface="宋体" panose="02010600030101010101" pitchFamily="2" charset="-122"/>
                </a:endParaRPr>
              </a:p>
              <a:p>
                <a:pPr lvl="1"/>
                <a:r>
                  <a:rPr lang="en-US" altLang="zh-CN" dirty="0">
                    <a:ea typeface="宋体" panose="02010600030101010101" pitchFamily="2" charset="-122"/>
                  </a:rPr>
                  <a:t>Why is the address split?</a:t>
                </a:r>
              </a:p>
              <a:p>
                <a:pPr lvl="1"/>
                <a:r>
                  <a:rPr lang="en-US" altLang="zh-CN" dirty="0">
                    <a:ea typeface="宋体" panose="02010600030101010101" pitchFamily="2" charset="-122"/>
                  </a:rPr>
                  <a:t>Why is the row address applied first?</a:t>
                </a:r>
              </a:p>
            </p:txBody>
          </p:sp>
        </mc:Choice>
        <mc:Fallback xmlns="">
          <p:sp>
            <p:nvSpPr>
              <p:cNvPr id="43012" name="Rectangle 3"/>
              <p:cNvSpPr>
                <a:spLocks noGrp="1" noRot="1" noChangeAspect="1" noMove="1" noResize="1" noEditPoints="1" noAdjustHandles="1" noChangeArrowheads="1" noChangeShapeType="1" noTextEdit="1"/>
              </p:cNvSpPr>
              <p:nvPr>
                <p:ph type="body" idx="1"/>
              </p:nvPr>
            </p:nvSpPr>
            <p:spPr>
              <a:blipFill>
                <a:blip r:embed="rId3"/>
                <a:stretch>
                  <a:fillRect l="-1804" t="-1699"/>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6501ABCF-13F3-4EFC-BD6A-AE7E0136BD35}" type="slidenum">
              <a:rPr lang="en-US" altLang="zh-CN" sz="1600" b="0" u="none" baseline="0"/>
              <a:pPr/>
              <a:t>33</a:t>
            </a:fld>
            <a:endParaRPr lang="en-US" altLang="zh-CN" sz="1600" b="0" u="none" baseline="0"/>
          </a:p>
        </p:txBody>
      </p:sp>
      <p:sp>
        <p:nvSpPr>
          <p:cNvPr id="45059" name="Rectangle 2"/>
          <p:cNvSpPr>
            <a:spLocks noGrp="1" noChangeArrowheads="1"/>
          </p:cNvSpPr>
          <p:nvPr>
            <p:ph type="title"/>
          </p:nvPr>
        </p:nvSpPr>
        <p:spPr/>
        <p:txBody>
          <a:bodyPr/>
          <a:lstStyle/>
          <a:p>
            <a:r>
              <a:rPr lang="en-US" altLang="zh-CN">
                <a:ea typeface="宋体" panose="02010600030101010101" pitchFamily="2" charset="-122"/>
              </a:rPr>
              <a:t>Dynamic RAM - Block Diagram</a:t>
            </a:r>
          </a:p>
        </p:txBody>
      </p:sp>
      <p:sp>
        <p:nvSpPr>
          <p:cNvPr id="45060" name="Rectangle 3"/>
          <p:cNvSpPr>
            <a:spLocks noGrp="1" noChangeArrowheads="1"/>
          </p:cNvSpPr>
          <p:nvPr>
            <p:ph type="body" idx="1"/>
          </p:nvPr>
        </p:nvSpPr>
        <p:spPr/>
        <p:txBody>
          <a:bodyPr/>
          <a:lstStyle/>
          <a:p>
            <a:endParaRPr lang="en-US" altLang="zh-CN">
              <a:ea typeface="宋体" panose="02010600030101010101" pitchFamily="2" charset="-122"/>
            </a:endParaRPr>
          </a:p>
        </p:txBody>
      </p:sp>
      <p:pic>
        <p:nvPicPr>
          <p:cNvPr id="45061" name="Picture 6" descr="Fig 9-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888" y="1265238"/>
            <a:ext cx="770890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C5319145-2BB6-4022-A47F-D6866B1F3853}" type="slidenum">
              <a:rPr lang="en-US" altLang="zh-CN" sz="1600" b="0" u="none" baseline="0"/>
              <a:pPr/>
              <a:t>34</a:t>
            </a:fld>
            <a:endParaRPr lang="en-US" altLang="zh-CN" sz="1600" b="0" u="none" baseline="0"/>
          </a:p>
        </p:txBody>
      </p:sp>
      <p:sp>
        <p:nvSpPr>
          <p:cNvPr id="47107" name="Freeform 9"/>
          <p:cNvSpPr>
            <a:spLocks/>
          </p:cNvSpPr>
          <p:nvPr/>
        </p:nvSpPr>
        <p:spPr bwMode="auto">
          <a:xfrm>
            <a:off x="4689475" y="2330450"/>
            <a:ext cx="3792538" cy="376238"/>
          </a:xfrm>
          <a:custGeom>
            <a:avLst/>
            <a:gdLst>
              <a:gd name="T0" fmla="*/ 2147483646 w 2389"/>
              <a:gd name="T1" fmla="*/ 2147483646 h 237"/>
              <a:gd name="T2" fmla="*/ 2147483646 w 2389"/>
              <a:gd name="T3" fmla="*/ 2147483646 h 237"/>
              <a:gd name="T4" fmla="*/ 0 w 2389"/>
              <a:gd name="T5" fmla="*/ 2147483646 h 237"/>
              <a:gd name="T6" fmla="*/ 2147483646 w 2389"/>
              <a:gd name="T7" fmla="*/ 0 h 237"/>
              <a:gd name="T8" fmla="*/ 2147483646 w 2389"/>
              <a:gd name="T9" fmla="*/ 0 h 237"/>
              <a:gd name="T10" fmla="*/ 2147483646 w 2389"/>
              <a:gd name="T11" fmla="*/ 2147483646 h 2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89" h="237">
                <a:moveTo>
                  <a:pt x="2389" y="237"/>
                </a:moveTo>
                <a:lnTo>
                  <a:pt x="57" y="237"/>
                </a:lnTo>
                <a:lnTo>
                  <a:pt x="0" y="111"/>
                </a:lnTo>
                <a:lnTo>
                  <a:pt x="54" y="0"/>
                </a:lnTo>
                <a:lnTo>
                  <a:pt x="2389" y="0"/>
                </a:lnTo>
                <a:lnTo>
                  <a:pt x="2389" y="237"/>
                </a:lnTo>
                <a:close/>
              </a:path>
            </a:pathLst>
          </a:custGeom>
          <a:solidFill>
            <a:srgbClr val="00CCFF"/>
          </a:solidFill>
          <a:ln w="11113" cap="flat">
            <a:solidFill>
              <a:srgbClr val="000000"/>
            </a:solidFill>
            <a:prstDash val="solid"/>
            <a:miter lim="800000"/>
            <a:headEnd/>
            <a:tailEnd/>
          </a:ln>
        </p:spPr>
        <p:txBody>
          <a:bodyPr/>
          <a:lstStyle/>
          <a:p>
            <a:endParaRPr lang="zh-CN" altLang="en-US"/>
          </a:p>
        </p:txBody>
      </p:sp>
      <p:sp>
        <p:nvSpPr>
          <p:cNvPr id="47108" name="Rectangle 2"/>
          <p:cNvSpPr>
            <a:spLocks noGrp="1" noChangeArrowheads="1"/>
          </p:cNvSpPr>
          <p:nvPr>
            <p:ph type="title"/>
          </p:nvPr>
        </p:nvSpPr>
        <p:spPr/>
        <p:txBody>
          <a:bodyPr/>
          <a:lstStyle/>
          <a:p>
            <a:r>
              <a:rPr lang="en-US" altLang="zh-CN">
                <a:ea typeface="宋体" panose="02010600030101010101" pitchFamily="2" charset="-122"/>
              </a:rPr>
              <a:t>Dynamic RAM Read Timing </a:t>
            </a:r>
          </a:p>
        </p:txBody>
      </p:sp>
      <p:sp>
        <p:nvSpPr>
          <p:cNvPr id="47109" name="Rectangle 5"/>
          <p:cNvSpPr>
            <a:spLocks noChangeArrowheads="1"/>
          </p:cNvSpPr>
          <p:nvPr/>
        </p:nvSpPr>
        <p:spPr bwMode="auto">
          <a:xfrm>
            <a:off x="4122738" y="6288088"/>
            <a:ext cx="8159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Read cycle</a:t>
            </a:r>
            <a:endParaRPr lang="en-US" altLang="zh-CN">
              <a:ea typeface="宋体" panose="02010600030101010101" pitchFamily="2" charset="-122"/>
            </a:endParaRPr>
          </a:p>
        </p:txBody>
      </p:sp>
      <p:sp>
        <p:nvSpPr>
          <p:cNvPr id="47110" name="Freeform 6"/>
          <p:cNvSpPr>
            <a:spLocks/>
          </p:cNvSpPr>
          <p:nvPr/>
        </p:nvSpPr>
        <p:spPr bwMode="auto">
          <a:xfrm>
            <a:off x="1304925" y="1716088"/>
            <a:ext cx="7165975" cy="317500"/>
          </a:xfrm>
          <a:custGeom>
            <a:avLst/>
            <a:gdLst>
              <a:gd name="T0" fmla="*/ 0 w 4514"/>
              <a:gd name="T1" fmla="*/ 2147483646 h 200"/>
              <a:gd name="T2" fmla="*/ 2147483646 w 4514"/>
              <a:gd name="T3" fmla="*/ 2147483646 h 200"/>
              <a:gd name="T4" fmla="*/ 2147483646 w 4514"/>
              <a:gd name="T5" fmla="*/ 0 h 200"/>
              <a:gd name="T6" fmla="*/ 2147483646 w 4514"/>
              <a:gd name="T7" fmla="*/ 0 h 200"/>
              <a:gd name="T8" fmla="*/ 2147483646 w 4514"/>
              <a:gd name="T9" fmla="*/ 2147483646 h 200"/>
              <a:gd name="T10" fmla="*/ 2147483646 w 4514"/>
              <a:gd name="T11" fmla="*/ 2147483646 h 200"/>
              <a:gd name="T12" fmla="*/ 2147483646 w 4514"/>
              <a:gd name="T13" fmla="*/ 0 h 200"/>
              <a:gd name="T14" fmla="*/ 2147483646 w 4514"/>
              <a:gd name="T15" fmla="*/ 0 h 200"/>
              <a:gd name="T16" fmla="*/ 2147483646 w 4514"/>
              <a:gd name="T17" fmla="*/ 2147483646 h 200"/>
              <a:gd name="T18" fmla="*/ 2147483646 w 4514"/>
              <a:gd name="T19" fmla="*/ 2147483646 h 200"/>
              <a:gd name="T20" fmla="*/ 2147483646 w 4514"/>
              <a:gd name="T21" fmla="*/ 0 h 200"/>
              <a:gd name="T22" fmla="*/ 2147483646 w 4514"/>
              <a:gd name="T23" fmla="*/ 0 h 200"/>
              <a:gd name="T24" fmla="*/ 2147483646 w 4514"/>
              <a:gd name="T25" fmla="*/ 2147483646 h 200"/>
              <a:gd name="T26" fmla="*/ 2147483646 w 4514"/>
              <a:gd name="T27" fmla="*/ 2147483646 h 200"/>
              <a:gd name="T28" fmla="*/ 2147483646 w 4514"/>
              <a:gd name="T29" fmla="*/ 0 h 200"/>
              <a:gd name="T30" fmla="*/ 2147483646 w 4514"/>
              <a:gd name="T31" fmla="*/ 0 h 200"/>
              <a:gd name="T32" fmla="*/ 2147483646 w 4514"/>
              <a:gd name="T33" fmla="*/ 2147483646 h 200"/>
              <a:gd name="T34" fmla="*/ 2147483646 w 4514"/>
              <a:gd name="T35" fmla="*/ 2147483646 h 200"/>
              <a:gd name="T36" fmla="*/ 2147483646 w 4514"/>
              <a:gd name="T37" fmla="*/ 0 h 200"/>
              <a:gd name="T38" fmla="*/ 2147483646 w 4514"/>
              <a:gd name="T39" fmla="*/ 0 h 200"/>
              <a:gd name="T40" fmla="*/ 2147483646 w 4514"/>
              <a:gd name="T41" fmla="*/ 2147483646 h 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14" h="200">
                <a:moveTo>
                  <a:pt x="0" y="200"/>
                </a:moveTo>
                <a:lnTo>
                  <a:pt x="225" y="200"/>
                </a:lnTo>
                <a:lnTo>
                  <a:pt x="335" y="0"/>
                </a:lnTo>
                <a:lnTo>
                  <a:pt x="706" y="0"/>
                </a:lnTo>
                <a:lnTo>
                  <a:pt x="817" y="200"/>
                </a:lnTo>
                <a:lnTo>
                  <a:pt x="1147" y="200"/>
                </a:lnTo>
                <a:lnTo>
                  <a:pt x="1254" y="0"/>
                </a:lnTo>
                <a:lnTo>
                  <a:pt x="1628" y="0"/>
                </a:lnTo>
                <a:lnTo>
                  <a:pt x="1739" y="200"/>
                </a:lnTo>
                <a:lnTo>
                  <a:pt x="2065" y="200"/>
                </a:lnTo>
                <a:lnTo>
                  <a:pt x="2183" y="0"/>
                </a:lnTo>
                <a:lnTo>
                  <a:pt x="2553" y="0"/>
                </a:lnTo>
                <a:lnTo>
                  <a:pt x="2664" y="200"/>
                </a:lnTo>
                <a:lnTo>
                  <a:pt x="2994" y="200"/>
                </a:lnTo>
                <a:lnTo>
                  <a:pt x="3108" y="0"/>
                </a:lnTo>
                <a:lnTo>
                  <a:pt x="3478" y="0"/>
                </a:lnTo>
                <a:lnTo>
                  <a:pt x="3589" y="200"/>
                </a:lnTo>
                <a:lnTo>
                  <a:pt x="3919" y="200"/>
                </a:lnTo>
                <a:lnTo>
                  <a:pt x="4033" y="0"/>
                </a:lnTo>
                <a:lnTo>
                  <a:pt x="4404" y="0"/>
                </a:lnTo>
                <a:lnTo>
                  <a:pt x="4514" y="20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1" name="Freeform 7"/>
          <p:cNvSpPr>
            <a:spLocks/>
          </p:cNvSpPr>
          <p:nvPr/>
        </p:nvSpPr>
        <p:spPr bwMode="auto">
          <a:xfrm>
            <a:off x="1293813" y="4306888"/>
            <a:ext cx="7116762" cy="327025"/>
          </a:xfrm>
          <a:custGeom>
            <a:avLst/>
            <a:gdLst>
              <a:gd name="T0" fmla="*/ 0 w 4483"/>
              <a:gd name="T1" fmla="*/ 0 h 206"/>
              <a:gd name="T2" fmla="*/ 2147483646 w 4483"/>
              <a:gd name="T3" fmla="*/ 0 h 206"/>
              <a:gd name="T4" fmla="*/ 2147483646 w 4483"/>
              <a:gd name="T5" fmla="*/ 2147483646 h 206"/>
              <a:gd name="T6" fmla="*/ 2147483646 w 4483"/>
              <a:gd name="T7" fmla="*/ 2147483646 h 206"/>
              <a:gd name="T8" fmla="*/ 2147483646 w 4483"/>
              <a:gd name="T9" fmla="*/ 2147483646 h 206"/>
              <a:gd name="T10" fmla="*/ 2147483646 w 4483"/>
              <a:gd name="T11" fmla="*/ 2147483646 h 2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83" h="206">
                <a:moveTo>
                  <a:pt x="0" y="0"/>
                </a:moveTo>
                <a:lnTo>
                  <a:pt x="2126" y="0"/>
                </a:lnTo>
                <a:lnTo>
                  <a:pt x="2243" y="206"/>
                </a:lnTo>
                <a:lnTo>
                  <a:pt x="3599" y="206"/>
                </a:lnTo>
                <a:lnTo>
                  <a:pt x="3704" y="13"/>
                </a:lnTo>
                <a:lnTo>
                  <a:pt x="4483" y="13"/>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p:cNvSpPr>
            <a:spLocks noChangeShapeType="1"/>
          </p:cNvSpPr>
          <p:nvPr/>
        </p:nvSpPr>
        <p:spPr bwMode="auto">
          <a:xfrm>
            <a:off x="1323975" y="4956175"/>
            <a:ext cx="7132638"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3" name="Freeform 10"/>
          <p:cNvSpPr>
            <a:spLocks/>
          </p:cNvSpPr>
          <p:nvPr/>
        </p:nvSpPr>
        <p:spPr bwMode="auto">
          <a:xfrm>
            <a:off x="6419850" y="5610225"/>
            <a:ext cx="1155700" cy="371475"/>
          </a:xfrm>
          <a:custGeom>
            <a:avLst/>
            <a:gdLst>
              <a:gd name="T0" fmla="*/ 2147483646 w 728"/>
              <a:gd name="T1" fmla="*/ 2147483646 h 234"/>
              <a:gd name="T2" fmla="*/ 2147483646 w 728"/>
              <a:gd name="T3" fmla="*/ 2147483646 h 234"/>
              <a:gd name="T4" fmla="*/ 0 w 728"/>
              <a:gd name="T5" fmla="*/ 2147483646 h 234"/>
              <a:gd name="T6" fmla="*/ 2147483646 w 728"/>
              <a:gd name="T7" fmla="*/ 0 h 234"/>
              <a:gd name="T8" fmla="*/ 2147483646 w 728"/>
              <a:gd name="T9" fmla="*/ 0 h 234"/>
              <a:gd name="T10" fmla="*/ 2147483646 w 728"/>
              <a:gd name="T11" fmla="*/ 2147483646 h 234"/>
              <a:gd name="T12" fmla="*/ 2147483646 w 728"/>
              <a:gd name="T13" fmla="*/ 2147483646 h 2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8" h="234">
                <a:moveTo>
                  <a:pt x="675" y="234"/>
                </a:moveTo>
                <a:lnTo>
                  <a:pt x="54" y="234"/>
                </a:lnTo>
                <a:lnTo>
                  <a:pt x="0" y="120"/>
                </a:lnTo>
                <a:lnTo>
                  <a:pt x="60" y="0"/>
                </a:lnTo>
                <a:lnTo>
                  <a:pt x="662" y="0"/>
                </a:lnTo>
                <a:lnTo>
                  <a:pt x="728" y="120"/>
                </a:lnTo>
                <a:lnTo>
                  <a:pt x="675" y="234"/>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4" name="Freeform 11"/>
          <p:cNvSpPr>
            <a:spLocks/>
          </p:cNvSpPr>
          <p:nvPr/>
        </p:nvSpPr>
        <p:spPr bwMode="auto">
          <a:xfrm>
            <a:off x="7575550" y="5619750"/>
            <a:ext cx="825500" cy="361950"/>
          </a:xfrm>
          <a:custGeom>
            <a:avLst/>
            <a:gdLst>
              <a:gd name="T0" fmla="*/ 2147483646 w 520"/>
              <a:gd name="T1" fmla="*/ 2147483646 h 228"/>
              <a:gd name="T2" fmla="*/ 2147483646 w 520"/>
              <a:gd name="T3" fmla="*/ 2147483646 h 228"/>
              <a:gd name="T4" fmla="*/ 0 w 520"/>
              <a:gd name="T5" fmla="*/ 2147483646 h 228"/>
              <a:gd name="T6" fmla="*/ 2147483646 w 520"/>
              <a:gd name="T7" fmla="*/ 0 h 228"/>
              <a:gd name="T8" fmla="*/ 2147483646 w 520"/>
              <a:gd name="T9" fmla="*/ 0 h 228"/>
              <a:gd name="T10" fmla="*/ 2147483646 w 520"/>
              <a:gd name="T11" fmla="*/ 2147483646 h 2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0" h="228">
                <a:moveTo>
                  <a:pt x="520" y="228"/>
                </a:moveTo>
                <a:lnTo>
                  <a:pt x="51" y="228"/>
                </a:lnTo>
                <a:lnTo>
                  <a:pt x="0" y="114"/>
                </a:lnTo>
                <a:lnTo>
                  <a:pt x="51" y="0"/>
                </a:lnTo>
                <a:lnTo>
                  <a:pt x="520" y="0"/>
                </a:lnTo>
                <a:lnTo>
                  <a:pt x="520" y="228"/>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5" name="Freeform 12"/>
          <p:cNvSpPr>
            <a:spLocks/>
          </p:cNvSpPr>
          <p:nvPr/>
        </p:nvSpPr>
        <p:spPr bwMode="auto">
          <a:xfrm>
            <a:off x="7575550" y="5619750"/>
            <a:ext cx="825500" cy="361950"/>
          </a:xfrm>
          <a:custGeom>
            <a:avLst/>
            <a:gdLst>
              <a:gd name="T0" fmla="*/ 2147483646 w 520"/>
              <a:gd name="T1" fmla="*/ 2147483646 h 228"/>
              <a:gd name="T2" fmla="*/ 2147483646 w 520"/>
              <a:gd name="T3" fmla="*/ 2147483646 h 228"/>
              <a:gd name="T4" fmla="*/ 0 w 520"/>
              <a:gd name="T5" fmla="*/ 2147483646 h 228"/>
              <a:gd name="T6" fmla="*/ 2147483646 w 520"/>
              <a:gd name="T7" fmla="*/ 0 h 228"/>
              <a:gd name="T8" fmla="*/ 2147483646 w 520"/>
              <a:gd name="T9" fmla="*/ 0 h 228"/>
              <a:gd name="T10" fmla="*/ 2147483646 w 520"/>
              <a:gd name="T11" fmla="*/ 2147483646 h 2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0" h="228">
                <a:moveTo>
                  <a:pt x="520" y="228"/>
                </a:moveTo>
                <a:lnTo>
                  <a:pt x="51" y="228"/>
                </a:lnTo>
                <a:lnTo>
                  <a:pt x="0" y="114"/>
                </a:lnTo>
                <a:lnTo>
                  <a:pt x="51" y="0"/>
                </a:lnTo>
                <a:lnTo>
                  <a:pt x="520" y="0"/>
                </a:lnTo>
                <a:lnTo>
                  <a:pt x="520" y="228"/>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6" name="Line 13"/>
          <p:cNvSpPr>
            <a:spLocks noChangeShapeType="1"/>
          </p:cNvSpPr>
          <p:nvPr/>
        </p:nvSpPr>
        <p:spPr bwMode="auto">
          <a:xfrm>
            <a:off x="1776413" y="1409700"/>
            <a:ext cx="1273175"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7" name="Freeform 14"/>
          <p:cNvSpPr>
            <a:spLocks/>
          </p:cNvSpPr>
          <p:nvPr/>
        </p:nvSpPr>
        <p:spPr bwMode="auto">
          <a:xfrm>
            <a:off x="3019425" y="1370013"/>
            <a:ext cx="125413" cy="74612"/>
          </a:xfrm>
          <a:custGeom>
            <a:avLst/>
            <a:gdLst>
              <a:gd name="T0" fmla="*/ 2147483646 w 25"/>
              <a:gd name="T1" fmla="*/ 2147483646 h 15"/>
              <a:gd name="T2" fmla="*/ 0 w 25"/>
              <a:gd name="T3" fmla="*/ 0 h 15"/>
              <a:gd name="T4" fmla="*/ 0 w 25"/>
              <a:gd name="T5" fmla="*/ 0 h 15"/>
              <a:gd name="T6" fmla="*/ 2147483646 w 25"/>
              <a:gd name="T7" fmla="*/ 2147483646 h 15"/>
              <a:gd name="T8" fmla="*/ 2147483646 w 25"/>
              <a:gd name="T9" fmla="*/ 2147483646 h 15"/>
              <a:gd name="T10" fmla="*/ 2147483646 w 25"/>
              <a:gd name="T11" fmla="*/ 2147483646 h 15"/>
              <a:gd name="T12" fmla="*/ 0 w 25"/>
              <a:gd name="T13" fmla="*/ 2147483646 h 15"/>
              <a:gd name="T14" fmla="*/ 0 w 25"/>
              <a:gd name="T15" fmla="*/ 2147483646 h 15"/>
              <a:gd name="T16" fmla="*/ 2147483646 w 25"/>
              <a:gd name="T17" fmla="*/ 214748364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5">
                <a:moveTo>
                  <a:pt x="4" y="8"/>
                </a:moveTo>
                <a:cubicBezTo>
                  <a:pt x="0" y="0"/>
                  <a:pt x="0" y="0"/>
                  <a:pt x="0" y="0"/>
                </a:cubicBezTo>
                <a:cubicBezTo>
                  <a:pt x="0" y="0"/>
                  <a:pt x="0" y="0"/>
                  <a:pt x="0" y="0"/>
                </a:cubicBezTo>
                <a:cubicBezTo>
                  <a:pt x="12" y="5"/>
                  <a:pt x="12" y="5"/>
                  <a:pt x="12" y="5"/>
                </a:cubicBezTo>
                <a:cubicBezTo>
                  <a:pt x="16" y="6"/>
                  <a:pt x="20" y="7"/>
                  <a:pt x="25" y="8"/>
                </a:cubicBezTo>
                <a:cubicBezTo>
                  <a:pt x="20" y="9"/>
                  <a:pt x="16" y="10"/>
                  <a:pt x="12" y="10"/>
                </a:cubicBezTo>
                <a:cubicBezTo>
                  <a:pt x="0" y="15"/>
                  <a:pt x="0" y="15"/>
                  <a:pt x="0" y="15"/>
                </a:cubicBezTo>
                <a:cubicBezTo>
                  <a:pt x="0" y="15"/>
                  <a:pt x="0" y="15"/>
                  <a:pt x="0" y="15"/>
                </a:cubicBez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5"/>
          <p:cNvSpPr>
            <a:spLocks/>
          </p:cNvSpPr>
          <p:nvPr/>
        </p:nvSpPr>
        <p:spPr bwMode="auto">
          <a:xfrm>
            <a:off x="1685925" y="1370013"/>
            <a:ext cx="127000" cy="74612"/>
          </a:xfrm>
          <a:custGeom>
            <a:avLst/>
            <a:gdLst>
              <a:gd name="T0" fmla="*/ 2147483646 w 25"/>
              <a:gd name="T1" fmla="*/ 2147483646 h 15"/>
              <a:gd name="T2" fmla="*/ 2147483646 w 25"/>
              <a:gd name="T3" fmla="*/ 2147483646 h 15"/>
              <a:gd name="T4" fmla="*/ 2147483646 w 25"/>
              <a:gd name="T5" fmla="*/ 2147483646 h 15"/>
              <a:gd name="T6" fmla="*/ 2147483646 w 25"/>
              <a:gd name="T7" fmla="*/ 2147483646 h 15"/>
              <a:gd name="T8" fmla="*/ 0 w 25"/>
              <a:gd name="T9" fmla="*/ 2147483646 h 15"/>
              <a:gd name="T10" fmla="*/ 2147483646 w 25"/>
              <a:gd name="T11" fmla="*/ 2147483646 h 15"/>
              <a:gd name="T12" fmla="*/ 2147483646 w 25"/>
              <a:gd name="T13" fmla="*/ 0 h 15"/>
              <a:gd name="T14" fmla="*/ 2147483646 w 25"/>
              <a:gd name="T15" fmla="*/ 0 h 15"/>
              <a:gd name="T16" fmla="*/ 2147483646 w 25"/>
              <a:gd name="T17" fmla="*/ 214748364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5">
                <a:moveTo>
                  <a:pt x="21" y="8"/>
                </a:moveTo>
                <a:cubicBezTo>
                  <a:pt x="25" y="15"/>
                  <a:pt x="25" y="15"/>
                  <a:pt x="25" y="15"/>
                </a:cubicBezTo>
                <a:cubicBezTo>
                  <a:pt x="25" y="15"/>
                  <a:pt x="25" y="15"/>
                  <a:pt x="25" y="15"/>
                </a:cubicBezTo>
                <a:cubicBezTo>
                  <a:pt x="13" y="10"/>
                  <a:pt x="13" y="10"/>
                  <a:pt x="13" y="10"/>
                </a:cubicBezTo>
                <a:cubicBezTo>
                  <a:pt x="9" y="10"/>
                  <a:pt x="4" y="9"/>
                  <a:pt x="0" y="8"/>
                </a:cubicBezTo>
                <a:cubicBezTo>
                  <a:pt x="4" y="7"/>
                  <a:pt x="9" y="6"/>
                  <a:pt x="13" y="5"/>
                </a:cubicBezTo>
                <a:cubicBezTo>
                  <a:pt x="25" y="0"/>
                  <a:pt x="25" y="0"/>
                  <a:pt x="25" y="0"/>
                </a:cubicBezTo>
                <a:cubicBezTo>
                  <a:pt x="25" y="0"/>
                  <a:pt x="25" y="0"/>
                  <a:pt x="25" y="0"/>
                </a:cubicBezTo>
                <a:lnTo>
                  <a:pt x="2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Line 16"/>
          <p:cNvSpPr>
            <a:spLocks noChangeShapeType="1"/>
          </p:cNvSpPr>
          <p:nvPr/>
        </p:nvSpPr>
        <p:spPr bwMode="auto">
          <a:xfrm>
            <a:off x="1736725" y="6157913"/>
            <a:ext cx="4632325" cy="15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0" name="Freeform 17"/>
          <p:cNvSpPr>
            <a:spLocks/>
          </p:cNvSpPr>
          <p:nvPr/>
        </p:nvSpPr>
        <p:spPr bwMode="auto">
          <a:xfrm>
            <a:off x="6334125" y="6118225"/>
            <a:ext cx="125413" cy="74613"/>
          </a:xfrm>
          <a:custGeom>
            <a:avLst/>
            <a:gdLst>
              <a:gd name="T0" fmla="*/ 2147483646 w 25"/>
              <a:gd name="T1" fmla="*/ 2147483646 h 15"/>
              <a:gd name="T2" fmla="*/ 0 w 25"/>
              <a:gd name="T3" fmla="*/ 0 h 15"/>
              <a:gd name="T4" fmla="*/ 2147483646 w 25"/>
              <a:gd name="T5" fmla="*/ 0 h 15"/>
              <a:gd name="T6" fmla="*/ 2147483646 w 25"/>
              <a:gd name="T7" fmla="*/ 2147483646 h 15"/>
              <a:gd name="T8" fmla="*/ 2147483646 w 25"/>
              <a:gd name="T9" fmla="*/ 2147483646 h 15"/>
              <a:gd name="T10" fmla="*/ 2147483646 w 25"/>
              <a:gd name="T11" fmla="*/ 2147483646 h 15"/>
              <a:gd name="T12" fmla="*/ 2147483646 w 25"/>
              <a:gd name="T13" fmla="*/ 2147483646 h 15"/>
              <a:gd name="T14" fmla="*/ 0 w 25"/>
              <a:gd name="T15" fmla="*/ 2147483646 h 15"/>
              <a:gd name="T16" fmla="*/ 2147483646 w 25"/>
              <a:gd name="T17" fmla="*/ 214748364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5">
                <a:moveTo>
                  <a:pt x="5" y="8"/>
                </a:moveTo>
                <a:cubicBezTo>
                  <a:pt x="0" y="0"/>
                  <a:pt x="0" y="0"/>
                  <a:pt x="0" y="0"/>
                </a:cubicBezTo>
                <a:cubicBezTo>
                  <a:pt x="1" y="0"/>
                  <a:pt x="1" y="0"/>
                  <a:pt x="1" y="0"/>
                </a:cubicBezTo>
                <a:cubicBezTo>
                  <a:pt x="13" y="5"/>
                  <a:pt x="13" y="5"/>
                  <a:pt x="13" y="5"/>
                </a:cubicBezTo>
                <a:cubicBezTo>
                  <a:pt x="17" y="6"/>
                  <a:pt x="21" y="7"/>
                  <a:pt x="25" y="8"/>
                </a:cubicBezTo>
                <a:cubicBezTo>
                  <a:pt x="21" y="8"/>
                  <a:pt x="17" y="9"/>
                  <a:pt x="13" y="10"/>
                </a:cubicBezTo>
                <a:cubicBezTo>
                  <a:pt x="1" y="15"/>
                  <a:pt x="1" y="15"/>
                  <a:pt x="1" y="15"/>
                </a:cubicBezTo>
                <a:cubicBezTo>
                  <a:pt x="0" y="15"/>
                  <a:pt x="0" y="15"/>
                  <a:pt x="0" y="15"/>
                </a:cubicBezTo>
                <a:lnTo>
                  <a:pt x="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1" name="Freeform 18"/>
          <p:cNvSpPr>
            <a:spLocks/>
          </p:cNvSpPr>
          <p:nvPr/>
        </p:nvSpPr>
        <p:spPr bwMode="auto">
          <a:xfrm>
            <a:off x="1646238" y="6118225"/>
            <a:ext cx="125412" cy="74613"/>
          </a:xfrm>
          <a:custGeom>
            <a:avLst/>
            <a:gdLst>
              <a:gd name="T0" fmla="*/ 2147483646 w 25"/>
              <a:gd name="T1" fmla="*/ 2147483646 h 15"/>
              <a:gd name="T2" fmla="*/ 2147483646 w 25"/>
              <a:gd name="T3" fmla="*/ 2147483646 h 15"/>
              <a:gd name="T4" fmla="*/ 2147483646 w 25"/>
              <a:gd name="T5" fmla="*/ 2147483646 h 15"/>
              <a:gd name="T6" fmla="*/ 2147483646 w 25"/>
              <a:gd name="T7" fmla="*/ 2147483646 h 15"/>
              <a:gd name="T8" fmla="*/ 0 w 25"/>
              <a:gd name="T9" fmla="*/ 2147483646 h 15"/>
              <a:gd name="T10" fmla="*/ 2147483646 w 25"/>
              <a:gd name="T11" fmla="*/ 2147483646 h 15"/>
              <a:gd name="T12" fmla="*/ 2147483646 w 25"/>
              <a:gd name="T13" fmla="*/ 0 h 15"/>
              <a:gd name="T14" fmla="*/ 2147483646 w 25"/>
              <a:gd name="T15" fmla="*/ 0 h 15"/>
              <a:gd name="T16" fmla="*/ 2147483646 w 25"/>
              <a:gd name="T17" fmla="*/ 214748364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5">
                <a:moveTo>
                  <a:pt x="21" y="8"/>
                </a:moveTo>
                <a:cubicBezTo>
                  <a:pt x="25" y="15"/>
                  <a:pt x="25" y="15"/>
                  <a:pt x="25" y="15"/>
                </a:cubicBezTo>
                <a:cubicBezTo>
                  <a:pt x="25" y="15"/>
                  <a:pt x="25" y="15"/>
                  <a:pt x="25" y="15"/>
                </a:cubicBezTo>
                <a:cubicBezTo>
                  <a:pt x="13" y="10"/>
                  <a:pt x="13" y="10"/>
                  <a:pt x="13" y="10"/>
                </a:cubicBezTo>
                <a:cubicBezTo>
                  <a:pt x="9" y="9"/>
                  <a:pt x="4" y="8"/>
                  <a:pt x="0" y="8"/>
                </a:cubicBezTo>
                <a:cubicBezTo>
                  <a:pt x="4" y="7"/>
                  <a:pt x="9" y="6"/>
                  <a:pt x="13" y="5"/>
                </a:cubicBezTo>
                <a:cubicBezTo>
                  <a:pt x="25" y="0"/>
                  <a:pt x="25" y="0"/>
                  <a:pt x="25" y="0"/>
                </a:cubicBezTo>
                <a:cubicBezTo>
                  <a:pt x="25" y="0"/>
                  <a:pt x="25" y="0"/>
                  <a:pt x="25" y="0"/>
                </a:cubicBezTo>
                <a:lnTo>
                  <a:pt x="2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2" name="Freeform 19"/>
          <p:cNvSpPr>
            <a:spLocks/>
          </p:cNvSpPr>
          <p:nvPr/>
        </p:nvSpPr>
        <p:spPr bwMode="auto">
          <a:xfrm>
            <a:off x="2274888" y="1328738"/>
            <a:ext cx="433387" cy="180975"/>
          </a:xfrm>
          <a:custGeom>
            <a:avLst/>
            <a:gdLst>
              <a:gd name="T0" fmla="*/ 2147483646 w 273"/>
              <a:gd name="T1" fmla="*/ 0 h 114"/>
              <a:gd name="T2" fmla="*/ 0 w 273"/>
              <a:gd name="T3" fmla="*/ 0 h 114"/>
              <a:gd name="T4" fmla="*/ 0 w 273"/>
              <a:gd name="T5" fmla="*/ 2147483646 h 114"/>
              <a:gd name="T6" fmla="*/ 2147483646 w 273"/>
              <a:gd name="T7" fmla="*/ 2147483646 h 114"/>
              <a:gd name="T8" fmla="*/ 2147483646 w 273"/>
              <a:gd name="T9" fmla="*/ 0 h 114"/>
              <a:gd name="T10" fmla="*/ 2147483646 w 273"/>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114">
                <a:moveTo>
                  <a:pt x="273" y="0"/>
                </a:moveTo>
                <a:lnTo>
                  <a:pt x="0" y="0"/>
                </a:lnTo>
                <a:lnTo>
                  <a:pt x="0" y="114"/>
                </a:lnTo>
                <a:lnTo>
                  <a:pt x="273" y="114"/>
                </a:lnTo>
                <a:lnTo>
                  <a:pt x="2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3" name="Rectangle 20"/>
          <p:cNvSpPr>
            <a:spLocks noChangeArrowheads="1"/>
          </p:cNvSpPr>
          <p:nvPr/>
        </p:nvSpPr>
        <p:spPr bwMode="auto">
          <a:xfrm>
            <a:off x="2273300" y="1292225"/>
            <a:ext cx="3905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20 ns</a:t>
            </a:r>
            <a:endParaRPr lang="en-US" altLang="zh-CN">
              <a:ea typeface="宋体" panose="02010600030101010101" pitchFamily="2" charset="-122"/>
            </a:endParaRPr>
          </a:p>
        </p:txBody>
      </p:sp>
      <p:sp>
        <p:nvSpPr>
          <p:cNvPr id="47124" name="Rectangle 21"/>
          <p:cNvSpPr>
            <a:spLocks noChangeArrowheads="1"/>
          </p:cNvSpPr>
          <p:nvPr/>
        </p:nvSpPr>
        <p:spPr bwMode="auto">
          <a:xfrm>
            <a:off x="2024063" y="1741488"/>
            <a:ext cx="2079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T1</a:t>
            </a:r>
            <a:endParaRPr lang="en-US" altLang="zh-CN">
              <a:ea typeface="宋体" panose="02010600030101010101" pitchFamily="2" charset="-122"/>
            </a:endParaRPr>
          </a:p>
        </p:txBody>
      </p:sp>
      <p:sp>
        <p:nvSpPr>
          <p:cNvPr id="47125" name="Rectangle 22"/>
          <p:cNvSpPr>
            <a:spLocks noChangeArrowheads="1"/>
          </p:cNvSpPr>
          <p:nvPr/>
        </p:nvSpPr>
        <p:spPr bwMode="auto">
          <a:xfrm>
            <a:off x="3498850" y="1741488"/>
            <a:ext cx="2079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T2</a:t>
            </a:r>
            <a:endParaRPr lang="en-US" altLang="zh-CN">
              <a:ea typeface="宋体" panose="02010600030101010101" pitchFamily="2" charset="-122"/>
            </a:endParaRPr>
          </a:p>
        </p:txBody>
      </p:sp>
      <p:sp>
        <p:nvSpPr>
          <p:cNvPr id="47126" name="Rectangle 23"/>
          <p:cNvSpPr>
            <a:spLocks noChangeArrowheads="1"/>
          </p:cNvSpPr>
          <p:nvPr/>
        </p:nvSpPr>
        <p:spPr bwMode="auto">
          <a:xfrm>
            <a:off x="4975225" y="1741488"/>
            <a:ext cx="2079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T3</a:t>
            </a:r>
            <a:endParaRPr lang="en-US" altLang="zh-CN">
              <a:ea typeface="宋体" panose="02010600030101010101" pitchFamily="2" charset="-122"/>
            </a:endParaRPr>
          </a:p>
        </p:txBody>
      </p:sp>
      <p:sp>
        <p:nvSpPr>
          <p:cNvPr id="47127" name="Rectangle 24"/>
          <p:cNvSpPr>
            <a:spLocks noChangeArrowheads="1"/>
          </p:cNvSpPr>
          <p:nvPr/>
        </p:nvSpPr>
        <p:spPr bwMode="auto">
          <a:xfrm>
            <a:off x="6450013" y="1741488"/>
            <a:ext cx="2079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T4</a:t>
            </a:r>
            <a:endParaRPr lang="en-US" altLang="zh-CN">
              <a:ea typeface="宋体" panose="02010600030101010101" pitchFamily="2" charset="-122"/>
            </a:endParaRPr>
          </a:p>
        </p:txBody>
      </p:sp>
      <p:sp>
        <p:nvSpPr>
          <p:cNvPr id="47128" name="Rectangle 25"/>
          <p:cNvSpPr>
            <a:spLocks noChangeArrowheads="1"/>
          </p:cNvSpPr>
          <p:nvPr/>
        </p:nvSpPr>
        <p:spPr bwMode="auto">
          <a:xfrm>
            <a:off x="7926388" y="1741488"/>
            <a:ext cx="2079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T1</a:t>
            </a:r>
            <a:endParaRPr lang="en-US" altLang="zh-CN">
              <a:ea typeface="宋体" panose="02010600030101010101" pitchFamily="2" charset="-122"/>
            </a:endParaRPr>
          </a:p>
        </p:txBody>
      </p:sp>
      <p:sp>
        <p:nvSpPr>
          <p:cNvPr id="47129" name="Rectangle 26"/>
          <p:cNvSpPr>
            <a:spLocks noChangeArrowheads="1"/>
          </p:cNvSpPr>
          <p:nvPr/>
        </p:nvSpPr>
        <p:spPr bwMode="auto">
          <a:xfrm>
            <a:off x="6648450" y="5676900"/>
            <a:ext cx="7842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Data valid</a:t>
            </a:r>
            <a:endParaRPr lang="en-US" altLang="zh-CN">
              <a:ea typeface="宋体" panose="02010600030101010101" pitchFamily="2" charset="-122"/>
            </a:endParaRPr>
          </a:p>
        </p:txBody>
      </p:sp>
      <p:sp>
        <p:nvSpPr>
          <p:cNvPr id="47130" name="Freeform 27"/>
          <p:cNvSpPr>
            <a:spLocks/>
          </p:cNvSpPr>
          <p:nvPr/>
        </p:nvSpPr>
        <p:spPr bwMode="auto">
          <a:xfrm>
            <a:off x="3803650" y="6072188"/>
            <a:ext cx="438150" cy="180975"/>
          </a:xfrm>
          <a:custGeom>
            <a:avLst/>
            <a:gdLst>
              <a:gd name="T0" fmla="*/ 2147483646 w 276"/>
              <a:gd name="T1" fmla="*/ 0 h 114"/>
              <a:gd name="T2" fmla="*/ 0 w 276"/>
              <a:gd name="T3" fmla="*/ 0 h 114"/>
              <a:gd name="T4" fmla="*/ 0 w 276"/>
              <a:gd name="T5" fmla="*/ 2147483646 h 114"/>
              <a:gd name="T6" fmla="*/ 2147483646 w 276"/>
              <a:gd name="T7" fmla="*/ 2147483646 h 114"/>
              <a:gd name="T8" fmla="*/ 2147483646 w 276"/>
              <a:gd name="T9" fmla="*/ 0 h 114"/>
              <a:gd name="T10" fmla="*/ 2147483646 w 276"/>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14">
                <a:moveTo>
                  <a:pt x="276" y="0"/>
                </a:moveTo>
                <a:lnTo>
                  <a:pt x="0" y="0"/>
                </a:lnTo>
                <a:lnTo>
                  <a:pt x="0" y="114"/>
                </a:lnTo>
                <a:lnTo>
                  <a:pt x="276" y="114"/>
                </a:lnTo>
                <a:lnTo>
                  <a:pt x="2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Rectangle 28"/>
          <p:cNvSpPr>
            <a:spLocks noChangeArrowheads="1"/>
          </p:cNvSpPr>
          <p:nvPr/>
        </p:nvSpPr>
        <p:spPr bwMode="auto">
          <a:xfrm>
            <a:off x="3825875" y="6038850"/>
            <a:ext cx="3905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65 ns</a:t>
            </a:r>
            <a:endParaRPr lang="en-US" altLang="zh-CN">
              <a:ea typeface="宋体" panose="02010600030101010101" pitchFamily="2" charset="-122"/>
            </a:endParaRPr>
          </a:p>
        </p:txBody>
      </p:sp>
      <p:sp>
        <p:nvSpPr>
          <p:cNvPr id="47132" name="Freeform 29"/>
          <p:cNvSpPr>
            <a:spLocks/>
          </p:cNvSpPr>
          <p:nvPr/>
        </p:nvSpPr>
        <p:spPr bwMode="auto">
          <a:xfrm>
            <a:off x="1323975" y="3019425"/>
            <a:ext cx="7097713" cy="377825"/>
          </a:xfrm>
          <a:custGeom>
            <a:avLst/>
            <a:gdLst>
              <a:gd name="T0" fmla="*/ 0 w 4471"/>
              <a:gd name="T1" fmla="*/ 0 h 238"/>
              <a:gd name="T2" fmla="*/ 2147483646 w 4471"/>
              <a:gd name="T3" fmla="*/ 0 h 238"/>
              <a:gd name="T4" fmla="*/ 2147483646 w 4471"/>
              <a:gd name="T5" fmla="*/ 2147483646 h 238"/>
              <a:gd name="T6" fmla="*/ 2147483646 w 4471"/>
              <a:gd name="T7" fmla="*/ 2147483646 h 238"/>
              <a:gd name="T8" fmla="*/ 2147483646 w 4471"/>
              <a:gd name="T9" fmla="*/ 0 h 238"/>
              <a:gd name="T10" fmla="*/ 2147483646 w 4471"/>
              <a:gd name="T11" fmla="*/ 0 h 2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71" h="238">
                <a:moveTo>
                  <a:pt x="0" y="0"/>
                </a:moveTo>
                <a:lnTo>
                  <a:pt x="843" y="0"/>
                </a:lnTo>
                <a:lnTo>
                  <a:pt x="1005" y="238"/>
                </a:lnTo>
                <a:lnTo>
                  <a:pt x="4068" y="238"/>
                </a:lnTo>
                <a:lnTo>
                  <a:pt x="4170" y="0"/>
                </a:lnTo>
                <a:lnTo>
                  <a:pt x="4471"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33" name="Freeform 30"/>
          <p:cNvSpPr>
            <a:spLocks/>
          </p:cNvSpPr>
          <p:nvPr/>
        </p:nvSpPr>
        <p:spPr bwMode="auto">
          <a:xfrm>
            <a:off x="1323975" y="3668713"/>
            <a:ext cx="7067550" cy="306387"/>
          </a:xfrm>
          <a:custGeom>
            <a:avLst/>
            <a:gdLst>
              <a:gd name="T0" fmla="*/ 0 w 4452"/>
              <a:gd name="T1" fmla="*/ 0 h 193"/>
              <a:gd name="T2" fmla="*/ 2147483646 w 4452"/>
              <a:gd name="T3" fmla="*/ 0 h 193"/>
              <a:gd name="T4" fmla="*/ 2147483646 w 4452"/>
              <a:gd name="T5" fmla="*/ 2147483646 h 193"/>
              <a:gd name="T6" fmla="*/ 2147483646 w 4452"/>
              <a:gd name="T7" fmla="*/ 2147483646 h 193"/>
              <a:gd name="T8" fmla="*/ 2147483646 w 4452"/>
              <a:gd name="T9" fmla="*/ 2147483646 h 193"/>
              <a:gd name="T10" fmla="*/ 2147483646 w 4452"/>
              <a:gd name="T11" fmla="*/ 2147483646 h 1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52" h="193">
                <a:moveTo>
                  <a:pt x="0" y="0"/>
                </a:moveTo>
                <a:lnTo>
                  <a:pt x="1654" y="0"/>
                </a:lnTo>
                <a:lnTo>
                  <a:pt x="1765" y="193"/>
                </a:lnTo>
                <a:lnTo>
                  <a:pt x="3790" y="193"/>
                </a:lnTo>
                <a:lnTo>
                  <a:pt x="3878" y="6"/>
                </a:lnTo>
                <a:lnTo>
                  <a:pt x="4452" y="6"/>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34" name="Freeform 31"/>
          <p:cNvSpPr>
            <a:spLocks/>
          </p:cNvSpPr>
          <p:nvPr/>
        </p:nvSpPr>
        <p:spPr bwMode="auto">
          <a:xfrm>
            <a:off x="1727200" y="2319338"/>
            <a:ext cx="2962275" cy="387350"/>
          </a:xfrm>
          <a:custGeom>
            <a:avLst/>
            <a:gdLst>
              <a:gd name="T0" fmla="*/ 2147483646 w 1866"/>
              <a:gd name="T1" fmla="*/ 2147483646 h 244"/>
              <a:gd name="T2" fmla="*/ 2147483646 w 1866"/>
              <a:gd name="T3" fmla="*/ 2147483646 h 244"/>
              <a:gd name="T4" fmla="*/ 2147483646 w 1866"/>
              <a:gd name="T5" fmla="*/ 0 h 244"/>
              <a:gd name="T6" fmla="*/ 2147483646 w 1866"/>
              <a:gd name="T7" fmla="*/ 0 h 244"/>
              <a:gd name="T8" fmla="*/ 0 w 1866"/>
              <a:gd name="T9" fmla="*/ 2147483646 h 244"/>
              <a:gd name="T10" fmla="*/ 2147483646 w 1866"/>
              <a:gd name="T11" fmla="*/ 2147483646 h 244"/>
              <a:gd name="T12" fmla="*/ 2147483646 w 1866"/>
              <a:gd name="T13" fmla="*/ 2147483646 h 244"/>
              <a:gd name="T14" fmla="*/ 2147483646 w 1866"/>
              <a:gd name="T15" fmla="*/ 0 h 244"/>
              <a:gd name="T16" fmla="*/ 2147483646 w 1866"/>
              <a:gd name="T17" fmla="*/ 0 h 244"/>
              <a:gd name="T18" fmla="*/ 2147483646 w 1866"/>
              <a:gd name="T19" fmla="*/ 0 h 244"/>
              <a:gd name="T20" fmla="*/ 2147483646 w 1866"/>
              <a:gd name="T21" fmla="*/ 2147483646 h 244"/>
              <a:gd name="T22" fmla="*/ 2147483646 w 1866"/>
              <a:gd name="T23" fmla="*/ 2147483646 h 244"/>
              <a:gd name="T24" fmla="*/ 2147483646 w 1866"/>
              <a:gd name="T25" fmla="*/ 2147483646 h 2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66" h="244">
                <a:moveTo>
                  <a:pt x="1714" y="244"/>
                </a:moveTo>
                <a:lnTo>
                  <a:pt x="995" y="244"/>
                </a:lnTo>
                <a:lnTo>
                  <a:pt x="890" y="0"/>
                </a:lnTo>
                <a:lnTo>
                  <a:pt x="54" y="0"/>
                </a:lnTo>
                <a:lnTo>
                  <a:pt x="0" y="111"/>
                </a:lnTo>
                <a:lnTo>
                  <a:pt x="50" y="244"/>
                </a:lnTo>
                <a:lnTo>
                  <a:pt x="887" y="244"/>
                </a:lnTo>
                <a:lnTo>
                  <a:pt x="991" y="0"/>
                </a:lnTo>
                <a:lnTo>
                  <a:pt x="1711" y="0"/>
                </a:lnTo>
                <a:lnTo>
                  <a:pt x="1818" y="0"/>
                </a:lnTo>
                <a:lnTo>
                  <a:pt x="1866" y="118"/>
                </a:lnTo>
                <a:lnTo>
                  <a:pt x="1818" y="244"/>
                </a:lnTo>
                <a:lnTo>
                  <a:pt x="1714" y="244"/>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35" name="Rectangle 32"/>
          <p:cNvSpPr>
            <a:spLocks noChangeArrowheads="1"/>
          </p:cNvSpPr>
          <p:nvPr/>
        </p:nvSpPr>
        <p:spPr bwMode="auto">
          <a:xfrm>
            <a:off x="2847975" y="5584825"/>
            <a:ext cx="3651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Hi-Z</a:t>
            </a:r>
            <a:endParaRPr lang="en-US" altLang="zh-CN">
              <a:ea typeface="宋体" panose="02010600030101010101" pitchFamily="2" charset="-122"/>
            </a:endParaRPr>
          </a:p>
        </p:txBody>
      </p:sp>
      <p:sp>
        <p:nvSpPr>
          <p:cNvPr id="47136" name="Freeform 33"/>
          <p:cNvSpPr>
            <a:spLocks/>
          </p:cNvSpPr>
          <p:nvPr/>
        </p:nvSpPr>
        <p:spPr bwMode="auto">
          <a:xfrm>
            <a:off x="1314450" y="2319338"/>
            <a:ext cx="412750" cy="403225"/>
          </a:xfrm>
          <a:custGeom>
            <a:avLst/>
            <a:gdLst>
              <a:gd name="T0" fmla="*/ 0 w 260"/>
              <a:gd name="T1" fmla="*/ 0 h 254"/>
              <a:gd name="T2" fmla="*/ 2147483646 w 260"/>
              <a:gd name="T3" fmla="*/ 0 h 254"/>
              <a:gd name="T4" fmla="*/ 2147483646 w 260"/>
              <a:gd name="T5" fmla="*/ 2147483646 h 254"/>
              <a:gd name="T6" fmla="*/ 2147483646 w 260"/>
              <a:gd name="T7" fmla="*/ 2147483646 h 254"/>
              <a:gd name="T8" fmla="*/ 0 w 260"/>
              <a:gd name="T9" fmla="*/ 2147483646 h 254"/>
              <a:gd name="T10" fmla="*/ 0 w 260"/>
              <a:gd name="T11" fmla="*/ 0 h 2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0" h="254">
                <a:moveTo>
                  <a:pt x="0" y="0"/>
                </a:moveTo>
                <a:lnTo>
                  <a:pt x="206" y="0"/>
                </a:lnTo>
                <a:lnTo>
                  <a:pt x="260" y="115"/>
                </a:lnTo>
                <a:lnTo>
                  <a:pt x="206" y="254"/>
                </a:lnTo>
                <a:lnTo>
                  <a:pt x="0" y="254"/>
                </a:lnTo>
                <a:lnTo>
                  <a:pt x="0" y="0"/>
                </a:lnTo>
                <a:close/>
              </a:path>
            </a:pathLst>
          </a:custGeom>
          <a:solidFill>
            <a:srgbClr val="00CCFF"/>
          </a:solidFill>
          <a:ln w="11113" cap="flat">
            <a:solidFill>
              <a:srgbClr val="000000"/>
            </a:solidFill>
            <a:prstDash val="solid"/>
            <a:miter lim="800000"/>
            <a:headEnd/>
            <a:tailEnd/>
          </a:ln>
        </p:spPr>
        <p:txBody>
          <a:bodyPr/>
          <a:lstStyle/>
          <a:p>
            <a:endParaRPr lang="zh-CN" altLang="en-US"/>
          </a:p>
        </p:txBody>
      </p:sp>
      <p:sp>
        <p:nvSpPr>
          <p:cNvPr id="47137" name="Freeform 34"/>
          <p:cNvSpPr>
            <a:spLocks/>
          </p:cNvSpPr>
          <p:nvPr/>
        </p:nvSpPr>
        <p:spPr bwMode="auto">
          <a:xfrm>
            <a:off x="1314450" y="5594350"/>
            <a:ext cx="5105400" cy="387350"/>
          </a:xfrm>
          <a:custGeom>
            <a:avLst/>
            <a:gdLst>
              <a:gd name="T0" fmla="*/ 0 w 3216"/>
              <a:gd name="T1" fmla="*/ 2147483646 h 244"/>
              <a:gd name="T2" fmla="*/ 2147483646 w 3216"/>
              <a:gd name="T3" fmla="*/ 2147483646 h 244"/>
              <a:gd name="T4" fmla="*/ 2147483646 w 3216"/>
              <a:gd name="T5" fmla="*/ 0 h 244"/>
              <a:gd name="T6" fmla="*/ 2147483646 w 3216"/>
              <a:gd name="T7" fmla="*/ 0 h 244"/>
              <a:gd name="T8" fmla="*/ 2147483646 w 3216"/>
              <a:gd name="T9" fmla="*/ 2147483646 h 244"/>
              <a:gd name="T10" fmla="*/ 2147483646 w 3216"/>
              <a:gd name="T11" fmla="*/ 2147483646 h 244"/>
              <a:gd name="T12" fmla="*/ 2147483646 w 3216"/>
              <a:gd name="T13" fmla="*/ 2147483646 h 244"/>
              <a:gd name="T14" fmla="*/ 2147483646 w 3216"/>
              <a:gd name="T15" fmla="*/ 2147483646 h 244"/>
              <a:gd name="T16" fmla="*/ 0 w 3216"/>
              <a:gd name="T17" fmla="*/ 2147483646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16" h="244">
                <a:moveTo>
                  <a:pt x="0" y="114"/>
                </a:moveTo>
                <a:lnTo>
                  <a:pt x="2490" y="114"/>
                </a:lnTo>
                <a:lnTo>
                  <a:pt x="2544" y="0"/>
                </a:lnTo>
                <a:lnTo>
                  <a:pt x="3165" y="0"/>
                </a:lnTo>
                <a:lnTo>
                  <a:pt x="3216" y="130"/>
                </a:lnTo>
                <a:lnTo>
                  <a:pt x="3165" y="244"/>
                </a:lnTo>
                <a:lnTo>
                  <a:pt x="2544" y="244"/>
                </a:lnTo>
                <a:lnTo>
                  <a:pt x="2490" y="114"/>
                </a:lnTo>
                <a:lnTo>
                  <a:pt x="0" y="114"/>
                </a:lnTo>
                <a:close/>
              </a:path>
            </a:pathLst>
          </a:custGeom>
          <a:solidFill>
            <a:srgbClr val="B2E2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8" name="Freeform 35"/>
          <p:cNvSpPr>
            <a:spLocks/>
          </p:cNvSpPr>
          <p:nvPr/>
        </p:nvSpPr>
        <p:spPr bwMode="auto">
          <a:xfrm>
            <a:off x="1314450" y="5594350"/>
            <a:ext cx="5105400" cy="387350"/>
          </a:xfrm>
          <a:custGeom>
            <a:avLst/>
            <a:gdLst>
              <a:gd name="T0" fmla="*/ 0 w 3216"/>
              <a:gd name="T1" fmla="*/ 2147483646 h 244"/>
              <a:gd name="T2" fmla="*/ 2147483646 w 3216"/>
              <a:gd name="T3" fmla="*/ 2147483646 h 244"/>
              <a:gd name="T4" fmla="*/ 2147483646 w 3216"/>
              <a:gd name="T5" fmla="*/ 0 h 244"/>
              <a:gd name="T6" fmla="*/ 2147483646 w 3216"/>
              <a:gd name="T7" fmla="*/ 0 h 244"/>
              <a:gd name="T8" fmla="*/ 2147483646 w 3216"/>
              <a:gd name="T9" fmla="*/ 2147483646 h 244"/>
              <a:gd name="T10" fmla="*/ 2147483646 w 3216"/>
              <a:gd name="T11" fmla="*/ 2147483646 h 244"/>
              <a:gd name="T12" fmla="*/ 2147483646 w 3216"/>
              <a:gd name="T13" fmla="*/ 2147483646 h 244"/>
              <a:gd name="T14" fmla="*/ 2147483646 w 3216"/>
              <a:gd name="T15" fmla="*/ 2147483646 h 2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16" h="244">
                <a:moveTo>
                  <a:pt x="0" y="114"/>
                </a:moveTo>
                <a:lnTo>
                  <a:pt x="2490" y="114"/>
                </a:lnTo>
                <a:lnTo>
                  <a:pt x="2544" y="0"/>
                </a:lnTo>
                <a:lnTo>
                  <a:pt x="3165" y="0"/>
                </a:lnTo>
                <a:lnTo>
                  <a:pt x="3216" y="130"/>
                </a:lnTo>
                <a:lnTo>
                  <a:pt x="3165" y="244"/>
                </a:lnTo>
                <a:lnTo>
                  <a:pt x="2544" y="244"/>
                </a:lnTo>
                <a:lnTo>
                  <a:pt x="2490" y="114"/>
                </a:lnTo>
              </a:path>
            </a:pathLst>
          </a:custGeom>
          <a:solidFill>
            <a:srgbClr val="00CCFF"/>
          </a:solidFill>
          <a:ln w="11113" cap="flat">
            <a:solidFill>
              <a:srgbClr val="000000"/>
            </a:solidFill>
            <a:prstDash val="solid"/>
            <a:miter lim="800000"/>
            <a:headEnd/>
            <a:tailEnd/>
          </a:ln>
        </p:spPr>
        <p:txBody>
          <a:bodyPr/>
          <a:lstStyle/>
          <a:p>
            <a:endParaRPr lang="zh-CN" altLang="en-US"/>
          </a:p>
        </p:txBody>
      </p:sp>
      <p:sp>
        <p:nvSpPr>
          <p:cNvPr id="47139" name="Line 36"/>
          <p:cNvSpPr>
            <a:spLocks noChangeShapeType="1"/>
          </p:cNvSpPr>
          <p:nvPr/>
        </p:nvSpPr>
        <p:spPr bwMode="auto">
          <a:xfrm>
            <a:off x="846138" y="5064125"/>
            <a:ext cx="398462"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0" name="Rectangle 37"/>
          <p:cNvSpPr>
            <a:spLocks noChangeArrowheads="1"/>
          </p:cNvSpPr>
          <p:nvPr/>
        </p:nvSpPr>
        <p:spPr bwMode="auto">
          <a:xfrm>
            <a:off x="801688" y="4851400"/>
            <a:ext cx="4445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Read/</a:t>
            </a:r>
            <a:endParaRPr lang="en-US" altLang="zh-CN">
              <a:ea typeface="宋体" panose="02010600030101010101" pitchFamily="2" charset="-122"/>
            </a:endParaRPr>
          </a:p>
        </p:txBody>
      </p:sp>
      <p:sp>
        <p:nvSpPr>
          <p:cNvPr id="47141" name="Rectangle 38"/>
          <p:cNvSpPr>
            <a:spLocks noChangeArrowheads="1"/>
          </p:cNvSpPr>
          <p:nvPr/>
        </p:nvSpPr>
        <p:spPr bwMode="auto">
          <a:xfrm>
            <a:off x="793750" y="5046663"/>
            <a:ext cx="4445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Write</a:t>
            </a:r>
            <a:endParaRPr lang="en-US" altLang="zh-CN">
              <a:ea typeface="宋体" panose="02010600030101010101" pitchFamily="2" charset="-122"/>
            </a:endParaRPr>
          </a:p>
        </p:txBody>
      </p:sp>
      <p:sp>
        <p:nvSpPr>
          <p:cNvPr id="47142" name="Rectangle 39"/>
          <p:cNvSpPr>
            <a:spLocks noChangeArrowheads="1"/>
          </p:cNvSpPr>
          <p:nvPr/>
        </p:nvSpPr>
        <p:spPr bwMode="auto">
          <a:xfrm>
            <a:off x="823913" y="5564188"/>
            <a:ext cx="3651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Data</a:t>
            </a:r>
            <a:endParaRPr lang="en-US" altLang="zh-CN">
              <a:ea typeface="宋体" panose="02010600030101010101" pitchFamily="2" charset="-122"/>
            </a:endParaRPr>
          </a:p>
        </p:txBody>
      </p:sp>
      <p:sp>
        <p:nvSpPr>
          <p:cNvPr id="47143" name="Rectangle 40"/>
          <p:cNvSpPr>
            <a:spLocks noChangeArrowheads="1"/>
          </p:cNvSpPr>
          <p:nvPr/>
        </p:nvSpPr>
        <p:spPr bwMode="auto">
          <a:xfrm>
            <a:off x="760413" y="5765800"/>
            <a:ext cx="5016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output</a:t>
            </a:r>
            <a:endParaRPr lang="en-US" altLang="zh-CN">
              <a:ea typeface="宋体" panose="02010600030101010101" pitchFamily="2" charset="-122"/>
            </a:endParaRPr>
          </a:p>
        </p:txBody>
      </p:sp>
      <p:sp>
        <p:nvSpPr>
          <p:cNvPr id="47144" name="Rectangle 41"/>
          <p:cNvSpPr>
            <a:spLocks noChangeArrowheads="1"/>
          </p:cNvSpPr>
          <p:nvPr/>
        </p:nvSpPr>
        <p:spPr bwMode="auto">
          <a:xfrm>
            <a:off x="811213" y="1708150"/>
            <a:ext cx="4445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Clock</a:t>
            </a:r>
            <a:endParaRPr lang="en-US" altLang="zh-CN">
              <a:ea typeface="宋体" panose="02010600030101010101" pitchFamily="2" charset="-122"/>
            </a:endParaRPr>
          </a:p>
        </p:txBody>
      </p:sp>
      <p:sp>
        <p:nvSpPr>
          <p:cNvPr id="47145" name="Rectangle 42"/>
          <p:cNvSpPr>
            <a:spLocks noChangeArrowheads="1"/>
          </p:cNvSpPr>
          <p:nvPr/>
        </p:nvSpPr>
        <p:spPr bwMode="auto">
          <a:xfrm>
            <a:off x="2239963" y="2306638"/>
            <a:ext cx="3460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Row</a:t>
            </a:r>
            <a:endParaRPr lang="en-US" altLang="zh-CN">
              <a:ea typeface="宋体" panose="02010600030101010101" pitchFamily="2" charset="-122"/>
            </a:endParaRPr>
          </a:p>
        </p:txBody>
      </p:sp>
      <p:sp>
        <p:nvSpPr>
          <p:cNvPr id="47146" name="Rectangle 43"/>
          <p:cNvSpPr>
            <a:spLocks noChangeArrowheads="1"/>
          </p:cNvSpPr>
          <p:nvPr/>
        </p:nvSpPr>
        <p:spPr bwMode="auto">
          <a:xfrm>
            <a:off x="2101850" y="2506663"/>
            <a:ext cx="6238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Address</a:t>
            </a:r>
            <a:endParaRPr lang="en-US" altLang="zh-CN">
              <a:ea typeface="宋体" panose="02010600030101010101" pitchFamily="2" charset="-122"/>
            </a:endParaRPr>
          </a:p>
        </p:txBody>
      </p:sp>
      <p:sp>
        <p:nvSpPr>
          <p:cNvPr id="47147" name="Rectangle 44"/>
          <p:cNvSpPr>
            <a:spLocks noChangeArrowheads="1"/>
          </p:cNvSpPr>
          <p:nvPr/>
        </p:nvSpPr>
        <p:spPr bwMode="auto">
          <a:xfrm>
            <a:off x="3660775" y="2300288"/>
            <a:ext cx="611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Column</a:t>
            </a:r>
            <a:endParaRPr lang="en-US" altLang="zh-CN">
              <a:ea typeface="宋体" panose="02010600030101010101" pitchFamily="2" charset="-122"/>
            </a:endParaRPr>
          </a:p>
        </p:txBody>
      </p:sp>
      <p:sp>
        <p:nvSpPr>
          <p:cNvPr id="47148" name="Rectangle 45"/>
          <p:cNvSpPr>
            <a:spLocks noChangeArrowheads="1"/>
          </p:cNvSpPr>
          <p:nvPr/>
        </p:nvSpPr>
        <p:spPr bwMode="auto">
          <a:xfrm>
            <a:off x="3649663" y="2500313"/>
            <a:ext cx="6238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Address</a:t>
            </a:r>
            <a:endParaRPr lang="en-US" altLang="zh-CN">
              <a:ea typeface="宋体" panose="02010600030101010101" pitchFamily="2" charset="-122"/>
            </a:endParaRPr>
          </a:p>
        </p:txBody>
      </p:sp>
      <p:sp>
        <p:nvSpPr>
          <p:cNvPr id="47149" name="Rectangle 46"/>
          <p:cNvSpPr>
            <a:spLocks noChangeArrowheads="1"/>
          </p:cNvSpPr>
          <p:nvPr/>
        </p:nvSpPr>
        <p:spPr bwMode="auto">
          <a:xfrm>
            <a:off x="879475" y="3014663"/>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RAS</a:t>
            </a:r>
            <a:endParaRPr lang="en-US" altLang="zh-CN">
              <a:ea typeface="宋体" panose="02010600030101010101" pitchFamily="2" charset="-122"/>
            </a:endParaRPr>
          </a:p>
        </p:txBody>
      </p:sp>
      <p:sp>
        <p:nvSpPr>
          <p:cNvPr id="47150" name="Freeform 47"/>
          <p:cNvSpPr>
            <a:spLocks/>
          </p:cNvSpPr>
          <p:nvPr/>
        </p:nvSpPr>
        <p:spPr bwMode="auto">
          <a:xfrm>
            <a:off x="927100" y="3028950"/>
            <a:ext cx="322263" cy="1588"/>
          </a:xfrm>
          <a:custGeom>
            <a:avLst/>
            <a:gdLst>
              <a:gd name="T0" fmla="*/ 0 w 203"/>
              <a:gd name="T1" fmla="*/ 0 h 1588"/>
              <a:gd name="T2" fmla="*/ 2147483646 w 203"/>
              <a:gd name="T3" fmla="*/ 0 h 1588"/>
              <a:gd name="T4" fmla="*/ 0 w 203"/>
              <a:gd name="T5" fmla="*/ 0 h 1588"/>
              <a:gd name="T6" fmla="*/ 0 60000 65536"/>
              <a:gd name="T7" fmla="*/ 0 60000 65536"/>
              <a:gd name="T8" fmla="*/ 0 60000 65536"/>
            </a:gdLst>
            <a:ahLst/>
            <a:cxnLst>
              <a:cxn ang="T6">
                <a:pos x="T0" y="T1"/>
              </a:cxn>
              <a:cxn ang="T7">
                <a:pos x="T2" y="T3"/>
              </a:cxn>
              <a:cxn ang="T8">
                <a:pos x="T4" y="T5"/>
              </a:cxn>
            </a:cxnLst>
            <a:rect l="0" t="0" r="r" b="b"/>
            <a:pathLst>
              <a:path w="203" h="1588">
                <a:moveTo>
                  <a:pt x="0" y="0"/>
                </a:moveTo>
                <a:lnTo>
                  <a:pt x="20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Line 48"/>
          <p:cNvSpPr>
            <a:spLocks noChangeShapeType="1"/>
          </p:cNvSpPr>
          <p:nvPr/>
        </p:nvSpPr>
        <p:spPr bwMode="auto">
          <a:xfrm>
            <a:off x="927100" y="3028950"/>
            <a:ext cx="322263"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2" name="Rectangle 49"/>
          <p:cNvSpPr>
            <a:spLocks noChangeArrowheads="1"/>
          </p:cNvSpPr>
          <p:nvPr/>
        </p:nvSpPr>
        <p:spPr bwMode="auto">
          <a:xfrm>
            <a:off x="893763" y="3676650"/>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CAS</a:t>
            </a:r>
            <a:endParaRPr lang="en-US" altLang="zh-CN">
              <a:ea typeface="宋体" panose="02010600030101010101" pitchFamily="2" charset="-122"/>
            </a:endParaRPr>
          </a:p>
        </p:txBody>
      </p:sp>
      <p:sp>
        <p:nvSpPr>
          <p:cNvPr id="47153" name="Freeform 50"/>
          <p:cNvSpPr>
            <a:spLocks/>
          </p:cNvSpPr>
          <p:nvPr/>
        </p:nvSpPr>
        <p:spPr bwMode="auto">
          <a:xfrm>
            <a:off x="927100" y="3687763"/>
            <a:ext cx="322263" cy="1587"/>
          </a:xfrm>
          <a:custGeom>
            <a:avLst/>
            <a:gdLst>
              <a:gd name="T0" fmla="*/ 0 w 203"/>
              <a:gd name="T1" fmla="*/ 0 h 1587"/>
              <a:gd name="T2" fmla="*/ 2147483646 w 203"/>
              <a:gd name="T3" fmla="*/ 0 h 1587"/>
              <a:gd name="T4" fmla="*/ 0 w 203"/>
              <a:gd name="T5" fmla="*/ 0 h 1587"/>
              <a:gd name="T6" fmla="*/ 0 60000 65536"/>
              <a:gd name="T7" fmla="*/ 0 60000 65536"/>
              <a:gd name="T8" fmla="*/ 0 60000 65536"/>
            </a:gdLst>
            <a:ahLst/>
            <a:cxnLst>
              <a:cxn ang="T6">
                <a:pos x="T0" y="T1"/>
              </a:cxn>
              <a:cxn ang="T7">
                <a:pos x="T2" y="T3"/>
              </a:cxn>
              <a:cxn ang="T8">
                <a:pos x="T4" y="T5"/>
              </a:cxn>
            </a:cxnLst>
            <a:rect l="0" t="0" r="r" b="b"/>
            <a:pathLst>
              <a:path w="203" h="1587">
                <a:moveTo>
                  <a:pt x="0" y="0"/>
                </a:moveTo>
                <a:lnTo>
                  <a:pt x="20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4" name="Line 51"/>
          <p:cNvSpPr>
            <a:spLocks noChangeShapeType="1"/>
          </p:cNvSpPr>
          <p:nvPr/>
        </p:nvSpPr>
        <p:spPr bwMode="auto">
          <a:xfrm>
            <a:off x="927100" y="3687763"/>
            <a:ext cx="322263" cy="15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5" name="Rectangle 52"/>
          <p:cNvSpPr>
            <a:spLocks noChangeArrowheads="1"/>
          </p:cNvSpPr>
          <p:nvPr/>
        </p:nvSpPr>
        <p:spPr bwMode="auto">
          <a:xfrm>
            <a:off x="623888" y="2355850"/>
            <a:ext cx="6238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Address</a:t>
            </a:r>
            <a:endParaRPr lang="en-US" altLang="zh-CN">
              <a:ea typeface="宋体" panose="02010600030101010101" pitchFamily="2" charset="-122"/>
            </a:endParaRPr>
          </a:p>
        </p:txBody>
      </p:sp>
      <p:sp>
        <p:nvSpPr>
          <p:cNvPr id="47156" name="Rectangle 53"/>
          <p:cNvSpPr>
            <a:spLocks noChangeArrowheads="1"/>
          </p:cNvSpPr>
          <p:nvPr/>
        </p:nvSpPr>
        <p:spPr bwMode="auto">
          <a:xfrm>
            <a:off x="650875" y="4281488"/>
            <a:ext cx="5508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Output</a:t>
            </a:r>
            <a:endParaRPr lang="en-US" altLang="zh-CN">
              <a:ea typeface="宋体" panose="02010600030101010101" pitchFamily="2" charset="-122"/>
            </a:endParaRPr>
          </a:p>
        </p:txBody>
      </p:sp>
      <p:sp>
        <p:nvSpPr>
          <p:cNvPr id="47157" name="Rectangle 54"/>
          <p:cNvSpPr>
            <a:spLocks noChangeArrowheads="1"/>
          </p:cNvSpPr>
          <p:nvPr/>
        </p:nvSpPr>
        <p:spPr bwMode="auto">
          <a:xfrm>
            <a:off x="700088" y="4478338"/>
            <a:ext cx="4937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enable</a:t>
            </a:r>
            <a:endParaRPr lang="en-US" altLang="zh-CN">
              <a:ea typeface="宋体" panose="02010600030101010101" pitchFamily="2" charset="-122"/>
            </a:endParaRPr>
          </a:p>
        </p:txBody>
      </p:sp>
      <p:sp>
        <p:nvSpPr>
          <p:cNvPr id="47158" name="Freeform 55"/>
          <p:cNvSpPr>
            <a:spLocks/>
          </p:cNvSpPr>
          <p:nvPr/>
        </p:nvSpPr>
        <p:spPr bwMode="auto">
          <a:xfrm>
            <a:off x="655638" y="4286250"/>
            <a:ext cx="558800" cy="1588"/>
          </a:xfrm>
          <a:custGeom>
            <a:avLst/>
            <a:gdLst>
              <a:gd name="T0" fmla="*/ 0 w 352"/>
              <a:gd name="T1" fmla="*/ 0 h 1588"/>
              <a:gd name="T2" fmla="*/ 2147483646 w 352"/>
              <a:gd name="T3" fmla="*/ 0 h 1588"/>
              <a:gd name="T4" fmla="*/ 0 w 352"/>
              <a:gd name="T5" fmla="*/ 0 h 1588"/>
              <a:gd name="T6" fmla="*/ 0 60000 65536"/>
              <a:gd name="T7" fmla="*/ 0 60000 65536"/>
              <a:gd name="T8" fmla="*/ 0 60000 65536"/>
            </a:gdLst>
            <a:ahLst/>
            <a:cxnLst>
              <a:cxn ang="T6">
                <a:pos x="T0" y="T1"/>
              </a:cxn>
              <a:cxn ang="T7">
                <a:pos x="T2" y="T3"/>
              </a:cxn>
              <a:cxn ang="T8">
                <a:pos x="T4" y="T5"/>
              </a:cxn>
            </a:cxnLst>
            <a:rect l="0" t="0" r="r" b="b"/>
            <a:pathLst>
              <a:path w="352" h="1588">
                <a:moveTo>
                  <a:pt x="0" y="0"/>
                </a:moveTo>
                <a:lnTo>
                  <a:pt x="35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9" name="Line 56"/>
          <p:cNvSpPr>
            <a:spLocks noChangeShapeType="1"/>
          </p:cNvSpPr>
          <p:nvPr/>
        </p:nvSpPr>
        <p:spPr bwMode="auto">
          <a:xfrm>
            <a:off x="655638" y="4286250"/>
            <a:ext cx="558800"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C5319145-2BB6-4022-A47F-D6866B1F3853}" type="slidenum">
              <a:rPr lang="en-US" altLang="zh-CN" sz="1600" b="0" u="none" baseline="0"/>
              <a:pPr/>
              <a:t>35</a:t>
            </a:fld>
            <a:endParaRPr lang="en-US" altLang="zh-CN" sz="1600" b="0" u="none" baseline="0"/>
          </a:p>
        </p:txBody>
      </p:sp>
      <p:sp>
        <p:nvSpPr>
          <p:cNvPr id="47107" name="Freeform 9"/>
          <p:cNvSpPr>
            <a:spLocks/>
          </p:cNvSpPr>
          <p:nvPr/>
        </p:nvSpPr>
        <p:spPr bwMode="auto">
          <a:xfrm>
            <a:off x="4689475" y="2330450"/>
            <a:ext cx="3792538" cy="376238"/>
          </a:xfrm>
          <a:custGeom>
            <a:avLst/>
            <a:gdLst>
              <a:gd name="T0" fmla="*/ 2147483646 w 2389"/>
              <a:gd name="T1" fmla="*/ 2147483646 h 237"/>
              <a:gd name="T2" fmla="*/ 2147483646 w 2389"/>
              <a:gd name="T3" fmla="*/ 2147483646 h 237"/>
              <a:gd name="T4" fmla="*/ 0 w 2389"/>
              <a:gd name="T5" fmla="*/ 2147483646 h 237"/>
              <a:gd name="T6" fmla="*/ 2147483646 w 2389"/>
              <a:gd name="T7" fmla="*/ 0 h 237"/>
              <a:gd name="T8" fmla="*/ 2147483646 w 2389"/>
              <a:gd name="T9" fmla="*/ 0 h 237"/>
              <a:gd name="T10" fmla="*/ 2147483646 w 2389"/>
              <a:gd name="T11" fmla="*/ 2147483646 h 2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89" h="237">
                <a:moveTo>
                  <a:pt x="2389" y="237"/>
                </a:moveTo>
                <a:lnTo>
                  <a:pt x="57" y="237"/>
                </a:lnTo>
                <a:lnTo>
                  <a:pt x="0" y="111"/>
                </a:lnTo>
                <a:lnTo>
                  <a:pt x="54" y="0"/>
                </a:lnTo>
                <a:lnTo>
                  <a:pt x="2389" y="0"/>
                </a:lnTo>
                <a:lnTo>
                  <a:pt x="2389" y="237"/>
                </a:lnTo>
                <a:close/>
              </a:path>
            </a:pathLst>
          </a:custGeom>
          <a:solidFill>
            <a:srgbClr val="00CCFF"/>
          </a:solidFill>
          <a:ln w="11113" cap="flat">
            <a:solidFill>
              <a:srgbClr val="000000"/>
            </a:solidFill>
            <a:prstDash val="solid"/>
            <a:miter lim="800000"/>
            <a:headEnd/>
            <a:tailEnd/>
          </a:ln>
        </p:spPr>
        <p:txBody>
          <a:bodyPr/>
          <a:lstStyle/>
          <a:p>
            <a:endParaRPr lang="zh-CN" altLang="en-US"/>
          </a:p>
        </p:txBody>
      </p:sp>
      <p:sp>
        <p:nvSpPr>
          <p:cNvPr id="47108" name="Rectangle 2"/>
          <p:cNvSpPr>
            <a:spLocks noGrp="1" noChangeArrowheads="1"/>
          </p:cNvSpPr>
          <p:nvPr>
            <p:ph type="title"/>
          </p:nvPr>
        </p:nvSpPr>
        <p:spPr/>
        <p:txBody>
          <a:bodyPr/>
          <a:lstStyle/>
          <a:p>
            <a:r>
              <a:rPr lang="en-US" altLang="zh-CN" dirty="0">
                <a:ea typeface="宋体" panose="02010600030101010101" pitchFamily="2" charset="-122"/>
              </a:rPr>
              <a:t>Dynamic RAM Write Timing </a:t>
            </a:r>
          </a:p>
        </p:txBody>
      </p:sp>
      <p:sp>
        <p:nvSpPr>
          <p:cNvPr id="47109" name="Rectangle 5"/>
          <p:cNvSpPr>
            <a:spLocks noChangeArrowheads="1"/>
          </p:cNvSpPr>
          <p:nvPr/>
        </p:nvSpPr>
        <p:spPr bwMode="auto">
          <a:xfrm>
            <a:off x="4122738" y="6288088"/>
            <a:ext cx="8703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dirty="0">
                <a:solidFill>
                  <a:srgbClr val="000000"/>
                </a:solidFill>
                <a:ea typeface="宋体" panose="02010600030101010101" pitchFamily="2" charset="-122"/>
              </a:rPr>
              <a:t>Write cycle</a:t>
            </a:r>
            <a:endParaRPr lang="en-US" altLang="zh-CN" dirty="0">
              <a:ea typeface="宋体" panose="02010600030101010101" pitchFamily="2" charset="-122"/>
            </a:endParaRPr>
          </a:p>
        </p:txBody>
      </p:sp>
      <p:sp>
        <p:nvSpPr>
          <p:cNvPr id="47110" name="Freeform 6"/>
          <p:cNvSpPr>
            <a:spLocks/>
          </p:cNvSpPr>
          <p:nvPr/>
        </p:nvSpPr>
        <p:spPr bwMode="auto">
          <a:xfrm>
            <a:off x="1304925" y="1716088"/>
            <a:ext cx="7165975" cy="317500"/>
          </a:xfrm>
          <a:custGeom>
            <a:avLst/>
            <a:gdLst>
              <a:gd name="T0" fmla="*/ 0 w 4514"/>
              <a:gd name="T1" fmla="*/ 2147483646 h 200"/>
              <a:gd name="T2" fmla="*/ 2147483646 w 4514"/>
              <a:gd name="T3" fmla="*/ 2147483646 h 200"/>
              <a:gd name="T4" fmla="*/ 2147483646 w 4514"/>
              <a:gd name="T5" fmla="*/ 0 h 200"/>
              <a:gd name="T6" fmla="*/ 2147483646 w 4514"/>
              <a:gd name="T7" fmla="*/ 0 h 200"/>
              <a:gd name="T8" fmla="*/ 2147483646 w 4514"/>
              <a:gd name="T9" fmla="*/ 2147483646 h 200"/>
              <a:gd name="T10" fmla="*/ 2147483646 w 4514"/>
              <a:gd name="T11" fmla="*/ 2147483646 h 200"/>
              <a:gd name="T12" fmla="*/ 2147483646 w 4514"/>
              <a:gd name="T13" fmla="*/ 0 h 200"/>
              <a:gd name="T14" fmla="*/ 2147483646 w 4514"/>
              <a:gd name="T15" fmla="*/ 0 h 200"/>
              <a:gd name="T16" fmla="*/ 2147483646 w 4514"/>
              <a:gd name="T17" fmla="*/ 2147483646 h 200"/>
              <a:gd name="T18" fmla="*/ 2147483646 w 4514"/>
              <a:gd name="T19" fmla="*/ 2147483646 h 200"/>
              <a:gd name="T20" fmla="*/ 2147483646 w 4514"/>
              <a:gd name="T21" fmla="*/ 0 h 200"/>
              <a:gd name="T22" fmla="*/ 2147483646 w 4514"/>
              <a:gd name="T23" fmla="*/ 0 h 200"/>
              <a:gd name="T24" fmla="*/ 2147483646 w 4514"/>
              <a:gd name="T25" fmla="*/ 2147483646 h 200"/>
              <a:gd name="T26" fmla="*/ 2147483646 w 4514"/>
              <a:gd name="T27" fmla="*/ 2147483646 h 200"/>
              <a:gd name="T28" fmla="*/ 2147483646 w 4514"/>
              <a:gd name="T29" fmla="*/ 0 h 200"/>
              <a:gd name="T30" fmla="*/ 2147483646 w 4514"/>
              <a:gd name="T31" fmla="*/ 0 h 200"/>
              <a:gd name="T32" fmla="*/ 2147483646 w 4514"/>
              <a:gd name="T33" fmla="*/ 2147483646 h 200"/>
              <a:gd name="T34" fmla="*/ 2147483646 w 4514"/>
              <a:gd name="T35" fmla="*/ 2147483646 h 200"/>
              <a:gd name="T36" fmla="*/ 2147483646 w 4514"/>
              <a:gd name="T37" fmla="*/ 0 h 200"/>
              <a:gd name="T38" fmla="*/ 2147483646 w 4514"/>
              <a:gd name="T39" fmla="*/ 0 h 200"/>
              <a:gd name="T40" fmla="*/ 2147483646 w 4514"/>
              <a:gd name="T41" fmla="*/ 2147483646 h 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14" h="200">
                <a:moveTo>
                  <a:pt x="0" y="200"/>
                </a:moveTo>
                <a:lnTo>
                  <a:pt x="225" y="200"/>
                </a:lnTo>
                <a:lnTo>
                  <a:pt x="335" y="0"/>
                </a:lnTo>
                <a:lnTo>
                  <a:pt x="706" y="0"/>
                </a:lnTo>
                <a:lnTo>
                  <a:pt x="817" y="200"/>
                </a:lnTo>
                <a:lnTo>
                  <a:pt x="1147" y="200"/>
                </a:lnTo>
                <a:lnTo>
                  <a:pt x="1254" y="0"/>
                </a:lnTo>
                <a:lnTo>
                  <a:pt x="1628" y="0"/>
                </a:lnTo>
                <a:lnTo>
                  <a:pt x="1739" y="200"/>
                </a:lnTo>
                <a:lnTo>
                  <a:pt x="2065" y="200"/>
                </a:lnTo>
                <a:lnTo>
                  <a:pt x="2183" y="0"/>
                </a:lnTo>
                <a:lnTo>
                  <a:pt x="2553" y="0"/>
                </a:lnTo>
                <a:lnTo>
                  <a:pt x="2664" y="200"/>
                </a:lnTo>
                <a:lnTo>
                  <a:pt x="2994" y="200"/>
                </a:lnTo>
                <a:lnTo>
                  <a:pt x="3108" y="0"/>
                </a:lnTo>
                <a:lnTo>
                  <a:pt x="3478" y="0"/>
                </a:lnTo>
                <a:lnTo>
                  <a:pt x="3589" y="200"/>
                </a:lnTo>
                <a:lnTo>
                  <a:pt x="3919" y="200"/>
                </a:lnTo>
                <a:lnTo>
                  <a:pt x="4033" y="0"/>
                </a:lnTo>
                <a:lnTo>
                  <a:pt x="4404" y="0"/>
                </a:lnTo>
                <a:lnTo>
                  <a:pt x="4514" y="20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1" name="Freeform 7"/>
          <p:cNvSpPr>
            <a:spLocks/>
          </p:cNvSpPr>
          <p:nvPr/>
        </p:nvSpPr>
        <p:spPr bwMode="auto">
          <a:xfrm>
            <a:off x="1299369" y="4849813"/>
            <a:ext cx="7116762" cy="327025"/>
          </a:xfrm>
          <a:custGeom>
            <a:avLst/>
            <a:gdLst>
              <a:gd name="T0" fmla="*/ 0 w 4483"/>
              <a:gd name="T1" fmla="*/ 0 h 206"/>
              <a:gd name="T2" fmla="*/ 2147483646 w 4483"/>
              <a:gd name="T3" fmla="*/ 0 h 206"/>
              <a:gd name="T4" fmla="*/ 2147483646 w 4483"/>
              <a:gd name="T5" fmla="*/ 2147483646 h 206"/>
              <a:gd name="T6" fmla="*/ 2147483646 w 4483"/>
              <a:gd name="T7" fmla="*/ 2147483646 h 206"/>
              <a:gd name="T8" fmla="*/ 2147483646 w 4483"/>
              <a:gd name="T9" fmla="*/ 2147483646 h 206"/>
              <a:gd name="T10" fmla="*/ 2147483646 w 4483"/>
              <a:gd name="T11" fmla="*/ 2147483646 h 206"/>
              <a:gd name="T12" fmla="*/ 0 60000 65536"/>
              <a:gd name="T13" fmla="*/ 0 60000 65536"/>
              <a:gd name="T14" fmla="*/ 0 60000 65536"/>
              <a:gd name="T15" fmla="*/ 0 60000 65536"/>
              <a:gd name="T16" fmla="*/ 0 60000 65536"/>
              <a:gd name="T17" fmla="*/ 0 60000 65536"/>
              <a:gd name="connsiteX0" fmla="*/ 0 w 10000"/>
              <a:gd name="connsiteY0" fmla="*/ 0 h 10000"/>
              <a:gd name="connsiteX1" fmla="*/ 4742 w 10000"/>
              <a:gd name="connsiteY1" fmla="*/ 0 h 10000"/>
              <a:gd name="connsiteX2" fmla="*/ 2095 w 10000"/>
              <a:gd name="connsiteY2" fmla="*/ 10000 h 10000"/>
              <a:gd name="connsiteX3" fmla="*/ 8028 w 10000"/>
              <a:gd name="connsiteY3" fmla="*/ 10000 h 10000"/>
              <a:gd name="connsiteX4" fmla="*/ 8262 w 10000"/>
              <a:gd name="connsiteY4" fmla="*/ 631 h 10000"/>
              <a:gd name="connsiteX5" fmla="*/ 10000 w 10000"/>
              <a:gd name="connsiteY5" fmla="*/ 631 h 10000"/>
              <a:gd name="connsiteX0" fmla="*/ 0 w 10000"/>
              <a:gd name="connsiteY0" fmla="*/ 0 h 10000"/>
              <a:gd name="connsiteX1" fmla="*/ 4742 w 10000"/>
              <a:gd name="connsiteY1" fmla="*/ 0 h 10000"/>
              <a:gd name="connsiteX2" fmla="*/ 2095 w 10000"/>
              <a:gd name="connsiteY2" fmla="*/ 10000 h 10000"/>
              <a:gd name="connsiteX3" fmla="*/ 8028 w 10000"/>
              <a:gd name="connsiteY3" fmla="*/ 10000 h 10000"/>
              <a:gd name="connsiteX4" fmla="*/ 8262 w 10000"/>
              <a:gd name="connsiteY4" fmla="*/ 631 h 10000"/>
              <a:gd name="connsiteX5" fmla="*/ 10000 w 10000"/>
              <a:gd name="connsiteY5" fmla="*/ 631 h 10000"/>
              <a:gd name="connsiteX0" fmla="*/ 0 w 10000"/>
              <a:gd name="connsiteY0" fmla="*/ 0 h 10000"/>
              <a:gd name="connsiteX1" fmla="*/ 4742 w 10000"/>
              <a:gd name="connsiteY1" fmla="*/ 0 h 10000"/>
              <a:gd name="connsiteX2" fmla="*/ 2452 w 10000"/>
              <a:gd name="connsiteY2" fmla="*/ 9845 h 10000"/>
              <a:gd name="connsiteX3" fmla="*/ 8028 w 10000"/>
              <a:gd name="connsiteY3" fmla="*/ 10000 h 10000"/>
              <a:gd name="connsiteX4" fmla="*/ 8262 w 10000"/>
              <a:gd name="connsiteY4" fmla="*/ 631 h 10000"/>
              <a:gd name="connsiteX5" fmla="*/ 10000 w 10000"/>
              <a:gd name="connsiteY5" fmla="*/ 631 h 10000"/>
              <a:gd name="connsiteX0" fmla="*/ 0 w 10000"/>
              <a:gd name="connsiteY0" fmla="*/ 0 h 10000"/>
              <a:gd name="connsiteX1" fmla="*/ 2237 w 10000"/>
              <a:gd name="connsiteY1" fmla="*/ 0 h 10000"/>
              <a:gd name="connsiteX2" fmla="*/ 2452 w 10000"/>
              <a:gd name="connsiteY2" fmla="*/ 9845 h 10000"/>
              <a:gd name="connsiteX3" fmla="*/ 8028 w 10000"/>
              <a:gd name="connsiteY3" fmla="*/ 10000 h 10000"/>
              <a:gd name="connsiteX4" fmla="*/ 8262 w 10000"/>
              <a:gd name="connsiteY4" fmla="*/ 631 h 10000"/>
              <a:gd name="connsiteX5" fmla="*/ 10000 w 10000"/>
              <a:gd name="connsiteY5" fmla="*/ 63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0"/>
                </a:moveTo>
                <a:lnTo>
                  <a:pt x="2237" y="0"/>
                </a:lnTo>
                <a:cubicBezTo>
                  <a:pt x="2309" y="3282"/>
                  <a:pt x="2380" y="6563"/>
                  <a:pt x="2452" y="9845"/>
                </a:cubicBezTo>
                <a:lnTo>
                  <a:pt x="8028" y="10000"/>
                </a:lnTo>
                <a:lnTo>
                  <a:pt x="8262" y="631"/>
                </a:lnTo>
                <a:lnTo>
                  <a:pt x="10000" y="631"/>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12" name="Line 8"/>
          <p:cNvSpPr>
            <a:spLocks noChangeShapeType="1"/>
          </p:cNvSpPr>
          <p:nvPr/>
        </p:nvSpPr>
        <p:spPr bwMode="auto">
          <a:xfrm>
            <a:off x="1301751" y="4303713"/>
            <a:ext cx="7132638"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6" name="Line 13"/>
          <p:cNvSpPr>
            <a:spLocks noChangeShapeType="1"/>
          </p:cNvSpPr>
          <p:nvPr/>
        </p:nvSpPr>
        <p:spPr bwMode="auto">
          <a:xfrm>
            <a:off x="1776413" y="1409700"/>
            <a:ext cx="1273175"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7" name="Freeform 14"/>
          <p:cNvSpPr>
            <a:spLocks/>
          </p:cNvSpPr>
          <p:nvPr/>
        </p:nvSpPr>
        <p:spPr bwMode="auto">
          <a:xfrm>
            <a:off x="3019425" y="1370013"/>
            <a:ext cx="125413" cy="74612"/>
          </a:xfrm>
          <a:custGeom>
            <a:avLst/>
            <a:gdLst>
              <a:gd name="T0" fmla="*/ 2147483646 w 25"/>
              <a:gd name="T1" fmla="*/ 2147483646 h 15"/>
              <a:gd name="T2" fmla="*/ 0 w 25"/>
              <a:gd name="T3" fmla="*/ 0 h 15"/>
              <a:gd name="T4" fmla="*/ 0 w 25"/>
              <a:gd name="T5" fmla="*/ 0 h 15"/>
              <a:gd name="T6" fmla="*/ 2147483646 w 25"/>
              <a:gd name="T7" fmla="*/ 2147483646 h 15"/>
              <a:gd name="T8" fmla="*/ 2147483646 w 25"/>
              <a:gd name="T9" fmla="*/ 2147483646 h 15"/>
              <a:gd name="T10" fmla="*/ 2147483646 w 25"/>
              <a:gd name="T11" fmla="*/ 2147483646 h 15"/>
              <a:gd name="T12" fmla="*/ 0 w 25"/>
              <a:gd name="T13" fmla="*/ 2147483646 h 15"/>
              <a:gd name="T14" fmla="*/ 0 w 25"/>
              <a:gd name="T15" fmla="*/ 2147483646 h 15"/>
              <a:gd name="T16" fmla="*/ 2147483646 w 25"/>
              <a:gd name="T17" fmla="*/ 214748364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5">
                <a:moveTo>
                  <a:pt x="4" y="8"/>
                </a:moveTo>
                <a:cubicBezTo>
                  <a:pt x="0" y="0"/>
                  <a:pt x="0" y="0"/>
                  <a:pt x="0" y="0"/>
                </a:cubicBezTo>
                <a:cubicBezTo>
                  <a:pt x="0" y="0"/>
                  <a:pt x="0" y="0"/>
                  <a:pt x="0" y="0"/>
                </a:cubicBezTo>
                <a:cubicBezTo>
                  <a:pt x="12" y="5"/>
                  <a:pt x="12" y="5"/>
                  <a:pt x="12" y="5"/>
                </a:cubicBezTo>
                <a:cubicBezTo>
                  <a:pt x="16" y="6"/>
                  <a:pt x="20" y="7"/>
                  <a:pt x="25" y="8"/>
                </a:cubicBezTo>
                <a:cubicBezTo>
                  <a:pt x="20" y="9"/>
                  <a:pt x="16" y="10"/>
                  <a:pt x="12" y="10"/>
                </a:cubicBezTo>
                <a:cubicBezTo>
                  <a:pt x="0" y="15"/>
                  <a:pt x="0" y="15"/>
                  <a:pt x="0" y="15"/>
                </a:cubicBezTo>
                <a:cubicBezTo>
                  <a:pt x="0" y="15"/>
                  <a:pt x="0" y="15"/>
                  <a:pt x="0" y="15"/>
                </a:cubicBez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8" name="Freeform 15"/>
          <p:cNvSpPr>
            <a:spLocks/>
          </p:cNvSpPr>
          <p:nvPr/>
        </p:nvSpPr>
        <p:spPr bwMode="auto">
          <a:xfrm>
            <a:off x="1685925" y="1370013"/>
            <a:ext cx="127000" cy="74612"/>
          </a:xfrm>
          <a:custGeom>
            <a:avLst/>
            <a:gdLst>
              <a:gd name="T0" fmla="*/ 2147483646 w 25"/>
              <a:gd name="T1" fmla="*/ 2147483646 h 15"/>
              <a:gd name="T2" fmla="*/ 2147483646 w 25"/>
              <a:gd name="T3" fmla="*/ 2147483646 h 15"/>
              <a:gd name="T4" fmla="*/ 2147483646 w 25"/>
              <a:gd name="T5" fmla="*/ 2147483646 h 15"/>
              <a:gd name="T6" fmla="*/ 2147483646 w 25"/>
              <a:gd name="T7" fmla="*/ 2147483646 h 15"/>
              <a:gd name="T8" fmla="*/ 0 w 25"/>
              <a:gd name="T9" fmla="*/ 2147483646 h 15"/>
              <a:gd name="T10" fmla="*/ 2147483646 w 25"/>
              <a:gd name="T11" fmla="*/ 2147483646 h 15"/>
              <a:gd name="T12" fmla="*/ 2147483646 w 25"/>
              <a:gd name="T13" fmla="*/ 0 h 15"/>
              <a:gd name="T14" fmla="*/ 2147483646 w 25"/>
              <a:gd name="T15" fmla="*/ 0 h 15"/>
              <a:gd name="T16" fmla="*/ 2147483646 w 25"/>
              <a:gd name="T17" fmla="*/ 214748364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5">
                <a:moveTo>
                  <a:pt x="21" y="8"/>
                </a:moveTo>
                <a:cubicBezTo>
                  <a:pt x="25" y="15"/>
                  <a:pt x="25" y="15"/>
                  <a:pt x="25" y="15"/>
                </a:cubicBezTo>
                <a:cubicBezTo>
                  <a:pt x="25" y="15"/>
                  <a:pt x="25" y="15"/>
                  <a:pt x="25" y="15"/>
                </a:cubicBezTo>
                <a:cubicBezTo>
                  <a:pt x="13" y="10"/>
                  <a:pt x="13" y="10"/>
                  <a:pt x="13" y="10"/>
                </a:cubicBezTo>
                <a:cubicBezTo>
                  <a:pt x="9" y="10"/>
                  <a:pt x="4" y="9"/>
                  <a:pt x="0" y="8"/>
                </a:cubicBezTo>
                <a:cubicBezTo>
                  <a:pt x="4" y="7"/>
                  <a:pt x="9" y="6"/>
                  <a:pt x="13" y="5"/>
                </a:cubicBezTo>
                <a:cubicBezTo>
                  <a:pt x="25" y="0"/>
                  <a:pt x="25" y="0"/>
                  <a:pt x="25" y="0"/>
                </a:cubicBezTo>
                <a:cubicBezTo>
                  <a:pt x="25" y="0"/>
                  <a:pt x="25" y="0"/>
                  <a:pt x="25" y="0"/>
                </a:cubicBezTo>
                <a:lnTo>
                  <a:pt x="2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9" name="Line 16"/>
          <p:cNvSpPr>
            <a:spLocks noChangeShapeType="1"/>
          </p:cNvSpPr>
          <p:nvPr/>
        </p:nvSpPr>
        <p:spPr bwMode="auto">
          <a:xfrm>
            <a:off x="1736725" y="6157914"/>
            <a:ext cx="5238750" cy="0"/>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0" name="Freeform 17"/>
          <p:cNvSpPr>
            <a:spLocks/>
          </p:cNvSpPr>
          <p:nvPr/>
        </p:nvSpPr>
        <p:spPr bwMode="auto">
          <a:xfrm>
            <a:off x="6940549" y="6121135"/>
            <a:ext cx="125413" cy="74613"/>
          </a:xfrm>
          <a:custGeom>
            <a:avLst/>
            <a:gdLst>
              <a:gd name="T0" fmla="*/ 2147483646 w 25"/>
              <a:gd name="T1" fmla="*/ 2147483646 h 15"/>
              <a:gd name="T2" fmla="*/ 0 w 25"/>
              <a:gd name="T3" fmla="*/ 0 h 15"/>
              <a:gd name="T4" fmla="*/ 2147483646 w 25"/>
              <a:gd name="T5" fmla="*/ 0 h 15"/>
              <a:gd name="T6" fmla="*/ 2147483646 w 25"/>
              <a:gd name="T7" fmla="*/ 2147483646 h 15"/>
              <a:gd name="T8" fmla="*/ 2147483646 w 25"/>
              <a:gd name="T9" fmla="*/ 2147483646 h 15"/>
              <a:gd name="T10" fmla="*/ 2147483646 w 25"/>
              <a:gd name="T11" fmla="*/ 2147483646 h 15"/>
              <a:gd name="T12" fmla="*/ 2147483646 w 25"/>
              <a:gd name="T13" fmla="*/ 2147483646 h 15"/>
              <a:gd name="T14" fmla="*/ 0 w 25"/>
              <a:gd name="T15" fmla="*/ 2147483646 h 15"/>
              <a:gd name="T16" fmla="*/ 2147483646 w 25"/>
              <a:gd name="T17" fmla="*/ 214748364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5">
                <a:moveTo>
                  <a:pt x="5" y="8"/>
                </a:moveTo>
                <a:cubicBezTo>
                  <a:pt x="0" y="0"/>
                  <a:pt x="0" y="0"/>
                  <a:pt x="0" y="0"/>
                </a:cubicBezTo>
                <a:cubicBezTo>
                  <a:pt x="1" y="0"/>
                  <a:pt x="1" y="0"/>
                  <a:pt x="1" y="0"/>
                </a:cubicBezTo>
                <a:cubicBezTo>
                  <a:pt x="13" y="5"/>
                  <a:pt x="13" y="5"/>
                  <a:pt x="13" y="5"/>
                </a:cubicBezTo>
                <a:cubicBezTo>
                  <a:pt x="17" y="6"/>
                  <a:pt x="21" y="7"/>
                  <a:pt x="25" y="8"/>
                </a:cubicBezTo>
                <a:cubicBezTo>
                  <a:pt x="21" y="8"/>
                  <a:pt x="17" y="9"/>
                  <a:pt x="13" y="10"/>
                </a:cubicBezTo>
                <a:cubicBezTo>
                  <a:pt x="1" y="15"/>
                  <a:pt x="1" y="15"/>
                  <a:pt x="1" y="15"/>
                </a:cubicBezTo>
                <a:cubicBezTo>
                  <a:pt x="0" y="15"/>
                  <a:pt x="0" y="15"/>
                  <a:pt x="0" y="15"/>
                </a:cubicBezTo>
                <a:lnTo>
                  <a:pt x="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1" name="Freeform 18"/>
          <p:cNvSpPr>
            <a:spLocks/>
          </p:cNvSpPr>
          <p:nvPr/>
        </p:nvSpPr>
        <p:spPr bwMode="auto">
          <a:xfrm>
            <a:off x="1646238" y="6118225"/>
            <a:ext cx="125412" cy="74613"/>
          </a:xfrm>
          <a:custGeom>
            <a:avLst/>
            <a:gdLst>
              <a:gd name="T0" fmla="*/ 2147483646 w 25"/>
              <a:gd name="T1" fmla="*/ 2147483646 h 15"/>
              <a:gd name="T2" fmla="*/ 2147483646 w 25"/>
              <a:gd name="T3" fmla="*/ 2147483646 h 15"/>
              <a:gd name="T4" fmla="*/ 2147483646 w 25"/>
              <a:gd name="T5" fmla="*/ 2147483646 h 15"/>
              <a:gd name="T6" fmla="*/ 2147483646 w 25"/>
              <a:gd name="T7" fmla="*/ 2147483646 h 15"/>
              <a:gd name="T8" fmla="*/ 0 w 25"/>
              <a:gd name="T9" fmla="*/ 2147483646 h 15"/>
              <a:gd name="T10" fmla="*/ 2147483646 w 25"/>
              <a:gd name="T11" fmla="*/ 2147483646 h 15"/>
              <a:gd name="T12" fmla="*/ 2147483646 w 25"/>
              <a:gd name="T13" fmla="*/ 0 h 15"/>
              <a:gd name="T14" fmla="*/ 2147483646 w 25"/>
              <a:gd name="T15" fmla="*/ 0 h 15"/>
              <a:gd name="T16" fmla="*/ 2147483646 w 25"/>
              <a:gd name="T17" fmla="*/ 214748364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5">
                <a:moveTo>
                  <a:pt x="21" y="8"/>
                </a:moveTo>
                <a:cubicBezTo>
                  <a:pt x="25" y="15"/>
                  <a:pt x="25" y="15"/>
                  <a:pt x="25" y="15"/>
                </a:cubicBezTo>
                <a:cubicBezTo>
                  <a:pt x="25" y="15"/>
                  <a:pt x="25" y="15"/>
                  <a:pt x="25" y="15"/>
                </a:cubicBezTo>
                <a:cubicBezTo>
                  <a:pt x="13" y="10"/>
                  <a:pt x="13" y="10"/>
                  <a:pt x="13" y="10"/>
                </a:cubicBezTo>
                <a:cubicBezTo>
                  <a:pt x="9" y="9"/>
                  <a:pt x="4" y="8"/>
                  <a:pt x="0" y="8"/>
                </a:cubicBezTo>
                <a:cubicBezTo>
                  <a:pt x="4" y="7"/>
                  <a:pt x="9" y="6"/>
                  <a:pt x="13" y="5"/>
                </a:cubicBezTo>
                <a:cubicBezTo>
                  <a:pt x="25" y="0"/>
                  <a:pt x="25" y="0"/>
                  <a:pt x="25" y="0"/>
                </a:cubicBezTo>
                <a:cubicBezTo>
                  <a:pt x="25" y="0"/>
                  <a:pt x="25" y="0"/>
                  <a:pt x="25" y="0"/>
                </a:cubicBezTo>
                <a:lnTo>
                  <a:pt x="2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2" name="Freeform 19"/>
          <p:cNvSpPr>
            <a:spLocks/>
          </p:cNvSpPr>
          <p:nvPr/>
        </p:nvSpPr>
        <p:spPr bwMode="auto">
          <a:xfrm>
            <a:off x="2274888" y="1328738"/>
            <a:ext cx="433387" cy="180975"/>
          </a:xfrm>
          <a:custGeom>
            <a:avLst/>
            <a:gdLst>
              <a:gd name="T0" fmla="*/ 2147483646 w 273"/>
              <a:gd name="T1" fmla="*/ 0 h 114"/>
              <a:gd name="T2" fmla="*/ 0 w 273"/>
              <a:gd name="T3" fmla="*/ 0 h 114"/>
              <a:gd name="T4" fmla="*/ 0 w 273"/>
              <a:gd name="T5" fmla="*/ 2147483646 h 114"/>
              <a:gd name="T6" fmla="*/ 2147483646 w 273"/>
              <a:gd name="T7" fmla="*/ 2147483646 h 114"/>
              <a:gd name="T8" fmla="*/ 2147483646 w 273"/>
              <a:gd name="T9" fmla="*/ 0 h 114"/>
              <a:gd name="T10" fmla="*/ 2147483646 w 273"/>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114">
                <a:moveTo>
                  <a:pt x="273" y="0"/>
                </a:moveTo>
                <a:lnTo>
                  <a:pt x="0" y="0"/>
                </a:lnTo>
                <a:lnTo>
                  <a:pt x="0" y="114"/>
                </a:lnTo>
                <a:lnTo>
                  <a:pt x="273" y="114"/>
                </a:lnTo>
                <a:lnTo>
                  <a:pt x="2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23" name="Rectangle 20"/>
          <p:cNvSpPr>
            <a:spLocks noChangeArrowheads="1"/>
          </p:cNvSpPr>
          <p:nvPr/>
        </p:nvSpPr>
        <p:spPr bwMode="auto">
          <a:xfrm>
            <a:off x="2273300" y="1292225"/>
            <a:ext cx="3905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20 ns</a:t>
            </a:r>
            <a:endParaRPr lang="en-US" altLang="zh-CN">
              <a:ea typeface="宋体" panose="02010600030101010101" pitchFamily="2" charset="-122"/>
            </a:endParaRPr>
          </a:p>
        </p:txBody>
      </p:sp>
      <p:sp>
        <p:nvSpPr>
          <p:cNvPr id="47124" name="Rectangle 21"/>
          <p:cNvSpPr>
            <a:spLocks noChangeArrowheads="1"/>
          </p:cNvSpPr>
          <p:nvPr/>
        </p:nvSpPr>
        <p:spPr bwMode="auto">
          <a:xfrm>
            <a:off x="2024063" y="1741488"/>
            <a:ext cx="2079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T1</a:t>
            </a:r>
            <a:endParaRPr lang="en-US" altLang="zh-CN">
              <a:ea typeface="宋体" panose="02010600030101010101" pitchFamily="2" charset="-122"/>
            </a:endParaRPr>
          </a:p>
        </p:txBody>
      </p:sp>
      <p:sp>
        <p:nvSpPr>
          <p:cNvPr id="47125" name="Rectangle 22"/>
          <p:cNvSpPr>
            <a:spLocks noChangeArrowheads="1"/>
          </p:cNvSpPr>
          <p:nvPr/>
        </p:nvSpPr>
        <p:spPr bwMode="auto">
          <a:xfrm>
            <a:off x="3498850" y="1741488"/>
            <a:ext cx="2079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T2</a:t>
            </a:r>
            <a:endParaRPr lang="en-US" altLang="zh-CN">
              <a:ea typeface="宋体" panose="02010600030101010101" pitchFamily="2" charset="-122"/>
            </a:endParaRPr>
          </a:p>
        </p:txBody>
      </p:sp>
      <p:sp>
        <p:nvSpPr>
          <p:cNvPr id="47126" name="Rectangle 23"/>
          <p:cNvSpPr>
            <a:spLocks noChangeArrowheads="1"/>
          </p:cNvSpPr>
          <p:nvPr/>
        </p:nvSpPr>
        <p:spPr bwMode="auto">
          <a:xfrm>
            <a:off x="4975225" y="1741488"/>
            <a:ext cx="2079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T3</a:t>
            </a:r>
            <a:endParaRPr lang="en-US" altLang="zh-CN">
              <a:ea typeface="宋体" panose="02010600030101010101" pitchFamily="2" charset="-122"/>
            </a:endParaRPr>
          </a:p>
        </p:txBody>
      </p:sp>
      <p:sp>
        <p:nvSpPr>
          <p:cNvPr id="47127" name="Rectangle 24"/>
          <p:cNvSpPr>
            <a:spLocks noChangeArrowheads="1"/>
          </p:cNvSpPr>
          <p:nvPr/>
        </p:nvSpPr>
        <p:spPr bwMode="auto">
          <a:xfrm>
            <a:off x="6450013" y="1741488"/>
            <a:ext cx="2079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T4</a:t>
            </a:r>
            <a:endParaRPr lang="en-US" altLang="zh-CN">
              <a:ea typeface="宋体" panose="02010600030101010101" pitchFamily="2" charset="-122"/>
            </a:endParaRPr>
          </a:p>
        </p:txBody>
      </p:sp>
      <p:sp>
        <p:nvSpPr>
          <p:cNvPr id="47128" name="Rectangle 25"/>
          <p:cNvSpPr>
            <a:spLocks noChangeArrowheads="1"/>
          </p:cNvSpPr>
          <p:nvPr/>
        </p:nvSpPr>
        <p:spPr bwMode="auto">
          <a:xfrm>
            <a:off x="7926388" y="1741488"/>
            <a:ext cx="2079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T1</a:t>
            </a:r>
            <a:endParaRPr lang="en-US" altLang="zh-CN">
              <a:ea typeface="宋体" panose="02010600030101010101" pitchFamily="2" charset="-122"/>
            </a:endParaRPr>
          </a:p>
        </p:txBody>
      </p:sp>
      <p:sp>
        <p:nvSpPr>
          <p:cNvPr id="47130" name="Freeform 27"/>
          <p:cNvSpPr>
            <a:spLocks/>
          </p:cNvSpPr>
          <p:nvPr/>
        </p:nvSpPr>
        <p:spPr bwMode="auto">
          <a:xfrm>
            <a:off x="3803650" y="6072188"/>
            <a:ext cx="438150" cy="180975"/>
          </a:xfrm>
          <a:custGeom>
            <a:avLst/>
            <a:gdLst>
              <a:gd name="T0" fmla="*/ 2147483646 w 276"/>
              <a:gd name="T1" fmla="*/ 0 h 114"/>
              <a:gd name="T2" fmla="*/ 0 w 276"/>
              <a:gd name="T3" fmla="*/ 0 h 114"/>
              <a:gd name="T4" fmla="*/ 0 w 276"/>
              <a:gd name="T5" fmla="*/ 2147483646 h 114"/>
              <a:gd name="T6" fmla="*/ 2147483646 w 276"/>
              <a:gd name="T7" fmla="*/ 2147483646 h 114"/>
              <a:gd name="T8" fmla="*/ 2147483646 w 276"/>
              <a:gd name="T9" fmla="*/ 0 h 114"/>
              <a:gd name="T10" fmla="*/ 2147483646 w 276"/>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14">
                <a:moveTo>
                  <a:pt x="276" y="0"/>
                </a:moveTo>
                <a:lnTo>
                  <a:pt x="0" y="0"/>
                </a:lnTo>
                <a:lnTo>
                  <a:pt x="0" y="114"/>
                </a:lnTo>
                <a:lnTo>
                  <a:pt x="276" y="114"/>
                </a:lnTo>
                <a:lnTo>
                  <a:pt x="2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31" name="Rectangle 28"/>
          <p:cNvSpPr>
            <a:spLocks noChangeArrowheads="1"/>
          </p:cNvSpPr>
          <p:nvPr/>
        </p:nvSpPr>
        <p:spPr bwMode="auto">
          <a:xfrm>
            <a:off x="3825875" y="6038850"/>
            <a:ext cx="3943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dirty="0">
                <a:solidFill>
                  <a:srgbClr val="000000"/>
                </a:solidFill>
                <a:ea typeface="宋体" panose="02010600030101010101" pitchFamily="2" charset="-122"/>
              </a:rPr>
              <a:t>75 ns</a:t>
            </a:r>
            <a:endParaRPr lang="en-US" altLang="zh-CN" dirty="0">
              <a:ea typeface="宋体" panose="02010600030101010101" pitchFamily="2" charset="-122"/>
            </a:endParaRPr>
          </a:p>
        </p:txBody>
      </p:sp>
      <p:sp>
        <p:nvSpPr>
          <p:cNvPr id="47132" name="Freeform 29"/>
          <p:cNvSpPr>
            <a:spLocks/>
          </p:cNvSpPr>
          <p:nvPr/>
        </p:nvSpPr>
        <p:spPr bwMode="auto">
          <a:xfrm>
            <a:off x="1323975" y="3019425"/>
            <a:ext cx="7097713" cy="377825"/>
          </a:xfrm>
          <a:custGeom>
            <a:avLst/>
            <a:gdLst>
              <a:gd name="T0" fmla="*/ 0 w 4471"/>
              <a:gd name="T1" fmla="*/ 0 h 238"/>
              <a:gd name="T2" fmla="*/ 2147483646 w 4471"/>
              <a:gd name="T3" fmla="*/ 0 h 238"/>
              <a:gd name="T4" fmla="*/ 2147483646 w 4471"/>
              <a:gd name="T5" fmla="*/ 2147483646 h 238"/>
              <a:gd name="T6" fmla="*/ 2147483646 w 4471"/>
              <a:gd name="T7" fmla="*/ 2147483646 h 238"/>
              <a:gd name="T8" fmla="*/ 2147483646 w 4471"/>
              <a:gd name="T9" fmla="*/ 0 h 238"/>
              <a:gd name="T10" fmla="*/ 2147483646 w 4471"/>
              <a:gd name="T11" fmla="*/ 0 h 2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71" h="238">
                <a:moveTo>
                  <a:pt x="0" y="0"/>
                </a:moveTo>
                <a:lnTo>
                  <a:pt x="843" y="0"/>
                </a:lnTo>
                <a:lnTo>
                  <a:pt x="1005" y="238"/>
                </a:lnTo>
                <a:lnTo>
                  <a:pt x="4068" y="238"/>
                </a:lnTo>
                <a:lnTo>
                  <a:pt x="4170" y="0"/>
                </a:lnTo>
                <a:lnTo>
                  <a:pt x="4471"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33" name="Freeform 30"/>
          <p:cNvSpPr>
            <a:spLocks/>
          </p:cNvSpPr>
          <p:nvPr/>
        </p:nvSpPr>
        <p:spPr bwMode="auto">
          <a:xfrm>
            <a:off x="1323975" y="3668713"/>
            <a:ext cx="7067550" cy="306387"/>
          </a:xfrm>
          <a:custGeom>
            <a:avLst/>
            <a:gdLst>
              <a:gd name="T0" fmla="*/ 0 w 4452"/>
              <a:gd name="T1" fmla="*/ 0 h 193"/>
              <a:gd name="T2" fmla="*/ 2147483646 w 4452"/>
              <a:gd name="T3" fmla="*/ 0 h 193"/>
              <a:gd name="T4" fmla="*/ 2147483646 w 4452"/>
              <a:gd name="T5" fmla="*/ 2147483646 h 193"/>
              <a:gd name="T6" fmla="*/ 2147483646 w 4452"/>
              <a:gd name="T7" fmla="*/ 2147483646 h 193"/>
              <a:gd name="T8" fmla="*/ 2147483646 w 4452"/>
              <a:gd name="T9" fmla="*/ 2147483646 h 193"/>
              <a:gd name="T10" fmla="*/ 2147483646 w 4452"/>
              <a:gd name="T11" fmla="*/ 2147483646 h 1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52" h="193">
                <a:moveTo>
                  <a:pt x="0" y="0"/>
                </a:moveTo>
                <a:lnTo>
                  <a:pt x="1654" y="0"/>
                </a:lnTo>
                <a:lnTo>
                  <a:pt x="1765" y="193"/>
                </a:lnTo>
                <a:lnTo>
                  <a:pt x="3790" y="193"/>
                </a:lnTo>
                <a:lnTo>
                  <a:pt x="3878" y="6"/>
                </a:lnTo>
                <a:lnTo>
                  <a:pt x="4452" y="6"/>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34" name="Freeform 31"/>
          <p:cNvSpPr>
            <a:spLocks/>
          </p:cNvSpPr>
          <p:nvPr/>
        </p:nvSpPr>
        <p:spPr bwMode="auto">
          <a:xfrm>
            <a:off x="1727200" y="2319338"/>
            <a:ext cx="2962275" cy="387350"/>
          </a:xfrm>
          <a:custGeom>
            <a:avLst/>
            <a:gdLst>
              <a:gd name="T0" fmla="*/ 2147483646 w 1866"/>
              <a:gd name="T1" fmla="*/ 2147483646 h 244"/>
              <a:gd name="T2" fmla="*/ 2147483646 w 1866"/>
              <a:gd name="T3" fmla="*/ 2147483646 h 244"/>
              <a:gd name="T4" fmla="*/ 2147483646 w 1866"/>
              <a:gd name="T5" fmla="*/ 0 h 244"/>
              <a:gd name="T6" fmla="*/ 2147483646 w 1866"/>
              <a:gd name="T7" fmla="*/ 0 h 244"/>
              <a:gd name="T8" fmla="*/ 0 w 1866"/>
              <a:gd name="T9" fmla="*/ 2147483646 h 244"/>
              <a:gd name="T10" fmla="*/ 2147483646 w 1866"/>
              <a:gd name="T11" fmla="*/ 2147483646 h 244"/>
              <a:gd name="T12" fmla="*/ 2147483646 w 1866"/>
              <a:gd name="T13" fmla="*/ 2147483646 h 244"/>
              <a:gd name="T14" fmla="*/ 2147483646 w 1866"/>
              <a:gd name="T15" fmla="*/ 0 h 244"/>
              <a:gd name="T16" fmla="*/ 2147483646 w 1866"/>
              <a:gd name="T17" fmla="*/ 0 h 244"/>
              <a:gd name="T18" fmla="*/ 2147483646 w 1866"/>
              <a:gd name="T19" fmla="*/ 0 h 244"/>
              <a:gd name="T20" fmla="*/ 2147483646 w 1866"/>
              <a:gd name="T21" fmla="*/ 2147483646 h 244"/>
              <a:gd name="T22" fmla="*/ 2147483646 w 1866"/>
              <a:gd name="T23" fmla="*/ 2147483646 h 244"/>
              <a:gd name="T24" fmla="*/ 2147483646 w 1866"/>
              <a:gd name="T25" fmla="*/ 2147483646 h 2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66" h="244">
                <a:moveTo>
                  <a:pt x="1714" y="244"/>
                </a:moveTo>
                <a:lnTo>
                  <a:pt x="995" y="244"/>
                </a:lnTo>
                <a:lnTo>
                  <a:pt x="890" y="0"/>
                </a:lnTo>
                <a:lnTo>
                  <a:pt x="54" y="0"/>
                </a:lnTo>
                <a:lnTo>
                  <a:pt x="0" y="111"/>
                </a:lnTo>
                <a:lnTo>
                  <a:pt x="50" y="244"/>
                </a:lnTo>
                <a:lnTo>
                  <a:pt x="887" y="244"/>
                </a:lnTo>
                <a:lnTo>
                  <a:pt x="991" y="0"/>
                </a:lnTo>
                <a:lnTo>
                  <a:pt x="1711" y="0"/>
                </a:lnTo>
                <a:lnTo>
                  <a:pt x="1818" y="0"/>
                </a:lnTo>
                <a:lnTo>
                  <a:pt x="1866" y="118"/>
                </a:lnTo>
                <a:lnTo>
                  <a:pt x="1818" y="244"/>
                </a:lnTo>
                <a:lnTo>
                  <a:pt x="1714" y="244"/>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36" name="Freeform 33"/>
          <p:cNvSpPr>
            <a:spLocks/>
          </p:cNvSpPr>
          <p:nvPr/>
        </p:nvSpPr>
        <p:spPr bwMode="auto">
          <a:xfrm>
            <a:off x="1314450" y="2319338"/>
            <a:ext cx="412750" cy="403225"/>
          </a:xfrm>
          <a:custGeom>
            <a:avLst/>
            <a:gdLst>
              <a:gd name="T0" fmla="*/ 0 w 260"/>
              <a:gd name="T1" fmla="*/ 0 h 254"/>
              <a:gd name="T2" fmla="*/ 2147483646 w 260"/>
              <a:gd name="T3" fmla="*/ 0 h 254"/>
              <a:gd name="T4" fmla="*/ 2147483646 w 260"/>
              <a:gd name="T5" fmla="*/ 2147483646 h 254"/>
              <a:gd name="T6" fmla="*/ 2147483646 w 260"/>
              <a:gd name="T7" fmla="*/ 2147483646 h 254"/>
              <a:gd name="T8" fmla="*/ 0 w 260"/>
              <a:gd name="T9" fmla="*/ 2147483646 h 254"/>
              <a:gd name="T10" fmla="*/ 0 w 260"/>
              <a:gd name="T11" fmla="*/ 0 h 2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0" h="254">
                <a:moveTo>
                  <a:pt x="0" y="0"/>
                </a:moveTo>
                <a:lnTo>
                  <a:pt x="206" y="0"/>
                </a:lnTo>
                <a:lnTo>
                  <a:pt x="260" y="115"/>
                </a:lnTo>
                <a:lnTo>
                  <a:pt x="206" y="254"/>
                </a:lnTo>
                <a:lnTo>
                  <a:pt x="0" y="254"/>
                </a:lnTo>
                <a:lnTo>
                  <a:pt x="0" y="0"/>
                </a:lnTo>
                <a:close/>
              </a:path>
            </a:pathLst>
          </a:custGeom>
          <a:solidFill>
            <a:srgbClr val="00CCFF"/>
          </a:solidFill>
          <a:ln w="11113" cap="flat">
            <a:solidFill>
              <a:srgbClr val="000000"/>
            </a:solidFill>
            <a:prstDash val="solid"/>
            <a:miter lim="800000"/>
            <a:headEnd/>
            <a:tailEnd/>
          </a:ln>
        </p:spPr>
        <p:txBody>
          <a:bodyPr/>
          <a:lstStyle/>
          <a:p>
            <a:endParaRPr lang="zh-CN" altLang="en-US"/>
          </a:p>
        </p:txBody>
      </p:sp>
      <p:sp>
        <p:nvSpPr>
          <p:cNvPr id="47139" name="Line 36"/>
          <p:cNvSpPr>
            <a:spLocks noChangeShapeType="1"/>
          </p:cNvSpPr>
          <p:nvPr/>
        </p:nvSpPr>
        <p:spPr bwMode="auto">
          <a:xfrm>
            <a:off x="846138" y="5064125"/>
            <a:ext cx="398462"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0" name="Rectangle 37"/>
          <p:cNvSpPr>
            <a:spLocks noChangeArrowheads="1"/>
          </p:cNvSpPr>
          <p:nvPr/>
        </p:nvSpPr>
        <p:spPr bwMode="auto">
          <a:xfrm>
            <a:off x="801688" y="4851400"/>
            <a:ext cx="4445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Read/</a:t>
            </a:r>
            <a:endParaRPr lang="en-US" altLang="zh-CN">
              <a:ea typeface="宋体" panose="02010600030101010101" pitchFamily="2" charset="-122"/>
            </a:endParaRPr>
          </a:p>
        </p:txBody>
      </p:sp>
      <p:sp>
        <p:nvSpPr>
          <p:cNvPr id="47141" name="Rectangle 38"/>
          <p:cNvSpPr>
            <a:spLocks noChangeArrowheads="1"/>
          </p:cNvSpPr>
          <p:nvPr/>
        </p:nvSpPr>
        <p:spPr bwMode="auto">
          <a:xfrm>
            <a:off x="793750" y="5046663"/>
            <a:ext cx="4445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Write</a:t>
            </a:r>
            <a:endParaRPr lang="en-US" altLang="zh-CN">
              <a:ea typeface="宋体" panose="02010600030101010101" pitchFamily="2" charset="-122"/>
            </a:endParaRPr>
          </a:p>
        </p:txBody>
      </p:sp>
      <p:sp>
        <p:nvSpPr>
          <p:cNvPr id="47142" name="Rectangle 39"/>
          <p:cNvSpPr>
            <a:spLocks noChangeArrowheads="1"/>
          </p:cNvSpPr>
          <p:nvPr/>
        </p:nvSpPr>
        <p:spPr bwMode="auto">
          <a:xfrm>
            <a:off x="823913" y="5564188"/>
            <a:ext cx="3651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Data</a:t>
            </a:r>
            <a:endParaRPr lang="en-US" altLang="zh-CN">
              <a:ea typeface="宋体" panose="02010600030101010101" pitchFamily="2" charset="-122"/>
            </a:endParaRPr>
          </a:p>
        </p:txBody>
      </p:sp>
      <p:sp>
        <p:nvSpPr>
          <p:cNvPr id="47143" name="Rectangle 40"/>
          <p:cNvSpPr>
            <a:spLocks noChangeArrowheads="1"/>
          </p:cNvSpPr>
          <p:nvPr/>
        </p:nvSpPr>
        <p:spPr bwMode="auto">
          <a:xfrm>
            <a:off x="818604" y="5765800"/>
            <a:ext cx="4071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dirty="0">
                <a:solidFill>
                  <a:srgbClr val="000000"/>
                </a:solidFill>
                <a:ea typeface="宋体" panose="02010600030101010101" pitchFamily="2" charset="-122"/>
              </a:rPr>
              <a:t>input</a:t>
            </a:r>
            <a:endParaRPr lang="en-US" altLang="zh-CN" dirty="0">
              <a:ea typeface="宋体" panose="02010600030101010101" pitchFamily="2" charset="-122"/>
            </a:endParaRPr>
          </a:p>
        </p:txBody>
      </p:sp>
      <p:sp>
        <p:nvSpPr>
          <p:cNvPr id="47144" name="Rectangle 41"/>
          <p:cNvSpPr>
            <a:spLocks noChangeArrowheads="1"/>
          </p:cNvSpPr>
          <p:nvPr/>
        </p:nvSpPr>
        <p:spPr bwMode="auto">
          <a:xfrm>
            <a:off x="811213" y="1708150"/>
            <a:ext cx="4445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Clock</a:t>
            </a:r>
            <a:endParaRPr lang="en-US" altLang="zh-CN">
              <a:ea typeface="宋体" panose="02010600030101010101" pitchFamily="2" charset="-122"/>
            </a:endParaRPr>
          </a:p>
        </p:txBody>
      </p:sp>
      <p:sp>
        <p:nvSpPr>
          <p:cNvPr id="47145" name="Rectangle 42"/>
          <p:cNvSpPr>
            <a:spLocks noChangeArrowheads="1"/>
          </p:cNvSpPr>
          <p:nvPr/>
        </p:nvSpPr>
        <p:spPr bwMode="auto">
          <a:xfrm>
            <a:off x="2239963" y="2306638"/>
            <a:ext cx="3460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Row</a:t>
            </a:r>
            <a:endParaRPr lang="en-US" altLang="zh-CN">
              <a:ea typeface="宋体" panose="02010600030101010101" pitchFamily="2" charset="-122"/>
            </a:endParaRPr>
          </a:p>
        </p:txBody>
      </p:sp>
      <p:sp>
        <p:nvSpPr>
          <p:cNvPr id="47146" name="Rectangle 43"/>
          <p:cNvSpPr>
            <a:spLocks noChangeArrowheads="1"/>
          </p:cNvSpPr>
          <p:nvPr/>
        </p:nvSpPr>
        <p:spPr bwMode="auto">
          <a:xfrm>
            <a:off x="2101850" y="2506663"/>
            <a:ext cx="6238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Address</a:t>
            </a:r>
            <a:endParaRPr lang="en-US" altLang="zh-CN">
              <a:ea typeface="宋体" panose="02010600030101010101" pitchFamily="2" charset="-122"/>
            </a:endParaRPr>
          </a:p>
        </p:txBody>
      </p:sp>
      <p:sp>
        <p:nvSpPr>
          <p:cNvPr id="47147" name="Rectangle 44"/>
          <p:cNvSpPr>
            <a:spLocks noChangeArrowheads="1"/>
          </p:cNvSpPr>
          <p:nvPr/>
        </p:nvSpPr>
        <p:spPr bwMode="auto">
          <a:xfrm>
            <a:off x="3660775" y="2300288"/>
            <a:ext cx="611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Column</a:t>
            </a:r>
            <a:endParaRPr lang="en-US" altLang="zh-CN">
              <a:ea typeface="宋体" panose="02010600030101010101" pitchFamily="2" charset="-122"/>
            </a:endParaRPr>
          </a:p>
        </p:txBody>
      </p:sp>
      <p:sp>
        <p:nvSpPr>
          <p:cNvPr id="47148" name="Rectangle 45"/>
          <p:cNvSpPr>
            <a:spLocks noChangeArrowheads="1"/>
          </p:cNvSpPr>
          <p:nvPr/>
        </p:nvSpPr>
        <p:spPr bwMode="auto">
          <a:xfrm>
            <a:off x="3649663" y="2500313"/>
            <a:ext cx="6238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Address</a:t>
            </a:r>
            <a:endParaRPr lang="en-US" altLang="zh-CN">
              <a:ea typeface="宋体" panose="02010600030101010101" pitchFamily="2" charset="-122"/>
            </a:endParaRPr>
          </a:p>
        </p:txBody>
      </p:sp>
      <p:sp>
        <p:nvSpPr>
          <p:cNvPr id="47149" name="Rectangle 46"/>
          <p:cNvSpPr>
            <a:spLocks noChangeArrowheads="1"/>
          </p:cNvSpPr>
          <p:nvPr/>
        </p:nvSpPr>
        <p:spPr bwMode="auto">
          <a:xfrm>
            <a:off x="879475" y="3014663"/>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RAS</a:t>
            </a:r>
            <a:endParaRPr lang="en-US" altLang="zh-CN">
              <a:ea typeface="宋体" panose="02010600030101010101" pitchFamily="2" charset="-122"/>
            </a:endParaRPr>
          </a:p>
        </p:txBody>
      </p:sp>
      <p:sp>
        <p:nvSpPr>
          <p:cNvPr id="47150" name="Freeform 47"/>
          <p:cNvSpPr>
            <a:spLocks/>
          </p:cNvSpPr>
          <p:nvPr/>
        </p:nvSpPr>
        <p:spPr bwMode="auto">
          <a:xfrm>
            <a:off x="927100" y="3028950"/>
            <a:ext cx="322263" cy="1588"/>
          </a:xfrm>
          <a:custGeom>
            <a:avLst/>
            <a:gdLst>
              <a:gd name="T0" fmla="*/ 0 w 203"/>
              <a:gd name="T1" fmla="*/ 0 h 1588"/>
              <a:gd name="T2" fmla="*/ 2147483646 w 203"/>
              <a:gd name="T3" fmla="*/ 0 h 1588"/>
              <a:gd name="T4" fmla="*/ 0 w 203"/>
              <a:gd name="T5" fmla="*/ 0 h 1588"/>
              <a:gd name="T6" fmla="*/ 0 60000 65536"/>
              <a:gd name="T7" fmla="*/ 0 60000 65536"/>
              <a:gd name="T8" fmla="*/ 0 60000 65536"/>
            </a:gdLst>
            <a:ahLst/>
            <a:cxnLst>
              <a:cxn ang="T6">
                <a:pos x="T0" y="T1"/>
              </a:cxn>
              <a:cxn ang="T7">
                <a:pos x="T2" y="T3"/>
              </a:cxn>
              <a:cxn ang="T8">
                <a:pos x="T4" y="T5"/>
              </a:cxn>
            </a:cxnLst>
            <a:rect l="0" t="0" r="r" b="b"/>
            <a:pathLst>
              <a:path w="203" h="1588">
                <a:moveTo>
                  <a:pt x="0" y="0"/>
                </a:moveTo>
                <a:lnTo>
                  <a:pt x="20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1" name="Line 48"/>
          <p:cNvSpPr>
            <a:spLocks noChangeShapeType="1"/>
          </p:cNvSpPr>
          <p:nvPr/>
        </p:nvSpPr>
        <p:spPr bwMode="auto">
          <a:xfrm>
            <a:off x="927100" y="3028950"/>
            <a:ext cx="322263"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2" name="Rectangle 49"/>
          <p:cNvSpPr>
            <a:spLocks noChangeArrowheads="1"/>
          </p:cNvSpPr>
          <p:nvPr/>
        </p:nvSpPr>
        <p:spPr bwMode="auto">
          <a:xfrm>
            <a:off x="893763" y="3676650"/>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CAS</a:t>
            </a:r>
            <a:endParaRPr lang="en-US" altLang="zh-CN">
              <a:ea typeface="宋体" panose="02010600030101010101" pitchFamily="2" charset="-122"/>
            </a:endParaRPr>
          </a:p>
        </p:txBody>
      </p:sp>
      <p:sp>
        <p:nvSpPr>
          <p:cNvPr id="47153" name="Freeform 50"/>
          <p:cNvSpPr>
            <a:spLocks/>
          </p:cNvSpPr>
          <p:nvPr/>
        </p:nvSpPr>
        <p:spPr bwMode="auto">
          <a:xfrm>
            <a:off x="927100" y="3687763"/>
            <a:ext cx="322263" cy="1587"/>
          </a:xfrm>
          <a:custGeom>
            <a:avLst/>
            <a:gdLst>
              <a:gd name="T0" fmla="*/ 0 w 203"/>
              <a:gd name="T1" fmla="*/ 0 h 1587"/>
              <a:gd name="T2" fmla="*/ 2147483646 w 203"/>
              <a:gd name="T3" fmla="*/ 0 h 1587"/>
              <a:gd name="T4" fmla="*/ 0 w 203"/>
              <a:gd name="T5" fmla="*/ 0 h 1587"/>
              <a:gd name="T6" fmla="*/ 0 60000 65536"/>
              <a:gd name="T7" fmla="*/ 0 60000 65536"/>
              <a:gd name="T8" fmla="*/ 0 60000 65536"/>
            </a:gdLst>
            <a:ahLst/>
            <a:cxnLst>
              <a:cxn ang="T6">
                <a:pos x="T0" y="T1"/>
              </a:cxn>
              <a:cxn ang="T7">
                <a:pos x="T2" y="T3"/>
              </a:cxn>
              <a:cxn ang="T8">
                <a:pos x="T4" y="T5"/>
              </a:cxn>
            </a:cxnLst>
            <a:rect l="0" t="0" r="r" b="b"/>
            <a:pathLst>
              <a:path w="203" h="1587">
                <a:moveTo>
                  <a:pt x="0" y="0"/>
                </a:moveTo>
                <a:lnTo>
                  <a:pt x="20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4" name="Line 51"/>
          <p:cNvSpPr>
            <a:spLocks noChangeShapeType="1"/>
          </p:cNvSpPr>
          <p:nvPr/>
        </p:nvSpPr>
        <p:spPr bwMode="auto">
          <a:xfrm>
            <a:off x="927100" y="3687763"/>
            <a:ext cx="322263" cy="1587"/>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5" name="Rectangle 52"/>
          <p:cNvSpPr>
            <a:spLocks noChangeArrowheads="1"/>
          </p:cNvSpPr>
          <p:nvPr/>
        </p:nvSpPr>
        <p:spPr bwMode="auto">
          <a:xfrm>
            <a:off x="623888" y="2355850"/>
            <a:ext cx="6238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Address</a:t>
            </a:r>
            <a:endParaRPr lang="en-US" altLang="zh-CN">
              <a:ea typeface="宋体" panose="02010600030101010101" pitchFamily="2" charset="-122"/>
            </a:endParaRPr>
          </a:p>
        </p:txBody>
      </p:sp>
      <p:sp>
        <p:nvSpPr>
          <p:cNvPr id="47156" name="Rectangle 53"/>
          <p:cNvSpPr>
            <a:spLocks noChangeArrowheads="1"/>
          </p:cNvSpPr>
          <p:nvPr/>
        </p:nvSpPr>
        <p:spPr bwMode="auto">
          <a:xfrm>
            <a:off x="650875" y="4281488"/>
            <a:ext cx="5508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Output</a:t>
            </a:r>
            <a:endParaRPr lang="en-US" altLang="zh-CN">
              <a:ea typeface="宋体" panose="02010600030101010101" pitchFamily="2" charset="-122"/>
            </a:endParaRPr>
          </a:p>
        </p:txBody>
      </p:sp>
      <p:sp>
        <p:nvSpPr>
          <p:cNvPr id="47157" name="Rectangle 54"/>
          <p:cNvSpPr>
            <a:spLocks noChangeArrowheads="1"/>
          </p:cNvSpPr>
          <p:nvPr/>
        </p:nvSpPr>
        <p:spPr bwMode="auto">
          <a:xfrm>
            <a:off x="700088" y="4478338"/>
            <a:ext cx="4937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400" u="none" baseline="0">
                <a:solidFill>
                  <a:srgbClr val="000000"/>
                </a:solidFill>
                <a:ea typeface="宋体" panose="02010600030101010101" pitchFamily="2" charset="-122"/>
              </a:rPr>
              <a:t>enable</a:t>
            </a:r>
            <a:endParaRPr lang="en-US" altLang="zh-CN">
              <a:ea typeface="宋体" panose="02010600030101010101" pitchFamily="2" charset="-122"/>
            </a:endParaRPr>
          </a:p>
        </p:txBody>
      </p:sp>
      <p:sp>
        <p:nvSpPr>
          <p:cNvPr id="47158" name="Freeform 55"/>
          <p:cNvSpPr>
            <a:spLocks/>
          </p:cNvSpPr>
          <p:nvPr/>
        </p:nvSpPr>
        <p:spPr bwMode="auto">
          <a:xfrm>
            <a:off x="655638" y="4286250"/>
            <a:ext cx="558800" cy="1588"/>
          </a:xfrm>
          <a:custGeom>
            <a:avLst/>
            <a:gdLst>
              <a:gd name="T0" fmla="*/ 0 w 352"/>
              <a:gd name="T1" fmla="*/ 0 h 1588"/>
              <a:gd name="T2" fmla="*/ 2147483646 w 352"/>
              <a:gd name="T3" fmla="*/ 0 h 1588"/>
              <a:gd name="T4" fmla="*/ 0 w 352"/>
              <a:gd name="T5" fmla="*/ 0 h 1588"/>
              <a:gd name="T6" fmla="*/ 0 60000 65536"/>
              <a:gd name="T7" fmla="*/ 0 60000 65536"/>
              <a:gd name="T8" fmla="*/ 0 60000 65536"/>
            </a:gdLst>
            <a:ahLst/>
            <a:cxnLst>
              <a:cxn ang="T6">
                <a:pos x="T0" y="T1"/>
              </a:cxn>
              <a:cxn ang="T7">
                <a:pos x="T2" y="T3"/>
              </a:cxn>
              <a:cxn ang="T8">
                <a:pos x="T4" y="T5"/>
              </a:cxn>
            </a:cxnLst>
            <a:rect l="0" t="0" r="r" b="b"/>
            <a:pathLst>
              <a:path w="352" h="1588">
                <a:moveTo>
                  <a:pt x="0" y="0"/>
                </a:moveTo>
                <a:lnTo>
                  <a:pt x="35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59" name="Line 56"/>
          <p:cNvSpPr>
            <a:spLocks noChangeShapeType="1"/>
          </p:cNvSpPr>
          <p:nvPr/>
        </p:nvSpPr>
        <p:spPr bwMode="auto">
          <a:xfrm>
            <a:off x="655638" y="4286250"/>
            <a:ext cx="558800" cy="1588"/>
          </a:xfrm>
          <a:prstGeom prst="line">
            <a:avLst/>
          </a:prstGeom>
          <a:noFill/>
          <a:ln w="1111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Freeform 11"/>
          <p:cNvSpPr>
            <a:spLocks/>
          </p:cNvSpPr>
          <p:nvPr/>
        </p:nvSpPr>
        <p:spPr bwMode="auto">
          <a:xfrm flipH="1">
            <a:off x="1302544" y="5619750"/>
            <a:ext cx="1910556" cy="361950"/>
          </a:xfrm>
          <a:custGeom>
            <a:avLst/>
            <a:gdLst>
              <a:gd name="T0" fmla="*/ 2147483646 w 520"/>
              <a:gd name="T1" fmla="*/ 2147483646 h 228"/>
              <a:gd name="T2" fmla="*/ 2147483646 w 520"/>
              <a:gd name="T3" fmla="*/ 2147483646 h 228"/>
              <a:gd name="T4" fmla="*/ 0 w 520"/>
              <a:gd name="T5" fmla="*/ 2147483646 h 228"/>
              <a:gd name="T6" fmla="*/ 2147483646 w 520"/>
              <a:gd name="T7" fmla="*/ 0 h 228"/>
              <a:gd name="T8" fmla="*/ 2147483646 w 520"/>
              <a:gd name="T9" fmla="*/ 0 h 228"/>
              <a:gd name="T10" fmla="*/ 2147483646 w 520"/>
              <a:gd name="T11" fmla="*/ 2147483646 h 2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0" h="228">
                <a:moveTo>
                  <a:pt x="520" y="228"/>
                </a:moveTo>
                <a:lnTo>
                  <a:pt x="51" y="228"/>
                </a:lnTo>
                <a:lnTo>
                  <a:pt x="0" y="114"/>
                </a:lnTo>
                <a:lnTo>
                  <a:pt x="51" y="0"/>
                </a:lnTo>
                <a:lnTo>
                  <a:pt x="520" y="0"/>
                </a:lnTo>
                <a:lnTo>
                  <a:pt x="520" y="228"/>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0"/>
          <p:cNvSpPr>
            <a:spLocks/>
          </p:cNvSpPr>
          <p:nvPr/>
        </p:nvSpPr>
        <p:spPr bwMode="auto">
          <a:xfrm>
            <a:off x="3213099" y="5610225"/>
            <a:ext cx="2190173" cy="371475"/>
          </a:xfrm>
          <a:custGeom>
            <a:avLst/>
            <a:gdLst>
              <a:gd name="T0" fmla="*/ 2147483646 w 728"/>
              <a:gd name="T1" fmla="*/ 2147483646 h 234"/>
              <a:gd name="T2" fmla="*/ 2147483646 w 728"/>
              <a:gd name="T3" fmla="*/ 2147483646 h 234"/>
              <a:gd name="T4" fmla="*/ 0 w 728"/>
              <a:gd name="T5" fmla="*/ 2147483646 h 234"/>
              <a:gd name="T6" fmla="*/ 2147483646 w 728"/>
              <a:gd name="T7" fmla="*/ 0 h 234"/>
              <a:gd name="T8" fmla="*/ 2147483646 w 728"/>
              <a:gd name="T9" fmla="*/ 0 h 234"/>
              <a:gd name="T10" fmla="*/ 2147483646 w 728"/>
              <a:gd name="T11" fmla="*/ 2147483646 h 234"/>
              <a:gd name="T12" fmla="*/ 2147483646 w 728"/>
              <a:gd name="T13" fmla="*/ 2147483646 h 2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8" h="234">
                <a:moveTo>
                  <a:pt x="675" y="234"/>
                </a:moveTo>
                <a:lnTo>
                  <a:pt x="54" y="234"/>
                </a:lnTo>
                <a:lnTo>
                  <a:pt x="0" y="120"/>
                </a:lnTo>
                <a:lnTo>
                  <a:pt x="60" y="0"/>
                </a:lnTo>
                <a:lnTo>
                  <a:pt x="662" y="0"/>
                </a:lnTo>
                <a:lnTo>
                  <a:pt x="728" y="120"/>
                </a:lnTo>
                <a:lnTo>
                  <a:pt x="675" y="234"/>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Rectangle 26"/>
          <p:cNvSpPr>
            <a:spLocks noChangeArrowheads="1"/>
          </p:cNvSpPr>
          <p:nvPr/>
        </p:nvSpPr>
        <p:spPr bwMode="auto">
          <a:xfrm>
            <a:off x="3613005" y="5669191"/>
            <a:ext cx="14861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pPr algn="ctr"/>
            <a:r>
              <a:rPr lang="en-US" altLang="zh-CN" sz="1400" u="none" baseline="0" dirty="0">
                <a:solidFill>
                  <a:srgbClr val="000000"/>
                </a:solidFill>
                <a:ea typeface="宋体" panose="02010600030101010101" pitchFamily="2" charset="-122"/>
              </a:rPr>
              <a:t>Data valid</a:t>
            </a:r>
            <a:endParaRPr lang="en-US" altLang="zh-CN" dirty="0">
              <a:ea typeface="宋体" panose="02010600030101010101" pitchFamily="2" charset="-122"/>
            </a:endParaRPr>
          </a:p>
        </p:txBody>
      </p:sp>
      <p:sp>
        <p:nvSpPr>
          <p:cNvPr id="60" name="Freeform 12"/>
          <p:cNvSpPr>
            <a:spLocks/>
          </p:cNvSpPr>
          <p:nvPr/>
        </p:nvSpPr>
        <p:spPr bwMode="auto">
          <a:xfrm flipH="1">
            <a:off x="1304636" y="5619750"/>
            <a:ext cx="1908462" cy="361950"/>
          </a:xfrm>
          <a:custGeom>
            <a:avLst/>
            <a:gdLst>
              <a:gd name="T0" fmla="*/ 2147483646 w 520"/>
              <a:gd name="T1" fmla="*/ 2147483646 h 228"/>
              <a:gd name="T2" fmla="*/ 2147483646 w 520"/>
              <a:gd name="T3" fmla="*/ 2147483646 h 228"/>
              <a:gd name="T4" fmla="*/ 0 w 520"/>
              <a:gd name="T5" fmla="*/ 2147483646 h 228"/>
              <a:gd name="T6" fmla="*/ 2147483646 w 520"/>
              <a:gd name="T7" fmla="*/ 0 h 228"/>
              <a:gd name="T8" fmla="*/ 2147483646 w 520"/>
              <a:gd name="T9" fmla="*/ 0 h 228"/>
              <a:gd name="T10" fmla="*/ 2147483646 w 520"/>
              <a:gd name="T11" fmla="*/ 2147483646 h 2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0" h="228">
                <a:moveTo>
                  <a:pt x="520" y="228"/>
                </a:moveTo>
                <a:lnTo>
                  <a:pt x="51" y="228"/>
                </a:lnTo>
                <a:lnTo>
                  <a:pt x="0" y="114"/>
                </a:lnTo>
                <a:lnTo>
                  <a:pt x="51" y="0"/>
                </a:lnTo>
                <a:lnTo>
                  <a:pt x="520" y="0"/>
                </a:lnTo>
                <a:lnTo>
                  <a:pt x="520" y="228"/>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Freeform 9"/>
          <p:cNvSpPr>
            <a:spLocks/>
          </p:cNvSpPr>
          <p:nvPr/>
        </p:nvSpPr>
        <p:spPr bwMode="auto">
          <a:xfrm>
            <a:off x="5403272" y="5618055"/>
            <a:ext cx="3085091" cy="376238"/>
          </a:xfrm>
          <a:custGeom>
            <a:avLst/>
            <a:gdLst>
              <a:gd name="T0" fmla="*/ 2147483646 w 2389"/>
              <a:gd name="T1" fmla="*/ 2147483646 h 237"/>
              <a:gd name="T2" fmla="*/ 2147483646 w 2389"/>
              <a:gd name="T3" fmla="*/ 2147483646 h 237"/>
              <a:gd name="T4" fmla="*/ 0 w 2389"/>
              <a:gd name="T5" fmla="*/ 2147483646 h 237"/>
              <a:gd name="T6" fmla="*/ 2147483646 w 2389"/>
              <a:gd name="T7" fmla="*/ 0 h 237"/>
              <a:gd name="T8" fmla="*/ 2147483646 w 2389"/>
              <a:gd name="T9" fmla="*/ 0 h 237"/>
              <a:gd name="T10" fmla="*/ 2147483646 w 2389"/>
              <a:gd name="T11" fmla="*/ 2147483646 h 237"/>
              <a:gd name="T12" fmla="*/ 0 60000 65536"/>
              <a:gd name="T13" fmla="*/ 0 60000 65536"/>
              <a:gd name="T14" fmla="*/ 0 60000 65536"/>
              <a:gd name="T15" fmla="*/ 0 60000 65536"/>
              <a:gd name="T16" fmla="*/ 0 60000 65536"/>
              <a:gd name="T17" fmla="*/ 0 60000 65536"/>
              <a:gd name="connsiteX0" fmla="*/ 10434 w 10434"/>
              <a:gd name="connsiteY0" fmla="*/ 10000 h 10000"/>
              <a:gd name="connsiteX1" fmla="*/ 673 w 10434"/>
              <a:gd name="connsiteY1" fmla="*/ 10000 h 10000"/>
              <a:gd name="connsiteX2" fmla="*/ 0 w 10434"/>
              <a:gd name="connsiteY2" fmla="*/ 4684 h 10000"/>
              <a:gd name="connsiteX3" fmla="*/ 660 w 10434"/>
              <a:gd name="connsiteY3" fmla="*/ 0 h 10000"/>
              <a:gd name="connsiteX4" fmla="*/ 10434 w 10434"/>
              <a:gd name="connsiteY4" fmla="*/ 0 h 10000"/>
              <a:gd name="connsiteX5" fmla="*/ 10434 w 10434"/>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4" h="10000">
                <a:moveTo>
                  <a:pt x="10434" y="10000"/>
                </a:moveTo>
                <a:lnTo>
                  <a:pt x="673" y="10000"/>
                </a:lnTo>
                <a:cubicBezTo>
                  <a:pt x="449" y="8228"/>
                  <a:pt x="224" y="6456"/>
                  <a:pt x="0" y="4684"/>
                </a:cubicBezTo>
                <a:lnTo>
                  <a:pt x="660" y="0"/>
                </a:lnTo>
                <a:lnTo>
                  <a:pt x="10434" y="0"/>
                </a:lnTo>
                <a:lnTo>
                  <a:pt x="10434" y="10000"/>
                </a:lnTo>
                <a:close/>
              </a:path>
            </a:pathLst>
          </a:custGeom>
          <a:solidFill>
            <a:srgbClr val="00CCFF"/>
          </a:solidFill>
          <a:ln w="11113" cap="flat">
            <a:solidFill>
              <a:srgbClr val="000000"/>
            </a:solidFill>
            <a:prstDash val="solid"/>
            <a:miter lim="800000"/>
            <a:headEnd/>
            <a:tailEnd/>
          </a:ln>
        </p:spPr>
        <p:txBody>
          <a:bodyPr/>
          <a:lstStyle/>
          <a:p>
            <a:endParaRPr lang="zh-CN" altLang="en-US"/>
          </a:p>
        </p:txBody>
      </p:sp>
    </p:spTree>
    <p:extLst>
      <p:ext uri="{BB962C8B-B14F-4D97-AF65-F5344CB8AC3E}">
        <p14:creationId xmlns:p14="http://schemas.microsoft.com/office/powerpoint/2010/main" val="401926040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81C241C3-EEDF-4432-8D62-F8319BB3045E}" type="slidenum">
              <a:rPr lang="en-US" altLang="zh-CN" sz="1600" b="0" u="none" baseline="0"/>
              <a:pPr/>
              <a:t>36</a:t>
            </a:fld>
            <a:endParaRPr lang="en-US" altLang="zh-CN" sz="1600" b="0" u="none" baseline="0"/>
          </a:p>
        </p:txBody>
      </p:sp>
      <p:sp>
        <p:nvSpPr>
          <p:cNvPr id="48131" name="Rectangle 2"/>
          <p:cNvSpPr>
            <a:spLocks noGrp="1" noChangeArrowheads="1"/>
          </p:cNvSpPr>
          <p:nvPr>
            <p:ph type="title"/>
          </p:nvPr>
        </p:nvSpPr>
        <p:spPr/>
        <p:txBody>
          <a:bodyPr/>
          <a:lstStyle/>
          <a:p>
            <a:r>
              <a:rPr lang="en-US" altLang="zh-CN">
                <a:ea typeface="宋体" panose="02010600030101010101" pitchFamily="2" charset="-122"/>
              </a:rPr>
              <a:t>DRAM Types</a:t>
            </a:r>
          </a:p>
        </p:txBody>
      </p:sp>
      <p:sp>
        <p:nvSpPr>
          <p:cNvPr id="48132" name="Rectangle 3"/>
          <p:cNvSpPr>
            <a:spLocks noGrp="1" noChangeArrowheads="1"/>
          </p:cNvSpPr>
          <p:nvPr>
            <p:ph type="body" idx="1"/>
          </p:nvPr>
        </p:nvSpPr>
        <p:spPr>
          <a:xfrm>
            <a:off x="477838" y="1187450"/>
            <a:ext cx="8242300" cy="5027613"/>
          </a:xfrm>
        </p:spPr>
        <p:txBody>
          <a:bodyPr/>
          <a:lstStyle/>
          <a:p>
            <a:r>
              <a:rPr lang="en-US" altLang="zh-CN" sz="2400" dirty="0">
                <a:ea typeface="宋体" panose="02010600030101010101" pitchFamily="2" charset="-122"/>
              </a:rPr>
              <a:t>Types to be discussed</a:t>
            </a:r>
          </a:p>
          <a:p>
            <a:pPr lvl="1"/>
            <a:r>
              <a:rPr lang="en-US" altLang="zh-CN" sz="2000" dirty="0">
                <a:ea typeface="宋体" panose="02010600030101010101" pitchFamily="2" charset="-122"/>
              </a:rPr>
              <a:t>Synchronous DRAM (SDRAM)</a:t>
            </a:r>
          </a:p>
          <a:p>
            <a:pPr lvl="1"/>
            <a:r>
              <a:rPr lang="en-US" altLang="zh-CN" sz="2000" dirty="0">
                <a:ea typeface="宋体" panose="02010600030101010101" pitchFamily="2" charset="-122"/>
              </a:rPr>
              <a:t>Double Data Rate SDRAM (DDR SDRAM)</a:t>
            </a:r>
          </a:p>
          <a:p>
            <a:pPr lvl="1"/>
            <a:r>
              <a:rPr lang="en-US" altLang="zh-CN" sz="2000" dirty="0">
                <a:ea typeface="宋体" panose="02010600030101010101" pitchFamily="2" charset="-122"/>
              </a:rPr>
              <a:t>RAMBUS</a:t>
            </a:r>
            <a:r>
              <a:rPr lang="en-US" altLang="zh-CN" sz="2000" baseline="30000" dirty="0">
                <a:ea typeface="宋体" panose="02010600030101010101" pitchFamily="2" charset="-122"/>
              </a:rPr>
              <a:t>®</a:t>
            </a:r>
            <a:r>
              <a:rPr lang="en-US" altLang="zh-CN" sz="2000" dirty="0">
                <a:ea typeface="宋体" panose="02010600030101010101" pitchFamily="2" charset="-122"/>
              </a:rPr>
              <a:t> DRAM (RDRAM)</a:t>
            </a:r>
          </a:p>
          <a:p>
            <a:r>
              <a:rPr lang="en-US" altLang="zh-CN" sz="2400" dirty="0">
                <a:ea typeface="宋体" panose="02010600030101010101" pitchFamily="2" charset="-122"/>
              </a:rPr>
              <a:t>Justification for effectiveness of  these types</a:t>
            </a:r>
          </a:p>
          <a:p>
            <a:pPr lvl="1"/>
            <a:r>
              <a:rPr lang="en-US" altLang="zh-CN" sz="2000" dirty="0">
                <a:ea typeface="宋体" panose="02010600030101010101" pitchFamily="2" charset="-122"/>
              </a:rPr>
              <a:t>DRAM often used as a part of a memory hierarchy (Detail discussed in Computer Architecture)</a:t>
            </a:r>
          </a:p>
          <a:p>
            <a:pPr lvl="1"/>
            <a:r>
              <a:rPr lang="en-US" altLang="zh-CN" sz="2000" dirty="0">
                <a:ea typeface="宋体" panose="02010600030101010101" pitchFamily="2" charset="-122"/>
              </a:rPr>
              <a:t>Reads from DRAM bring data into lower levels of the hierarchy </a:t>
            </a:r>
          </a:p>
          <a:p>
            <a:pPr lvl="1"/>
            <a:r>
              <a:rPr lang="en-US" altLang="zh-CN" sz="2000" dirty="0">
                <a:ea typeface="宋体" panose="02010600030101010101" pitchFamily="2" charset="-122"/>
              </a:rPr>
              <a:t>Transfers from DRAM  involve multiple consecutively addressed words</a:t>
            </a:r>
          </a:p>
          <a:p>
            <a:pPr lvl="1"/>
            <a:r>
              <a:rPr lang="en-US" altLang="zh-CN" sz="2000" dirty="0">
                <a:ea typeface="宋体" panose="02010600030101010101" pitchFamily="2" charset="-122"/>
              </a:rPr>
              <a:t>Many words are internally read within the DRAM ICs using a single row address and captured within the memory</a:t>
            </a:r>
          </a:p>
          <a:p>
            <a:pPr lvl="1"/>
            <a:r>
              <a:rPr lang="en-US" altLang="zh-CN" sz="2000" dirty="0">
                <a:ea typeface="宋体" panose="02010600030101010101" pitchFamily="2" charset="-122"/>
              </a:rPr>
              <a:t>This read involves a fairly long delay</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06AC0D54-98EC-4AA9-B70E-3ED68B9E7ABF}" type="slidenum">
              <a:rPr lang="en-US" altLang="zh-CN" sz="1600" b="0" u="none" baseline="0"/>
              <a:pPr/>
              <a:t>37</a:t>
            </a:fld>
            <a:endParaRPr lang="en-US" altLang="zh-CN" sz="1600" b="0" u="none" baseline="0"/>
          </a:p>
        </p:txBody>
      </p:sp>
      <p:sp>
        <p:nvSpPr>
          <p:cNvPr id="49155" name="Rectangle 2"/>
          <p:cNvSpPr>
            <a:spLocks noGrp="1" noChangeArrowheads="1"/>
          </p:cNvSpPr>
          <p:nvPr>
            <p:ph type="title"/>
          </p:nvPr>
        </p:nvSpPr>
        <p:spPr/>
        <p:txBody>
          <a:bodyPr/>
          <a:lstStyle/>
          <a:p>
            <a:r>
              <a:rPr lang="en-US" altLang="zh-CN">
                <a:ea typeface="宋体" panose="02010600030101010101" pitchFamily="2" charset="-122"/>
              </a:rPr>
              <a:t>DRAM Types </a:t>
            </a:r>
            <a:r>
              <a:rPr lang="en-US" altLang="zh-CN" b="0">
                <a:ea typeface="宋体" panose="02010600030101010101" pitchFamily="2" charset="-122"/>
              </a:rPr>
              <a:t>(continued)</a:t>
            </a:r>
          </a:p>
        </p:txBody>
      </p:sp>
      <p:sp>
        <p:nvSpPr>
          <p:cNvPr id="49156" name="Rectangle 3"/>
          <p:cNvSpPr>
            <a:spLocks noGrp="1" noChangeArrowheads="1"/>
          </p:cNvSpPr>
          <p:nvPr>
            <p:ph type="body" idx="1"/>
          </p:nvPr>
        </p:nvSpPr>
        <p:spPr/>
        <p:txBody>
          <a:bodyPr/>
          <a:lstStyle/>
          <a:p>
            <a:r>
              <a:rPr lang="en-US" altLang="zh-CN" sz="2400">
                <a:ea typeface="宋体" panose="02010600030101010101" pitchFamily="2" charset="-122"/>
              </a:rPr>
              <a:t>Justification for effectiveness of  these types </a:t>
            </a:r>
            <a:r>
              <a:rPr lang="en-US" altLang="zh-CN" sz="2400" b="0">
                <a:ea typeface="宋体" panose="02010600030101010101" pitchFamily="2" charset="-122"/>
              </a:rPr>
              <a:t>(continued)</a:t>
            </a:r>
          </a:p>
          <a:p>
            <a:pPr lvl="1"/>
            <a:r>
              <a:rPr lang="en-US" altLang="zh-CN" sz="2000">
                <a:ea typeface="宋体" panose="02010600030101010101" pitchFamily="2" charset="-122"/>
              </a:rPr>
              <a:t>These words are then transferred out over the memory data bus using a series of clocked transfers</a:t>
            </a:r>
          </a:p>
          <a:p>
            <a:pPr lvl="1"/>
            <a:r>
              <a:rPr lang="en-US" altLang="zh-CN" sz="2000">
                <a:ea typeface="宋体" panose="02010600030101010101" pitchFamily="2" charset="-122"/>
              </a:rPr>
              <a:t>These transfers have a low delay, so several can be done in a short time</a:t>
            </a:r>
            <a:endParaRPr lang="en-US" altLang="zh-CN" sz="1800">
              <a:ea typeface="宋体" panose="02010600030101010101" pitchFamily="2" charset="-122"/>
            </a:endParaRPr>
          </a:p>
          <a:p>
            <a:pPr lvl="1"/>
            <a:r>
              <a:rPr lang="en-US" altLang="zh-CN" sz="2000">
                <a:ea typeface="宋体" panose="02010600030101010101" pitchFamily="2" charset="-122"/>
              </a:rPr>
              <a:t>The column address is captured and used by a synchronous counter within the DRAM to provide consecutive column addresses for the transfers</a:t>
            </a:r>
          </a:p>
          <a:p>
            <a:r>
              <a:rPr lang="en-US" altLang="zh-CN" sz="2400" i="1">
                <a:ea typeface="宋体" panose="02010600030101010101" pitchFamily="2" charset="-122"/>
              </a:rPr>
              <a:t>burst read – </a:t>
            </a:r>
            <a:r>
              <a:rPr lang="en-US" altLang="zh-CN" sz="2400">
                <a:ea typeface="宋体" panose="02010600030101010101" pitchFamily="2" charset="-122"/>
              </a:rPr>
              <a:t>the resulting multiple word read from consecutive addresses </a:t>
            </a:r>
          </a:p>
          <a:p>
            <a:endParaRPr lang="en-US" altLang="zh-CN">
              <a:ea typeface="宋体" panose="02010600030101010101" pitchFamily="2"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4A5F48AF-0D0C-4436-8613-BF12E255EBD1}" type="slidenum">
              <a:rPr lang="en-US" altLang="zh-CN" sz="1600" b="0" u="none" baseline="0"/>
              <a:pPr/>
              <a:t>38</a:t>
            </a:fld>
            <a:endParaRPr lang="en-US" altLang="zh-CN" sz="1600" b="0" u="none" baseline="0"/>
          </a:p>
        </p:txBody>
      </p:sp>
      <p:sp>
        <p:nvSpPr>
          <p:cNvPr id="50179" name="Rectangle 2"/>
          <p:cNvSpPr>
            <a:spLocks noGrp="1" noChangeArrowheads="1"/>
          </p:cNvSpPr>
          <p:nvPr>
            <p:ph type="title"/>
          </p:nvPr>
        </p:nvSpPr>
        <p:spPr/>
        <p:txBody>
          <a:bodyPr/>
          <a:lstStyle/>
          <a:p>
            <a:r>
              <a:rPr lang="en-US" altLang="zh-CN">
                <a:ea typeface="宋体" panose="02010600030101010101" pitchFamily="2" charset="-122"/>
              </a:rPr>
              <a:t>Synchronous DRAM</a:t>
            </a:r>
          </a:p>
        </p:txBody>
      </p:sp>
      <p:sp>
        <p:nvSpPr>
          <p:cNvPr id="50180" name="Rectangle 3"/>
          <p:cNvSpPr>
            <a:spLocks noGrp="1" noChangeArrowheads="1"/>
          </p:cNvSpPr>
          <p:nvPr>
            <p:ph type="body" idx="1"/>
          </p:nvPr>
        </p:nvSpPr>
        <p:spPr>
          <a:xfrm>
            <a:off x="719138" y="1212850"/>
            <a:ext cx="7772400" cy="5027613"/>
          </a:xfrm>
        </p:spPr>
        <p:txBody>
          <a:bodyPr/>
          <a:lstStyle/>
          <a:p>
            <a:r>
              <a:rPr lang="en-US" altLang="zh-CN" sz="2400">
                <a:ea typeface="宋体" panose="02010600030101010101" pitchFamily="2" charset="-122"/>
              </a:rPr>
              <a:t>Transfers to and from the DRAM are synchronize with a clock</a:t>
            </a:r>
          </a:p>
          <a:p>
            <a:r>
              <a:rPr lang="en-US" altLang="zh-CN" sz="2400">
                <a:ea typeface="宋体" panose="02010600030101010101" pitchFamily="2" charset="-122"/>
              </a:rPr>
              <a:t>Synchronous registers appear on:</a:t>
            </a:r>
          </a:p>
          <a:p>
            <a:pPr lvl="1"/>
            <a:r>
              <a:rPr lang="en-US" altLang="zh-CN" sz="2000">
                <a:ea typeface="宋体" panose="02010600030101010101" pitchFamily="2" charset="-122"/>
              </a:rPr>
              <a:t>Address input</a:t>
            </a:r>
          </a:p>
          <a:p>
            <a:pPr lvl="1"/>
            <a:r>
              <a:rPr lang="en-US" altLang="zh-CN" sz="2000">
                <a:ea typeface="宋体" panose="02010600030101010101" pitchFamily="2" charset="-122"/>
              </a:rPr>
              <a:t>Data input</a:t>
            </a:r>
          </a:p>
          <a:p>
            <a:pPr lvl="1"/>
            <a:r>
              <a:rPr lang="en-US" altLang="zh-CN" sz="2000">
                <a:ea typeface="宋体" panose="02010600030101010101" pitchFamily="2" charset="-122"/>
              </a:rPr>
              <a:t>Data output</a:t>
            </a:r>
          </a:p>
          <a:p>
            <a:r>
              <a:rPr lang="en-US" altLang="zh-CN" sz="2400">
                <a:ea typeface="宋体" panose="02010600030101010101" pitchFamily="2" charset="-122"/>
              </a:rPr>
              <a:t>Column address counter</a:t>
            </a:r>
          </a:p>
          <a:p>
            <a:pPr lvl="1"/>
            <a:r>
              <a:rPr lang="en-US" altLang="zh-CN" sz="2000">
                <a:ea typeface="宋体" panose="02010600030101010101" pitchFamily="2" charset="-122"/>
              </a:rPr>
              <a:t>for addressing internal data to be transferred on each clock cycle</a:t>
            </a:r>
          </a:p>
          <a:p>
            <a:pPr lvl="1"/>
            <a:r>
              <a:rPr lang="en-US" altLang="zh-CN" sz="2000">
                <a:ea typeface="宋体" panose="02010600030101010101" pitchFamily="2" charset="-122"/>
              </a:rPr>
              <a:t>beginning with the column address counts up to column address + burst size – 1</a:t>
            </a:r>
            <a:endParaRPr lang="en-US" altLang="zh-CN" sz="2000">
              <a:latin typeface="MS Shell Dlg" panose="020B0604020202020204" pitchFamily="34" charset="0"/>
              <a:ea typeface="宋体" panose="02010600030101010101" pitchFamily="2"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68C7E6D6-1CCA-4994-94F6-0A9DFFAEB4F6}" type="slidenum">
              <a:rPr lang="en-US" altLang="zh-CN" sz="1600" b="0" u="none" baseline="0"/>
              <a:pPr/>
              <a:t>39</a:t>
            </a:fld>
            <a:endParaRPr lang="en-US" altLang="zh-CN" sz="1600" b="0" u="none" baseline="0"/>
          </a:p>
        </p:txBody>
      </p:sp>
      <p:sp>
        <p:nvSpPr>
          <p:cNvPr id="51203" name="Rectangle 2"/>
          <p:cNvSpPr>
            <a:spLocks noGrp="1" noChangeArrowheads="1"/>
          </p:cNvSpPr>
          <p:nvPr>
            <p:ph type="title"/>
          </p:nvPr>
        </p:nvSpPr>
        <p:spPr/>
        <p:txBody>
          <a:bodyPr/>
          <a:lstStyle/>
          <a:p>
            <a:r>
              <a:rPr lang="en-US" altLang="zh-CN" dirty="0">
                <a:ea typeface="宋体" panose="02010600030101010101" pitchFamily="2" charset="-122"/>
              </a:rPr>
              <a:t>Synchronous DRAM - </a:t>
            </a:r>
            <a:r>
              <a:rPr lang="en-US" altLang="zh-CN" dirty="0">
                <a:ea typeface="宋体" panose="02010600030101010101" pitchFamily="2" charset="-122"/>
                <a:cs typeface="黑体" panose="02010609060101010101" pitchFamily="49" charset="-122"/>
              </a:rPr>
              <a:t>burst size=4</a:t>
            </a:r>
            <a:endParaRPr lang="en-US" altLang="zh-CN" dirty="0">
              <a:ea typeface="宋体" panose="02010600030101010101" pitchFamily="2" charset="-122"/>
            </a:endParaRPr>
          </a:p>
        </p:txBody>
      </p:sp>
      <p:sp>
        <p:nvSpPr>
          <p:cNvPr id="51204" name="内容占位符 1"/>
          <p:cNvSpPr>
            <a:spLocks noGrp="1"/>
          </p:cNvSpPr>
          <p:nvPr>
            <p:ph idx="1"/>
          </p:nvPr>
        </p:nvSpPr>
        <p:spPr/>
        <p:txBody>
          <a:bodyPr/>
          <a:lstStyle/>
          <a:p>
            <a:endParaRPr lang="zh-CN" altLang="en-US">
              <a:ea typeface="宋体" panose="02010600030101010101" pitchFamily="2" charset="-122"/>
            </a:endParaRPr>
          </a:p>
        </p:txBody>
      </p:sp>
      <p:pic>
        <p:nvPicPr>
          <p:cNvPr id="51205" name="Picture 4" descr="图9-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688" y="1228725"/>
            <a:ext cx="7561262" cy="529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p:cNvSpPr>
            <a:spLocks noChangeShapeType="1"/>
          </p:cNvSpPr>
          <p:nvPr/>
        </p:nvSpPr>
        <p:spPr bwMode="auto">
          <a:xfrm>
            <a:off x="4766425" y="1158876"/>
            <a:ext cx="12700" cy="5183187"/>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 name="Line 4"/>
          <p:cNvSpPr>
            <a:spLocks noChangeShapeType="1"/>
          </p:cNvSpPr>
          <p:nvPr/>
        </p:nvSpPr>
        <p:spPr bwMode="auto">
          <a:xfrm>
            <a:off x="5539509" y="1158876"/>
            <a:ext cx="12700" cy="5183187"/>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 name="Line 4"/>
          <p:cNvSpPr>
            <a:spLocks noChangeShapeType="1"/>
          </p:cNvSpPr>
          <p:nvPr/>
        </p:nvSpPr>
        <p:spPr bwMode="auto">
          <a:xfrm>
            <a:off x="6299893" y="1158876"/>
            <a:ext cx="12700" cy="5183187"/>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 name="Line 4"/>
          <p:cNvSpPr>
            <a:spLocks noChangeShapeType="1"/>
          </p:cNvSpPr>
          <p:nvPr/>
        </p:nvSpPr>
        <p:spPr bwMode="auto">
          <a:xfrm>
            <a:off x="7047577" y="1158876"/>
            <a:ext cx="12700" cy="5183187"/>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CD4B91F5-7D69-47D2-B807-669298059424}" type="slidenum">
              <a:rPr lang="en-US" altLang="zh-CN" sz="1600" b="0" u="none" baseline="0"/>
              <a:pPr/>
              <a:t>4</a:t>
            </a:fld>
            <a:endParaRPr lang="en-US" altLang="zh-CN" sz="1600" b="0" u="none" baseline="0"/>
          </a:p>
        </p:txBody>
      </p:sp>
      <p:sp>
        <p:nvSpPr>
          <p:cNvPr id="19459" name="Rectangle 2"/>
          <p:cNvSpPr>
            <a:spLocks noGrp="1" noChangeArrowheads="1"/>
          </p:cNvSpPr>
          <p:nvPr>
            <p:ph type="title"/>
          </p:nvPr>
        </p:nvSpPr>
        <p:spPr>
          <a:xfrm>
            <a:off x="685800" y="228600"/>
            <a:ext cx="8458200" cy="838200"/>
          </a:xfrm>
        </p:spPr>
        <p:txBody>
          <a:bodyPr/>
          <a:lstStyle/>
          <a:p>
            <a:r>
              <a:rPr lang="en-US" altLang="zh-CN">
                <a:solidFill>
                  <a:schemeClr val="tx1"/>
                </a:solidFill>
                <a:ea typeface="宋体" panose="02010600030101010101" pitchFamily="2" charset="-122"/>
              </a:rPr>
              <a:t>Memory Definitions (Continued)</a:t>
            </a:r>
          </a:p>
        </p:txBody>
      </p:sp>
      <p:sp>
        <p:nvSpPr>
          <p:cNvPr id="19460" name="Rectangle 3"/>
          <p:cNvSpPr>
            <a:spLocks noGrp="1" noChangeArrowheads="1"/>
          </p:cNvSpPr>
          <p:nvPr>
            <p:ph type="body" idx="1"/>
          </p:nvPr>
        </p:nvSpPr>
        <p:spPr>
          <a:xfrm>
            <a:off x="685800" y="1219200"/>
            <a:ext cx="7772400" cy="5105400"/>
          </a:xfrm>
        </p:spPr>
        <p:txBody>
          <a:bodyPr/>
          <a:lstStyle/>
          <a:p>
            <a:pPr marL="342900" indent="-342900">
              <a:lnSpc>
                <a:spcPct val="90000"/>
              </a:lnSpc>
            </a:pPr>
            <a:r>
              <a:rPr lang="en-US" altLang="zh-CN" sz="2800" dirty="0">
                <a:ea typeface="宋体" panose="02010600030101010101" pitchFamily="2" charset="-122"/>
                <a:cs typeface="Times New Roman" panose="02020603050405020304" pitchFamily="18" charset="0"/>
              </a:rPr>
              <a:t>Typical data elements are:</a:t>
            </a:r>
          </a:p>
          <a:p>
            <a:pPr marL="742950" lvl="1" indent="-285750">
              <a:lnSpc>
                <a:spcPct val="90000"/>
              </a:lnSpc>
            </a:pPr>
            <a:r>
              <a:rPr lang="en-US" altLang="zh-CN" sz="2400" u="sng" dirty="0">
                <a:ea typeface="宋体" panose="02010600030101010101" pitchFamily="2" charset="-122"/>
                <a:cs typeface="Times New Roman" panose="02020603050405020304" pitchFamily="18" charset="0"/>
              </a:rPr>
              <a:t>bit</a:t>
            </a:r>
            <a:r>
              <a:rPr lang="en-US" altLang="zh-CN" sz="2400" dirty="0">
                <a:ea typeface="宋体" panose="02010600030101010101" pitchFamily="2" charset="-122"/>
                <a:cs typeface="Times New Roman" panose="02020603050405020304" pitchFamily="18" charset="0"/>
              </a:rPr>
              <a:t> ─  a single binary digit</a:t>
            </a:r>
          </a:p>
          <a:p>
            <a:pPr marL="742950" lvl="1" indent="-285750">
              <a:lnSpc>
                <a:spcPct val="90000"/>
              </a:lnSpc>
            </a:pPr>
            <a:r>
              <a:rPr lang="en-US" altLang="zh-CN" sz="2400" u="sng" dirty="0">
                <a:ea typeface="宋体" panose="02010600030101010101" pitchFamily="2" charset="-122"/>
                <a:cs typeface="Times New Roman" panose="02020603050405020304" pitchFamily="18" charset="0"/>
              </a:rPr>
              <a:t>byte</a:t>
            </a:r>
            <a:r>
              <a:rPr lang="en-US" altLang="zh-CN" sz="2400" dirty="0">
                <a:ea typeface="宋体" panose="02010600030101010101" pitchFamily="2" charset="-122"/>
                <a:cs typeface="Times New Roman" panose="02020603050405020304" pitchFamily="18" charset="0"/>
              </a:rPr>
              <a:t> ─ a collection of eight bits accessed together</a:t>
            </a:r>
          </a:p>
          <a:p>
            <a:pPr marL="742950" lvl="1" indent="-285750">
              <a:lnSpc>
                <a:spcPct val="90000"/>
              </a:lnSpc>
            </a:pPr>
            <a:r>
              <a:rPr lang="en-US" altLang="zh-CN" sz="2400" u="sng" dirty="0">
                <a:ea typeface="宋体" panose="02010600030101010101" pitchFamily="2" charset="-122"/>
                <a:cs typeface="Times New Roman" panose="02020603050405020304" pitchFamily="18" charset="0"/>
              </a:rPr>
              <a:t>word </a:t>
            </a:r>
            <a:r>
              <a:rPr lang="en-US" altLang="zh-CN" sz="2400" dirty="0">
                <a:ea typeface="宋体" panose="02010600030101010101" pitchFamily="2" charset="-122"/>
                <a:cs typeface="Times New Roman" panose="02020603050405020304" pitchFamily="18" charset="0"/>
              </a:rPr>
              <a:t> ─ a collection of binary bits whose size is a typical unit of access for the memory.   It is typically a power of two multiple of bytes (e.g., 1 byte, 2 bytes, 4 bytes, 8 bytes, etc.)</a:t>
            </a:r>
            <a:endParaRPr lang="en-US" altLang="zh-CN" sz="2400" u="sng" dirty="0">
              <a:ea typeface="宋体" panose="02010600030101010101" pitchFamily="2" charset="-122"/>
              <a:cs typeface="Times New Roman" panose="02020603050405020304" pitchFamily="18" charset="0"/>
            </a:endParaRPr>
          </a:p>
          <a:p>
            <a:pPr marL="342900" indent="-342900">
              <a:lnSpc>
                <a:spcPct val="90000"/>
              </a:lnSpc>
            </a:pPr>
            <a:r>
              <a:rPr lang="en-US" altLang="zh-CN" sz="2800" u="sng" dirty="0">
                <a:ea typeface="宋体" panose="02010600030101010101" pitchFamily="2" charset="-122"/>
                <a:cs typeface="Times New Roman" panose="02020603050405020304" pitchFamily="18" charset="0"/>
              </a:rPr>
              <a:t>Memory Data</a:t>
            </a:r>
            <a:r>
              <a:rPr lang="en-US" altLang="zh-CN" sz="2800" dirty="0">
                <a:ea typeface="宋体" panose="02010600030101010101" pitchFamily="2" charset="-122"/>
                <a:cs typeface="Times New Roman" panose="02020603050405020304" pitchFamily="18" charset="0"/>
              </a:rPr>
              <a:t> ─ a bit or a collection of bits to be stored into or accessed from memory cells.</a:t>
            </a:r>
          </a:p>
          <a:p>
            <a:pPr marL="342900" indent="-342900">
              <a:lnSpc>
                <a:spcPct val="90000"/>
              </a:lnSpc>
            </a:pPr>
            <a:r>
              <a:rPr lang="en-US" altLang="zh-CN" sz="2800" u="sng" dirty="0">
                <a:ea typeface="宋体" panose="02010600030101010101" pitchFamily="2" charset="-122"/>
                <a:cs typeface="Times New Roman" panose="02020603050405020304" pitchFamily="18" charset="0"/>
              </a:rPr>
              <a:t>Memory</a:t>
            </a:r>
            <a:r>
              <a:rPr lang="en-US" altLang="zh-CN" sz="2800" dirty="0">
                <a:ea typeface="宋体" panose="02010600030101010101" pitchFamily="2" charset="-122"/>
                <a:cs typeface="Times New Roman" panose="02020603050405020304" pitchFamily="18" charset="0"/>
              </a:rPr>
              <a:t> </a:t>
            </a:r>
            <a:r>
              <a:rPr lang="en-US" altLang="zh-CN" sz="2800" u="sng" dirty="0">
                <a:ea typeface="宋体" panose="02010600030101010101" pitchFamily="2" charset="-122"/>
                <a:cs typeface="Times New Roman" panose="02020603050405020304" pitchFamily="18" charset="0"/>
              </a:rPr>
              <a:t>Operations</a:t>
            </a:r>
            <a:r>
              <a:rPr lang="en-US" altLang="zh-CN" sz="2800" dirty="0">
                <a:ea typeface="宋体" panose="02010600030101010101" pitchFamily="2" charset="-122"/>
                <a:cs typeface="Times New Roman" panose="02020603050405020304" pitchFamily="18" charset="0"/>
              </a:rPr>
              <a:t> ─ operations on memory data supported by the memory unit.  Typically, </a:t>
            </a:r>
            <a:r>
              <a:rPr lang="en-US" altLang="zh-CN" sz="2800" i="1" dirty="0">
                <a:ea typeface="宋体" panose="02010600030101010101" pitchFamily="2" charset="-122"/>
                <a:cs typeface="Times New Roman" panose="02020603050405020304" pitchFamily="18" charset="0"/>
              </a:rPr>
              <a:t>read</a:t>
            </a:r>
            <a:r>
              <a:rPr lang="en-US" altLang="zh-CN" sz="2800" dirty="0">
                <a:ea typeface="宋体" panose="02010600030101010101" pitchFamily="2" charset="-122"/>
                <a:cs typeface="Times New Roman" panose="02020603050405020304" pitchFamily="18" charset="0"/>
              </a:rPr>
              <a:t> and </a:t>
            </a:r>
            <a:r>
              <a:rPr lang="en-US" altLang="zh-CN" sz="2800" i="1" dirty="0">
                <a:ea typeface="宋体" panose="02010600030101010101" pitchFamily="2" charset="-122"/>
                <a:cs typeface="Times New Roman" panose="02020603050405020304" pitchFamily="18" charset="0"/>
              </a:rPr>
              <a:t>write</a:t>
            </a:r>
            <a:r>
              <a:rPr lang="en-US" altLang="zh-CN" sz="2800" dirty="0">
                <a:ea typeface="宋体" panose="02010600030101010101" pitchFamily="2" charset="-122"/>
                <a:cs typeface="Times New Roman" panose="02020603050405020304" pitchFamily="18" charset="0"/>
              </a:rPr>
              <a:t> operations over some data element (bit, byte, word, etc.).</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FAAD5BB2-BED4-4F09-8068-BA9EC9E5D0C8}" type="slidenum">
              <a:rPr lang="en-US" altLang="zh-CN" sz="1600" b="0" u="none" baseline="0"/>
              <a:pPr/>
              <a:t>40</a:t>
            </a:fld>
            <a:endParaRPr lang="en-US" altLang="zh-CN" sz="1600" b="0" u="none" baseline="0"/>
          </a:p>
        </p:txBody>
      </p:sp>
      <p:sp>
        <p:nvSpPr>
          <p:cNvPr id="52227" name="Rectangle 2"/>
          <p:cNvSpPr>
            <a:spLocks noGrp="1" noChangeArrowheads="1"/>
          </p:cNvSpPr>
          <p:nvPr>
            <p:ph type="title"/>
          </p:nvPr>
        </p:nvSpPr>
        <p:spPr/>
        <p:txBody>
          <a:bodyPr/>
          <a:lstStyle/>
          <a:p>
            <a:r>
              <a:rPr lang="en-US" altLang="zh-CN">
                <a:ea typeface="宋体" panose="02010600030101010101" pitchFamily="2" charset="-122"/>
              </a:rPr>
              <a:t>Synchronous DRAM</a:t>
            </a:r>
          </a:p>
        </p:txBody>
      </p:sp>
      <p:sp>
        <p:nvSpPr>
          <p:cNvPr id="52228" name="Rectangle 3"/>
          <p:cNvSpPr>
            <a:spLocks noGrp="1" noChangeArrowheads="1"/>
          </p:cNvSpPr>
          <p:nvPr>
            <p:ph type="body" idx="1"/>
          </p:nvPr>
        </p:nvSpPr>
        <p:spPr>
          <a:xfrm>
            <a:off x="719138" y="1212850"/>
            <a:ext cx="7772400" cy="5027613"/>
          </a:xfrm>
        </p:spPr>
        <p:txBody>
          <a:bodyPr/>
          <a:lstStyle/>
          <a:p>
            <a:r>
              <a:rPr lang="en-US" altLang="zh-CN" sz="2000">
                <a:ea typeface="宋体" panose="02010600030101010101" pitchFamily="2" charset="-122"/>
              </a:rPr>
              <a:t>Example: Memory data path width: 1 word = 4 bytes</a:t>
            </a:r>
            <a:br>
              <a:rPr lang="en-US" altLang="zh-CN" sz="2000">
                <a:ea typeface="宋体" panose="02010600030101010101" pitchFamily="2" charset="-122"/>
              </a:rPr>
            </a:br>
            <a:r>
              <a:rPr lang="en-US" altLang="zh-CN" sz="2000">
                <a:ea typeface="宋体" panose="02010600030101010101" pitchFamily="2" charset="-122"/>
              </a:rPr>
              <a:t>	Burst size: 8 words = 32 bytes</a:t>
            </a:r>
            <a:br>
              <a:rPr lang="en-US" altLang="zh-CN" sz="2000">
                <a:ea typeface="宋体" panose="02010600030101010101" pitchFamily="2" charset="-122"/>
              </a:rPr>
            </a:br>
            <a:r>
              <a:rPr lang="en-US" altLang="zh-CN" sz="2000">
                <a:ea typeface="宋体" panose="02010600030101010101" pitchFamily="2" charset="-122"/>
              </a:rPr>
              <a:t>	Memory clock frequency: 5 ns</a:t>
            </a:r>
            <a:br>
              <a:rPr lang="en-US" altLang="zh-CN" sz="2000">
                <a:ea typeface="宋体" panose="02010600030101010101" pitchFamily="2" charset="-122"/>
              </a:rPr>
            </a:br>
            <a:r>
              <a:rPr lang="en-US" altLang="zh-CN" sz="2000">
                <a:ea typeface="宋体" panose="02010600030101010101" pitchFamily="2" charset="-122"/>
              </a:rPr>
              <a:t>	Latency time (from application of row address until first 	word available): 4 clock cycles</a:t>
            </a:r>
            <a:br>
              <a:rPr lang="en-US" altLang="zh-CN" sz="2000">
                <a:ea typeface="宋体" panose="02010600030101010101" pitchFamily="2" charset="-122"/>
              </a:rPr>
            </a:br>
            <a:r>
              <a:rPr lang="en-US" altLang="zh-CN" sz="2000">
                <a:ea typeface="宋体" panose="02010600030101010101" pitchFamily="2" charset="-122"/>
              </a:rPr>
              <a:t>	Read cycle time:  (4 + 8) x 5 ns = 60 ns</a:t>
            </a:r>
            <a:br>
              <a:rPr lang="en-US" altLang="zh-CN" sz="2000">
                <a:ea typeface="宋体" panose="02010600030101010101" pitchFamily="2" charset="-122"/>
              </a:rPr>
            </a:br>
            <a:r>
              <a:rPr lang="en-US" altLang="zh-CN" sz="2000">
                <a:ea typeface="宋体" panose="02010600030101010101" pitchFamily="2" charset="-122"/>
              </a:rPr>
              <a:t>	Memory Bandwidth: 32/(60 x 10</a:t>
            </a:r>
            <a:r>
              <a:rPr lang="en-US" altLang="zh-CN" sz="2000" baseline="30000">
                <a:ea typeface="宋体" panose="02010600030101010101" pitchFamily="2" charset="-122"/>
              </a:rPr>
              <a:t>-9</a:t>
            </a:r>
            <a:r>
              <a:rPr lang="en-US" altLang="zh-CN" sz="2000">
                <a:ea typeface="宋体" panose="02010600030101010101" pitchFamily="2" charset="-122"/>
              </a:rPr>
              <a:t>) = 533 Mbytes/sec</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3389CD20-75CE-404C-B033-A2727866FC76}" type="slidenum">
              <a:rPr lang="en-US" altLang="zh-CN" sz="1600" b="0" u="none" baseline="0"/>
              <a:pPr/>
              <a:t>41</a:t>
            </a:fld>
            <a:endParaRPr lang="en-US" altLang="zh-CN" sz="1600" b="0" u="none" baseline="0"/>
          </a:p>
        </p:txBody>
      </p:sp>
      <p:sp>
        <p:nvSpPr>
          <p:cNvPr id="53251" name="Rectangle 2"/>
          <p:cNvSpPr>
            <a:spLocks noGrp="1" noChangeArrowheads="1"/>
          </p:cNvSpPr>
          <p:nvPr>
            <p:ph type="title"/>
          </p:nvPr>
        </p:nvSpPr>
        <p:spPr/>
        <p:txBody>
          <a:bodyPr/>
          <a:lstStyle/>
          <a:p>
            <a:r>
              <a:rPr lang="en-US" altLang="zh-CN" sz="3200">
                <a:ea typeface="宋体" panose="02010600030101010101" pitchFamily="2" charset="-122"/>
              </a:rPr>
              <a:t>Double Data Rate Synchronous DRAM</a:t>
            </a:r>
          </a:p>
        </p:txBody>
      </p:sp>
      <p:sp>
        <p:nvSpPr>
          <p:cNvPr id="53252" name="Rectangle 3"/>
          <p:cNvSpPr>
            <a:spLocks noGrp="1" noChangeArrowheads="1"/>
          </p:cNvSpPr>
          <p:nvPr>
            <p:ph type="body" idx="1"/>
          </p:nvPr>
        </p:nvSpPr>
        <p:spPr/>
        <p:txBody>
          <a:bodyPr/>
          <a:lstStyle/>
          <a:p>
            <a:r>
              <a:rPr lang="en-US" altLang="zh-CN" sz="2800">
                <a:ea typeface="宋体" panose="02010600030101010101" pitchFamily="2" charset="-122"/>
              </a:rPr>
              <a:t>Transfers data on both edges of the clock </a:t>
            </a:r>
          </a:p>
          <a:p>
            <a:r>
              <a:rPr lang="en-US" altLang="zh-CN" sz="2800">
                <a:ea typeface="宋体" panose="02010600030101010101" pitchFamily="2" charset="-122"/>
              </a:rPr>
              <a:t>Provides a transfer rate of 2 data words per clock cycle</a:t>
            </a:r>
          </a:p>
          <a:p>
            <a:r>
              <a:rPr lang="en-US" altLang="zh-CN" sz="2800">
                <a:ea typeface="宋体" panose="02010600030101010101" pitchFamily="2" charset="-122"/>
              </a:rPr>
              <a:t>Example: Same as for synchronous DRAM</a:t>
            </a:r>
          </a:p>
          <a:p>
            <a:pPr lvl="1"/>
            <a:r>
              <a:rPr lang="en-US" altLang="zh-CN" sz="2400">
                <a:ea typeface="宋体" panose="02010600030101010101" pitchFamily="2" charset="-122"/>
              </a:rPr>
              <a:t>Read cycle time = 60 ns</a:t>
            </a:r>
          </a:p>
          <a:p>
            <a:pPr lvl="1"/>
            <a:r>
              <a:rPr lang="en-US" altLang="zh-CN" sz="2400">
                <a:ea typeface="宋体" panose="02010600030101010101" pitchFamily="2" charset="-122"/>
              </a:rPr>
              <a:t>Memory Bandwidth: (2 x 32)/(60 x 10</a:t>
            </a:r>
            <a:r>
              <a:rPr lang="en-US" altLang="zh-CN" sz="2400" baseline="30000">
                <a:ea typeface="宋体" panose="02010600030101010101" pitchFamily="2" charset="-122"/>
              </a:rPr>
              <a:t>-9</a:t>
            </a:r>
            <a:r>
              <a:rPr lang="en-US" altLang="zh-CN" sz="2400">
                <a:ea typeface="宋体" panose="02010600030101010101" pitchFamily="2" charset="-122"/>
              </a:rPr>
              <a:t>) = 1.066 Gbytes/sec </a:t>
            </a:r>
          </a:p>
          <a:p>
            <a:pPr lvl="1"/>
            <a:endParaRPr lang="en-US" altLang="zh-CN" sz="2400">
              <a:ea typeface="宋体" panose="02010600030101010101" pitchFamily="2"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dirty="0"/>
              <a:t>chapter 7   </a:t>
            </a:r>
            <a:fld id="{3389CD20-75CE-404C-B033-A2727866FC76}" type="slidenum">
              <a:rPr lang="en-US" altLang="zh-CN" sz="1600" b="0" u="none" baseline="0"/>
              <a:pPr/>
              <a:t>42</a:t>
            </a:fld>
            <a:endParaRPr lang="en-US" altLang="zh-CN" sz="1600" b="0" u="none" baseline="0" dirty="0"/>
          </a:p>
        </p:txBody>
      </p:sp>
      <p:sp>
        <p:nvSpPr>
          <p:cNvPr id="53251" name="Rectangle 2"/>
          <p:cNvSpPr>
            <a:spLocks noGrp="1" noChangeArrowheads="1"/>
          </p:cNvSpPr>
          <p:nvPr>
            <p:ph type="title"/>
          </p:nvPr>
        </p:nvSpPr>
        <p:spPr/>
        <p:txBody>
          <a:bodyPr/>
          <a:lstStyle/>
          <a:p>
            <a:r>
              <a:rPr lang="en-US" altLang="zh-CN" sz="3200" dirty="0">
                <a:ea typeface="宋体" panose="02010600030101010101" pitchFamily="2" charset="-122"/>
              </a:rPr>
              <a:t>DDR3 For SWORD</a:t>
            </a:r>
            <a:r>
              <a:rPr lang="zh-CN" altLang="en-US" sz="3200" dirty="0">
                <a:ea typeface="宋体" panose="02010600030101010101" pitchFamily="2" charset="-122"/>
              </a:rPr>
              <a:t>：</a:t>
            </a:r>
            <a:r>
              <a:rPr lang="en-US" altLang="zh-CN" sz="3200" dirty="0">
                <a:ea typeface="宋体" panose="02010600030101010101" pitchFamily="2" charset="-122"/>
              </a:rPr>
              <a:t>MT41J128M16JT</a:t>
            </a:r>
          </a:p>
        </p:txBody>
      </p:sp>
      <p:pic>
        <p:nvPicPr>
          <p:cNvPr id="7" name="图片 6"/>
          <p:cNvPicPr>
            <a:picLocks noChangeAspect="1"/>
          </p:cNvPicPr>
          <p:nvPr/>
        </p:nvPicPr>
        <p:blipFill>
          <a:blip r:embed="rId2"/>
          <a:stretch>
            <a:fillRect/>
          </a:stretch>
        </p:blipFill>
        <p:spPr>
          <a:xfrm>
            <a:off x="1903914" y="1463919"/>
            <a:ext cx="3037023" cy="5051181"/>
          </a:xfrm>
          <a:prstGeom prst="rect">
            <a:avLst/>
          </a:prstGeom>
        </p:spPr>
      </p:pic>
      <p:sp>
        <p:nvSpPr>
          <p:cNvPr id="8" name="矩形 7"/>
          <p:cNvSpPr/>
          <p:nvPr/>
        </p:nvSpPr>
        <p:spPr>
          <a:xfrm>
            <a:off x="5138803" y="3324059"/>
            <a:ext cx="2914580" cy="861774"/>
          </a:xfrm>
          <a:prstGeom prst="rect">
            <a:avLst/>
          </a:prstGeom>
        </p:spPr>
        <p:txBody>
          <a:bodyPr wrap="none">
            <a:spAutoFit/>
          </a:bodyPr>
          <a:lstStyle/>
          <a:p>
            <a:pPr algn="ctr"/>
            <a:r>
              <a:rPr lang="en-US" altLang="zh-CN" sz="2000" u="none" baseline="0" dirty="0">
                <a:solidFill>
                  <a:srgbClr val="231F20"/>
                </a:solidFill>
                <a:cs typeface="Times New Roman" panose="02020603050405020304" pitchFamily="18" charset="0"/>
              </a:rPr>
              <a:t>Package</a:t>
            </a:r>
            <a:r>
              <a:rPr lang="zh-CN" altLang="en-US" sz="2000" u="none" baseline="0" dirty="0">
                <a:solidFill>
                  <a:srgbClr val="231F20"/>
                </a:solidFill>
                <a:cs typeface="Times New Roman" panose="02020603050405020304" pitchFamily="18" charset="0"/>
              </a:rPr>
              <a:t>：</a:t>
            </a:r>
            <a:r>
              <a:rPr lang="en-US" altLang="zh-CN" sz="2000" u="none" baseline="0" dirty="0">
                <a:solidFill>
                  <a:srgbClr val="231F20"/>
                </a:solidFill>
                <a:cs typeface="Times New Roman" panose="02020603050405020304" pitchFamily="18" charset="0"/>
              </a:rPr>
              <a:t>96-Ball FBGA</a:t>
            </a:r>
          </a:p>
          <a:p>
            <a:pPr algn="ctr"/>
            <a:r>
              <a:rPr lang="en-US" altLang="zh-CN" sz="3000" u="none" baseline="0" dirty="0">
                <a:cs typeface="Times New Roman" panose="02020603050405020304" pitchFamily="18" charset="0"/>
              </a:rPr>
              <a:t>MT41J128M16</a:t>
            </a:r>
            <a:endParaRPr lang="zh-CN" altLang="en-US" sz="3000" u="none" baseline="0" dirty="0">
              <a:cs typeface="Times New Roman" panose="02020603050405020304" pitchFamily="18" charset="0"/>
            </a:endParaRPr>
          </a:p>
        </p:txBody>
      </p:sp>
    </p:spTree>
    <p:extLst>
      <p:ext uri="{BB962C8B-B14F-4D97-AF65-F5344CB8AC3E}">
        <p14:creationId xmlns:p14="http://schemas.microsoft.com/office/powerpoint/2010/main" val="376855079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A5E59-3234-47DA-8626-98DBF0DA0916}"/>
              </a:ext>
            </a:extLst>
          </p:cNvPr>
          <p:cNvSpPr>
            <a:spLocks noGrp="1"/>
          </p:cNvSpPr>
          <p:nvPr>
            <p:ph type="title"/>
          </p:nvPr>
        </p:nvSpPr>
        <p:spPr>
          <a:xfrm>
            <a:off x="124971" y="168315"/>
            <a:ext cx="8316402" cy="954360"/>
          </a:xfrm>
        </p:spPr>
        <p:txBody>
          <a:bodyPr>
            <a:normAutofit/>
          </a:bodyPr>
          <a:lstStyle/>
          <a:p>
            <a:r>
              <a:rPr lang="en-US" altLang="zh-CN" dirty="0">
                <a:solidFill>
                  <a:srgbClr val="0000FF"/>
                </a:solidFill>
              </a:rPr>
              <a:t>DDR3 </a:t>
            </a:r>
            <a:r>
              <a:rPr lang="en-US" altLang="zh-CN" dirty="0">
                <a:solidFill>
                  <a:srgbClr val="1D01EB"/>
                </a:solidFill>
              </a:rPr>
              <a:t>For SWORD</a:t>
            </a:r>
            <a:r>
              <a:rPr lang="zh-CN" altLang="en-US" dirty="0">
                <a:solidFill>
                  <a:srgbClr val="0000FF"/>
                </a:solidFill>
              </a:rPr>
              <a:t>：</a:t>
            </a:r>
            <a:r>
              <a:rPr lang="en-US" altLang="zh-CN" dirty="0">
                <a:solidFill>
                  <a:srgbClr val="0000FF"/>
                </a:solidFill>
              </a:rPr>
              <a:t>MT41J128M16JT</a:t>
            </a:r>
            <a:endParaRPr lang="zh-CN" altLang="en-US" dirty="0">
              <a:solidFill>
                <a:srgbClr val="0000FF"/>
              </a:solidFill>
            </a:endParaRPr>
          </a:p>
        </p:txBody>
      </p:sp>
      <p:sp>
        <p:nvSpPr>
          <p:cNvPr id="3" name="内容占位符 2">
            <a:extLst>
              <a:ext uri="{FF2B5EF4-FFF2-40B4-BE49-F238E27FC236}">
                <a16:creationId xmlns:a16="http://schemas.microsoft.com/office/drawing/2014/main" id="{8E48767A-5A5E-4EDB-90B8-F0D4557FDF8D}"/>
              </a:ext>
            </a:extLst>
          </p:cNvPr>
          <p:cNvSpPr>
            <a:spLocks noGrp="1"/>
          </p:cNvSpPr>
          <p:nvPr>
            <p:ph idx="1"/>
          </p:nvPr>
        </p:nvSpPr>
        <p:spPr>
          <a:xfrm>
            <a:off x="328872" y="6034666"/>
            <a:ext cx="8500338" cy="360040"/>
          </a:xfrm>
        </p:spPr>
        <p:txBody>
          <a:bodyPr/>
          <a:lstStyle/>
          <a:p>
            <a:pPr marL="0" indent="0">
              <a:buNone/>
            </a:pPr>
            <a:r>
              <a:rPr kumimoji="1" lang="en-US" altLang="zh-CN" sz="2000" b="0" kern="100" dirty="0">
                <a:solidFill>
                  <a:srgbClr val="000000"/>
                </a:solidFill>
              </a:rPr>
              <a:t>2</a:t>
            </a:r>
            <a:r>
              <a:rPr kumimoji="1" lang="en-US" altLang="zh-CN" sz="2000" b="0" kern="100" baseline="30000" dirty="0">
                <a:solidFill>
                  <a:srgbClr val="000000"/>
                </a:solidFill>
              </a:rPr>
              <a:t>31</a:t>
            </a:r>
            <a:r>
              <a:rPr kumimoji="1" lang="en-US" altLang="zh-CN" sz="2000" b="0" kern="100" dirty="0">
                <a:solidFill>
                  <a:srgbClr val="000000"/>
                </a:solidFill>
              </a:rPr>
              <a:t>(</a:t>
            </a:r>
            <a:r>
              <a:rPr kumimoji="1" lang="en-US" altLang="zh-CN" sz="2000" b="0" kern="100" dirty="0">
                <a:solidFill>
                  <a:srgbClr val="FF0000"/>
                </a:solidFill>
              </a:rPr>
              <a:t>128M</a:t>
            </a:r>
            <a:r>
              <a:rPr kumimoji="1" lang="en-US" altLang="zh-CN" sz="2000" b="0" kern="100" dirty="0">
                <a:solidFill>
                  <a:srgbClr val="000000"/>
                </a:solidFill>
              </a:rPr>
              <a:t>×16bit=2</a:t>
            </a:r>
            <a:r>
              <a:rPr kumimoji="1" lang="en-US" altLang="zh-CN" sz="2000" kern="100" baseline="30000" dirty="0">
                <a:solidFill>
                  <a:srgbClr val="FF0000"/>
                </a:solidFill>
              </a:rPr>
              <a:t>27</a:t>
            </a:r>
            <a:r>
              <a:rPr kumimoji="1" lang="en-US" altLang="zh-CN" sz="2000" b="0" kern="100" baseline="30000" dirty="0">
                <a:solidFill>
                  <a:srgbClr val="000000"/>
                </a:solidFill>
              </a:rPr>
              <a:t>+4</a:t>
            </a:r>
            <a:r>
              <a:rPr kumimoji="1" lang="en-US" altLang="zh-CN" sz="2000" b="0" kern="100" dirty="0">
                <a:solidFill>
                  <a:srgbClr val="000000"/>
                </a:solidFill>
              </a:rPr>
              <a:t>bit)memory Cell</a:t>
            </a:r>
            <a:r>
              <a:rPr kumimoji="1" lang="zh-CN" altLang="zh-CN" sz="2000" b="0" kern="100" dirty="0">
                <a:solidFill>
                  <a:srgbClr val="000000"/>
                </a:solidFill>
              </a:rPr>
              <a:t>，</a:t>
            </a:r>
            <a:r>
              <a:rPr kumimoji="1" lang="en-US" altLang="zh-CN" sz="2000" b="0" kern="100" dirty="0">
                <a:solidFill>
                  <a:srgbClr val="000000"/>
                </a:solidFill>
              </a:rPr>
              <a:t>8 BANK</a:t>
            </a:r>
            <a:r>
              <a:rPr kumimoji="1" lang="zh-CN" altLang="zh-CN" sz="2000" b="0" kern="100" dirty="0">
                <a:solidFill>
                  <a:srgbClr val="000000"/>
                </a:solidFill>
              </a:rPr>
              <a:t>，</a:t>
            </a:r>
            <a:r>
              <a:rPr kumimoji="1" lang="en-US" altLang="zh-CN" sz="2000" b="0" kern="100" dirty="0">
                <a:solidFill>
                  <a:srgbClr val="000000"/>
                </a:solidFill>
              </a:rPr>
              <a:t>there are 17 address line</a:t>
            </a:r>
            <a:endParaRPr lang="zh-CN" altLang="en-US" sz="2000" dirty="0"/>
          </a:p>
        </p:txBody>
      </p:sp>
      <p:pic>
        <p:nvPicPr>
          <p:cNvPr id="4" name="图片 3">
            <a:extLst>
              <a:ext uri="{FF2B5EF4-FFF2-40B4-BE49-F238E27FC236}">
                <a16:creationId xmlns:a16="http://schemas.microsoft.com/office/drawing/2014/main" id="{80263E8E-1057-4878-B2FF-03AC70B6F7D6}"/>
              </a:ext>
            </a:extLst>
          </p:cNvPr>
          <p:cNvPicPr/>
          <p:nvPr/>
        </p:nvPicPr>
        <p:blipFill>
          <a:blip r:embed="rId3"/>
          <a:stretch>
            <a:fillRect/>
          </a:stretch>
        </p:blipFill>
        <p:spPr>
          <a:xfrm>
            <a:off x="249914" y="1305687"/>
            <a:ext cx="8424936" cy="4752528"/>
          </a:xfrm>
          <a:prstGeom prst="rect">
            <a:avLst/>
          </a:prstGeom>
        </p:spPr>
      </p:pic>
      <p:sp>
        <p:nvSpPr>
          <p:cNvPr id="5" name="矩形 4">
            <a:extLst>
              <a:ext uri="{FF2B5EF4-FFF2-40B4-BE49-F238E27FC236}">
                <a16:creationId xmlns:a16="http://schemas.microsoft.com/office/drawing/2014/main" id="{5E5880FB-DB9C-40DC-86A3-CC2EDE08810E}"/>
              </a:ext>
            </a:extLst>
          </p:cNvPr>
          <p:cNvSpPr/>
          <p:nvPr/>
        </p:nvSpPr>
        <p:spPr>
          <a:xfrm>
            <a:off x="1679730" y="3277359"/>
            <a:ext cx="486030" cy="215444"/>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a:t>
            </a:r>
            <a:r>
              <a:rPr kumimoji="1" lang="en-US" altLang="zh-CN" sz="800" b="1" i="0" u="none" strike="noStrike" kern="100" cap="none" spc="0" normalizeH="0" baseline="-25000" noProof="0" dirty="0">
                <a:ln>
                  <a:noFill/>
                </a:ln>
                <a:solidFill>
                  <a:srgbClr val="FF0000"/>
                </a:solidFill>
                <a:effectLst/>
                <a:uLnTx/>
                <a:uFillTx/>
                <a:latin typeface="Times New Roman" panose="02020603050405020304" pitchFamily="18" charset="0"/>
                <a:ea typeface="宋体" panose="02010600030101010101" pitchFamily="2" charset="-122"/>
                <a:cs typeface="+mn-cs"/>
              </a:rPr>
              <a:t>13</a:t>
            </a: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a:t>
            </a:r>
            <a:r>
              <a:rPr kumimoji="1" lang="en-US" altLang="zh-CN" sz="800" b="1" i="0" u="none" strike="noStrike" kern="100" cap="none" spc="0" normalizeH="0" baseline="-2500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endParaRPr kumimoji="1" lang="zh-CN" altLang="en-US" sz="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6" name="矩形 5">
            <a:extLst>
              <a:ext uri="{FF2B5EF4-FFF2-40B4-BE49-F238E27FC236}">
                <a16:creationId xmlns:a16="http://schemas.microsoft.com/office/drawing/2014/main" id="{F8B3A5B9-5962-40CF-A645-93476C261B1F}"/>
              </a:ext>
            </a:extLst>
          </p:cNvPr>
          <p:cNvSpPr/>
          <p:nvPr/>
        </p:nvSpPr>
        <p:spPr>
          <a:xfrm>
            <a:off x="1690178" y="5117619"/>
            <a:ext cx="489236" cy="215444"/>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a:t>
            </a:r>
            <a:r>
              <a:rPr kumimoji="1" lang="en-US" altLang="zh-CN" sz="800" b="1" i="0" u="none" strike="noStrike" kern="100" cap="none" spc="0" normalizeH="0" baseline="-25000" noProof="0" dirty="0">
                <a:ln>
                  <a:noFill/>
                </a:ln>
                <a:solidFill>
                  <a:srgbClr val="FF0000"/>
                </a:solidFill>
                <a:effectLst/>
                <a:uLnTx/>
                <a:uFillTx/>
                <a:latin typeface="Times New Roman" panose="02020603050405020304" pitchFamily="18" charset="0"/>
                <a:ea typeface="宋体" panose="02010600030101010101" pitchFamily="2" charset="-122"/>
                <a:cs typeface="+mn-cs"/>
              </a:rPr>
              <a:t>9</a:t>
            </a: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a:t>
            </a:r>
            <a:r>
              <a:rPr kumimoji="1" lang="en-US" altLang="zh-CN" sz="800" b="1" i="0" u="none" strike="noStrike" kern="100" cap="none" spc="0" normalizeH="0" baseline="-2500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endParaRPr kumimoji="1" lang="zh-CN" altLang="en-US" sz="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7" name="矩形 6">
            <a:extLst>
              <a:ext uri="{FF2B5EF4-FFF2-40B4-BE49-F238E27FC236}">
                <a16:creationId xmlns:a16="http://schemas.microsoft.com/office/drawing/2014/main" id="{787BBD8C-D874-4EAD-B1D9-DAB23430B636}"/>
              </a:ext>
            </a:extLst>
          </p:cNvPr>
          <p:cNvSpPr/>
          <p:nvPr/>
        </p:nvSpPr>
        <p:spPr>
          <a:xfrm>
            <a:off x="1679730" y="4397344"/>
            <a:ext cx="593431" cy="161866"/>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BA</a:t>
            </a:r>
            <a:r>
              <a:rPr kumimoji="1" lang="en-US" altLang="zh-CN" sz="800" b="1" i="0" u="none" strike="noStrike" kern="100" cap="none" spc="0" normalizeH="0" baseline="-25000" noProof="0" dirty="0">
                <a:ln>
                  <a:noFill/>
                </a:ln>
                <a:solidFill>
                  <a:srgbClr val="FF0000"/>
                </a:solidFill>
                <a:effectLst/>
                <a:uLnTx/>
                <a:uFillTx/>
                <a:latin typeface="Times New Roman" panose="02020603050405020304" pitchFamily="18" charset="0"/>
                <a:ea typeface="宋体" panose="02010600030101010101" pitchFamily="2" charset="-122"/>
                <a:cs typeface="+mn-cs"/>
              </a:rPr>
              <a:t>2</a:t>
            </a: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~BA</a:t>
            </a:r>
            <a:r>
              <a:rPr kumimoji="1" lang="en-US" altLang="zh-CN" sz="800" b="1" i="0" u="none" strike="noStrike" kern="100" cap="none" spc="0" normalizeH="0" baseline="-2500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endParaRPr kumimoji="1" lang="zh-CN" altLang="en-US" sz="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8" name="矩形 7">
            <a:extLst>
              <a:ext uri="{FF2B5EF4-FFF2-40B4-BE49-F238E27FC236}">
                <a16:creationId xmlns:a16="http://schemas.microsoft.com/office/drawing/2014/main" id="{787BBD8C-D874-4EAD-B1D9-DAB23430B636}"/>
              </a:ext>
            </a:extLst>
          </p:cNvPr>
          <p:cNvSpPr/>
          <p:nvPr/>
        </p:nvSpPr>
        <p:spPr>
          <a:xfrm>
            <a:off x="2911981" y="2629244"/>
            <a:ext cx="617477"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2</a:t>
            </a:r>
            <a:r>
              <a:rPr kumimoji="1" lang="en-US" altLang="zh-CN" sz="800" b="1" i="0" u="none" strike="noStrike" kern="100" cap="none" spc="0" normalizeH="0" baseline="30000" noProof="0" dirty="0">
                <a:ln>
                  <a:noFill/>
                </a:ln>
                <a:solidFill>
                  <a:srgbClr val="FF0000"/>
                </a:solidFill>
                <a:effectLst/>
                <a:uLnTx/>
                <a:uFillTx/>
                <a:latin typeface="Times New Roman" panose="02020603050405020304" pitchFamily="18" charset="0"/>
                <a:ea typeface="宋体" panose="02010600030101010101" pitchFamily="2" charset="-122"/>
                <a:cs typeface="+mn-cs"/>
              </a:rPr>
              <a:t>14</a:t>
            </a: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=16384</a:t>
            </a:r>
            <a:endParaRPr kumimoji="1" lang="zh-CN" altLang="en-US" sz="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9" name="矩形 8">
            <a:extLst>
              <a:ext uri="{FF2B5EF4-FFF2-40B4-BE49-F238E27FC236}">
                <a16:creationId xmlns:a16="http://schemas.microsoft.com/office/drawing/2014/main" id="{787BBD8C-D874-4EAD-B1D9-DAB23430B636}"/>
              </a:ext>
            </a:extLst>
          </p:cNvPr>
          <p:cNvSpPr/>
          <p:nvPr/>
        </p:nvSpPr>
        <p:spPr>
          <a:xfrm>
            <a:off x="3810060" y="3421395"/>
            <a:ext cx="829074"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7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128</a:t>
            </a:r>
            <a:r>
              <a:rPr kumimoji="1" lang="en-US" altLang="zh-CN" sz="5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128=2</a:t>
            </a:r>
            <a:r>
              <a:rPr kumimoji="1" lang="en-US" altLang="zh-CN" sz="800" b="1" i="0" u="none" strike="noStrike" kern="100" cap="none" spc="0" normalizeH="0" baseline="30000" noProof="0" dirty="0">
                <a:ln>
                  <a:noFill/>
                </a:ln>
                <a:solidFill>
                  <a:srgbClr val="FF0000"/>
                </a:solidFill>
                <a:effectLst/>
                <a:uLnTx/>
                <a:uFillTx/>
                <a:latin typeface="Times New Roman" panose="02020603050405020304" pitchFamily="18" charset="0"/>
                <a:ea typeface="宋体" panose="02010600030101010101" pitchFamily="2" charset="-122"/>
                <a:cs typeface="+mn-cs"/>
              </a:rPr>
              <a:t>7</a:t>
            </a:r>
            <a:r>
              <a:rPr kumimoji="1" lang="en-US" altLang="zh-CN" sz="5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2</a:t>
            </a:r>
            <a:r>
              <a:rPr kumimoji="1" lang="en-US" altLang="zh-CN" sz="800" b="1" i="0" u="none" strike="noStrike" kern="100" cap="none" spc="0" normalizeH="0" baseline="30000" noProof="0" dirty="0">
                <a:ln>
                  <a:noFill/>
                </a:ln>
                <a:solidFill>
                  <a:srgbClr val="FF0000"/>
                </a:solidFill>
                <a:effectLst/>
                <a:uLnTx/>
                <a:uFillTx/>
                <a:latin typeface="Times New Roman" panose="02020603050405020304" pitchFamily="18" charset="0"/>
                <a:ea typeface="宋体" panose="02010600030101010101" pitchFamily="2" charset="-122"/>
                <a:cs typeface="+mn-cs"/>
              </a:rPr>
              <a:t>7</a:t>
            </a:r>
            <a:endParaRPr kumimoji="1" lang="zh-CN" altLang="en-US" sz="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0" name="矩形 9">
            <a:extLst>
              <a:ext uri="{FF2B5EF4-FFF2-40B4-BE49-F238E27FC236}">
                <a16:creationId xmlns:a16="http://schemas.microsoft.com/office/drawing/2014/main" id="{787BBD8C-D874-4EAD-B1D9-DAB23430B636}"/>
              </a:ext>
            </a:extLst>
          </p:cNvPr>
          <p:cNvSpPr/>
          <p:nvPr/>
        </p:nvSpPr>
        <p:spPr>
          <a:xfrm>
            <a:off x="5019890" y="2942879"/>
            <a:ext cx="561372"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800" b="1" i="0" u="none" strike="noStrike" kern="1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rPr>
              <a:t>2</a:t>
            </a:r>
            <a:r>
              <a:rPr kumimoji="1" lang="en-US" altLang="zh-CN" sz="800" b="1" i="0" u="none" strike="noStrike" kern="100" cap="none" spc="0" normalizeH="0" baseline="30000" noProof="0" dirty="0">
                <a:ln>
                  <a:noFill/>
                </a:ln>
                <a:solidFill>
                  <a:srgbClr val="1D01EB"/>
                </a:solidFill>
                <a:effectLst/>
                <a:uLnTx/>
                <a:uFillTx/>
                <a:latin typeface="Times New Roman" panose="02020603050405020304" pitchFamily="18" charset="0"/>
                <a:ea typeface="宋体" panose="02010600030101010101" pitchFamily="2" charset="-122"/>
                <a:cs typeface="+mn-cs"/>
              </a:rPr>
              <a:t>7</a:t>
            </a:r>
            <a:r>
              <a:rPr kumimoji="1" lang="en-US" altLang="zh-CN" sz="800" b="1" i="0" u="none" strike="noStrike" kern="1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rPr>
              <a:t>=2</a:t>
            </a:r>
            <a:r>
              <a:rPr kumimoji="1" lang="en-US" altLang="zh-CN" sz="800" b="1" i="0" u="none" strike="noStrike" kern="100" cap="none" spc="0" normalizeH="0" baseline="30000" noProof="0" dirty="0">
                <a:ln>
                  <a:noFill/>
                </a:ln>
                <a:solidFill>
                  <a:srgbClr val="1D01EB"/>
                </a:solidFill>
                <a:effectLst/>
                <a:uLnTx/>
                <a:uFillTx/>
                <a:latin typeface="Times New Roman" panose="02020603050405020304" pitchFamily="18" charset="0"/>
                <a:ea typeface="宋体" panose="02010600030101010101" pitchFamily="2" charset="-122"/>
                <a:cs typeface="+mn-cs"/>
              </a:rPr>
              <a:t>3</a:t>
            </a:r>
            <a:r>
              <a:rPr kumimoji="1" lang="en-US" altLang="zh-CN" sz="500" b="1" i="0" u="none" strike="noStrike" kern="1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rPr>
              <a:t>×</a:t>
            </a:r>
            <a:r>
              <a:rPr kumimoji="1" lang="en-US" altLang="zh-CN" sz="800" b="1" i="0" u="none" strike="noStrike" kern="1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rPr>
              <a:t>2</a:t>
            </a:r>
            <a:r>
              <a:rPr kumimoji="1" lang="en-US" altLang="zh-CN" sz="800" b="1" i="0" u="none" strike="noStrike" kern="100" cap="none" spc="0" normalizeH="0" baseline="30000" noProof="0" dirty="0">
                <a:ln>
                  <a:noFill/>
                </a:ln>
                <a:solidFill>
                  <a:srgbClr val="1D01EB"/>
                </a:solidFill>
                <a:effectLst/>
                <a:uLnTx/>
                <a:uFillTx/>
                <a:latin typeface="Times New Roman" panose="02020603050405020304" pitchFamily="18" charset="0"/>
                <a:ea typeface="宋体" panose="02010600030101010101" pitchFamily="2" charset="-122"/>
                <a:cs typeface="+mn-cs"/>
              </a:rPr>
              <a:t>4</a:t>
            </a:r>
            <a:endParaRPr kumimoji="1" lang="zh-CN" altLang="en-US" sz="800" b="1" i="0" u="none" strike="noStrike" kern="12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endParaRPr>
          </a:p>
        </p:txBody>
      </p:sp>
      <p:sp>
        <p:nvSpPr>
          <p:cNvPr id="11" name="圆角矩形 10"/>
          <p:cNvSpPr/>
          <p:nvPr/>
        </p:nvSpPr>
        <p:spPr>
          <a:xfrm>
            <a:off x="4221620" y="3279954"/>
            <a:ext cx="289342" cy="80874"/>
          </a:xfrm>
          <a:prstGeom prst="roundRect">
            <a:avLst/>
          </a:prstGeom>
          <a:solidFill>
            <a:schemeClr val="accent6">
              <a:lumMod val="20000"/>
              <a:lumOff val="80000"/>
              <a:alpha val="48000"/>
            </a:schemeClr>
          </a:solidFill>
          <a:ln w="6350">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矩形 11">
            <a:extLst>
              <a:ext uri="{FF2B5EF4-FFF2-40B4-BE49-F238E27FC236}">
                <a16:creationId xmlns:a16="http://schemas.microsoft.com/office/drawing/2014/main" id="{787BBD8C-D874-4EAD-B1D9-DAB23430B636}"/>
              </a:ext>
            </a:extLst>
          </p:cNvPr>
          <p:cNvSpPr/>
          <p:nvPr/>
        </p:nvSpPr>
        <p:spPr>
          <a:xfrm>
            <a:off x="6043364" y="3007443"/>
            <a:ext cx="327334"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800" b="1" i="0" u="none" strike="noStrike" kern="1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rPr>
              <a:t>=2</a:t>
            </a:r>
            <a:r>
              <a:rPr kumimoji="1" lang="en-US" altLang="zh-CN" sz="800" b="1" i="0" u="none" strike="noStrike" kern="100" cap="none" spc="0" normalizeH="0" baseline="30000" noProof="0" dirty="0">
                <a:ln>
                  <a:noFill/>
                </a:ln>
                <a:solidFill>
                  <a:srgbClr val="1D01EB"/>
                </a:solidFill>
                <a:effectLst/>
                <a:uLnTx/>
                <a:uFillTx/>
                <a:latin typeface="Times New Roman" panose="02020603050405020304" pitchFamily="18" charset="0"/>
                <a:ea typeface="宋体" panose="02010600030101010101" pitchFamily="2" charset="-122"/>
                <a:cs typeface="+mn-cs"/>
              </a:rPr>
              <a:t>4</a:t>
            </a:r>
            <a:endParaRPr kumimoji="1" lang="zh-CN" altLang="en-US" sz="800" b="1" i="0" u="none" strike="noStrike" kern="12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endParaRPr>
          </a:p>
        </p:txBody>
      </p:sp>
      <p:sp>
        <p:nvSpPr>
          <p:cNvPr id="13" name="矩形 12">
            <a:extLst>
              <a:ext uri="{FF2B5EF4-FFF2-40B4-BE49-F238E27FC236}">
                <a16:creationId xmlns:a16="http://schemas.microsoft.com/office/drawing/2014/main" id="{787BBD8C-D874-4EAD-B1D9-DAB23430B636}"/>
              </a:ext>
            </a:extLst>
          </p:cNvPr>
          <p:cNvSpPr/>
          <p:nvPr/>
        </p:nvSpPr>
        <p:spPr>
          <a:xfrm>
            <a:off x="4956974" y="2478600"/>
            <a:ext cx="605312" cy="215444"/>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2</a:t>
            </a:r>
            <a:r>
              <a:rPr kumimoji="1" lang="en-US" altLang="zh-CN" sz="800" b="1" i="0" u="none" strike="noStrike" kern="100" cap="none" spc="0" normalizeH="0" baseline="30000" noProof="0" dirty="0">
                <a:ln>
                  <a:noFill/>
                </a:ln>
                <a:solidFill>
                  <a:srgbClr val="FF0000"/>
                </a:solidFill>
                <a:effectLst/>
                <a:uLnTx/>
                <a:uFillTx/>
                <a:latin typeface="Times New Roman" panose="02020603050405020304" pitchFamily="18" charset="0"/>
                <a:ea typeface="宋体" panose="02010600030101010101" pitchFamily="2" charset="-122"/>
                <a:cs typeface="+mn-cs"/>
              </a:rPr>
              <a:t>3</a:t>
            </a: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BANK</a:t>
            </a:r>
            <a:endParaRPr kumimoji="1" lang="zh-CN" altLang="en-US" sz="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4" name="右大括号 13"/>
          <p:cNvSpPr/>
          <p:nvPr/>
        </p:nvSpPr>
        <p:spPr>
          <a:xfrm rot="2686873">
            <a:off x="4820334" y="2418077"/>
            <a:ext cx="72008" cy="643614"/>
          </a:xfrm>
          <a:prstGeom prst="rightBrace">
            <a:avLst>
              <a:gd name="adj1" fmla="val 43635"/>
              <a:gd name="adj2" fmla="val 8944"/>
            </a:avLst>
          </a:prstGeom>
          <a:ln>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 name="右大括号 14"/>
          <p:cNvSpPr/>
          <p:nvPr/>
        </p:nvSpPr>
        <p:spPr>
          <a:xfrm>
            <a:off x="4610762" y="2966457"/>
            <a:ext cx="309328" cy="660834"/>
          </a:xfrm>
          <a:prstGeom prst="rightBrace">
            <a:avLst>
              <a:gd name="adj1" fmla="val 12993"/>
              <a:gd name="adj2" fmla="val 84233"/>
            </a:avLst>
          </a:prstGeom>
          <a:ln>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 name="矩形 15">
            <a:extLst>
              <a:ext uri="{FF2B5EF4-FFF2-40B4-BE49-F238E27FC236}">
                <a16:creationId xmlns:a16="http://schemas.microsoft.com/office/drawing/2014/main" id="{787BBD8C-D874-4EAD-B1D9-DAB23430B636}"/>
              </a:ext>
            </a:extLst>
          </p:cNvPr>
          <p:cNvSpPr/>
          <p:nvPr/>
        </p:nvSpPr>
        <p:spPr>
          <a:xfrm>
            <a:off x="4704066" y="3482137"/>
            <a:ext cx="529055"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2</a:t>
            </a:r>
            <a:r>
              <a:rPr kumimoji="1" lang="en-US" altLang="zh-CN" sz="800" b="1" i="0" u="none" strike="noStrike" kern="100" cap="none" spc="0" normalizeH="0" baseline="30000" noProof="0" dirty="0">
                <a:ln>
                  <a:noFill/>
                </a:ln>
                <a:solidFill>
                  <a:srgbClr val="FF0000"/>
                </a:solidFill>
                <a:effectLst/>
                <a:uLnTx/>
                <a:uFillTx/>
                <a:latin typeface="Times New Roman" panose="02020603050405020304" pitchFamily="18" charset="0"/>
                <a:ea typeface="宋体" panose="02010600030101010101" pitchFamily="2" charset="-122"/>
                <a:cs typeface="+mn-cs"/>
              </a:rPr>
              <a:t>14</a:t>
            </a:r>
            <a:r>
              <a:rPr kumimoji="1" lang="en-US" altLang="zh-CN" sz="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=row</a:t>
            </a:r>
            <a:endParaRPr kumimoji="1" lang="zh-CN" altLang="en-US" sz="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7" name="右大括号 16"/>
          <p:cNvSpPr/>
          <p:nvPr/>
        </p:nvSpPr>
        <p:spPr>
          <a:xfrm rot="16200000">
            <a:off x="4204938" y="3249782"/>
            <a:ext cx="50006" cy="724068"/>
          </a:xfrm>
          <a:prstGeom prst="rightBrace">
            <a:avLst>
              <a:gd name="adj1" fmla="val 54572"/>
              <a:gd name="adj2" fmla="val 50000"/>
            </a:avLst>
          </a:prstGeom>
          <a:ln>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 name="矩形 17">
            <a:extLst>
              <a:ext uri="{FF2B5EF4-FFF2-40B4-BE49-F238E27FC236}">
                <a16:creationId xmlns:a16="http://schemas.microsoft.com/office/drawing/2014/main" id="{787BBD8C-D874-4EAD-B1D9-DAB23430B636}"/>
              </a:ext>
            </a:extLst>
          </p:cNvPr>
          <p:cNvSpPr/>
          <p:nvPr/>
        </p:nvSpPr>
        <p:spPr>
          <a:xfrm>
            <a:off x="5645535" y="2487341"/>
            <a:ext cx="269625"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800" b="1" i="0" u="none" strike="noStrike" kern="1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rPr>
              <a:t>2</a:t>
            </a:r>
            <a:r>
              <a:rPr kumimoji="1" lang="en-US" altLang="zh-CN" sz="800" b="1" i="0" u="none" strike="noStrike" kern="100" cap="none" spc="0" normalizeH="0" baseline="30000" noProof="0" dirty="0">
                <a:ln>
                  <a:noFill/>
                </a:ln>
                <a:solidFill>
                  <a:srgbClr val="1D01EB"/>
                </a:solidFill>
                <a:effectLst/>
                <a:uLnTx/>
                <a:uFillTx/>
                <a:latin typeface="Times New Roman" panose="02020603050405020304" pitchFamily="18" charset="0"/>
                <a:ea typeface="宋体" panose="02010600030101010101" pitchFamily="2" charset="-122"/>
                <a:cs typeface="+mn-cs"/>
              </a:rPr>
              <a:t>3</a:t>
            </a:r>
            <a:endParaRPr kumimoji="1" lang="zh-CN" altLang="en-US" sz="800" b="1" i="0" u="none" strike="noStrike" kern="12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endParaRPr>
          </a:p>
        </p:txBody>
      </p:sp>
      <p:sp>
        <p:nvSpPr>
          <p:cNvPr id="19" name="矩形 18">
            <a:extLst>
              <a:ext uri="{FF2B5EF4-FFF2-40B4-BE49-F238E27FC236}">
                <a16:creationId xmlns:a16="http://schemas.microsoft.com/office/drawing/2014/main" id="{787BBD8C-D874-4EAD-B1D9-DAB23430B636}"/>
              </a:ext>
            </a:extLst>
          </p:cNvPr>
          <p:cNvSpPr/>
          <p:nvPr/>
        </p:nvSpPr>
        <p:spPr>
          <a:xfrm>
            <a:off x="3867907" y="3963949"/>
            <a:ext cx="806631"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800" b="1" i="0" u="none" strike="noStrike" kern="1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rPr>
              <a:t>128/2</a:t>
            </a:r>
            <a:r>
              <a:rPr kumimoji="1" lang="en-US" altLang="zh-CN" sz="800" b="1" i="0" u="none" strike="noStrike" kern="100" cap="none" spc="0" normalizeH="0" baseline="30000" noProof="0" dirty="0">
                <a:ln>
                  <a:noFill/>
                </a:ln>
                <a:solidFill>
                  <a:srgbClr val="1D01EB"/>
                </a:solidFill>
                <a:effectLst/>
                <a:uLnTx/>
                <a:uFillTx/>
                <a:latin typeface="Times New Roman" panose="02020603050405020304" pitchFamily="18" charset="0"/>
                <a:ea typeface="宋体" panose="02010600030101010101" pitchFamily="2" charset="-122"/>
                <a:cs typeface="+mn-cs"/>
              </a:rPr>
              <a:t>7</a:t>
            </a:r>
            <a:r>
              <a:rPr kumimoji="1" lang="en-US" altLang="zh-CN" sz="800" b="1" i="0" u="none" strike="noStrike" kern="1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rPr>
              <a:t>Column</a:t>
            </a:r>
            <a:endParaRPr kumimoji="1" lang="zh-CN" altLang="en-US" sz="800" b="1" i="0" u="none" strike="noStrike" kern="1200" cap="none" spc="0" normalizeH="0" baseline="0" noProof="0" dirty="0">
              <a:ln>
                <a:noFill/>
              </a:ln>
              <a:solidFill>
                <a:srgbClr val="1D01EB"/>
              </a:solidFill>
              <a:effectLst/>
              <a:uLnTx/>
              <a:uFillTx/>
              <a:latin typeface="Times New Roman" panose="02020603050405020304" pitchFamily="18" charset="0"/>
              <a:ea typeface="宋体" panose="02010600030101010101" pitchFamily="2" charset="-122"/>
              <a:cs typeface="+mn-cs"/>
            </a:endParaRPr>
          </a:p>
        </p:txBody>
      </p:sp>
      <p:sp>
        <p:nvSpPr>
          <p:cNvPr id="20" name="矩形 19"/>
          <p:cNvSpPr/>
          <p:nvPr/>
        </p:nvSpPr>
        <p:spPr>
          <a:xfrm rot="18757743">
            <a:off x="7865182" y="2549722"/>
            <a:ext cx="1362886" cy="369332"/>
          </a:xfrm>
          <a:prstGeom prst="rect">
            <a:avLst/>
          </a:prstGeom>
        </p:spPr>
        <p:txBody>
          <a:bodyPr wrap="square">
            <a:spAutoFit/>
          </a:bodyPr>
          <a:lstStyle/>
          <a:p>
            <a:pPr algn="ctr"/>
            <a:r>
              <a:rPr lang="en-US" altLang="zh-CN" sz="1800" b="0" u="none" baseline="0" dirty="0">
                <a:solidFill>
                  <a:srgbClr val="FF0000"/>
                </a:solidFill>
              </a:rPr>
              <a:t>Word=16bit</a:t>
            </a:r>
            <a:endParaRPr lang="zh-CN" altLang="en-US" sz="1800" b="0" u="none" baseline="0" dirty="0">
              <a:solidFill>
                <a:srgbClr val="FF0000"/>
              </a:solidFill>
            </a:endParaRPr>
          </a:p>
        </p:txBody>
      </p:sp>
      <p:sp>
        <p:nvSpPr>
          <p:cNvPr id="21" name="矩形 20"/>
          <p:cNvSpPr/>
          <p:nvPr/>
        </p:nvSpPr>
        <p:spPr>
          <a:xfrm rot="2251407">
            <a:off x="382284" y="4990267"/>
            <a:ext cx="1861920" cy="400110"/>
          </a:xfrm>
          <a:prstGeom prst="rect">
            <a:avLst/>
          </a:prstGeom>
        </p:spPr>
        <p:txBody>
          <a:bodyPr wrap="none">
            <a:spAutoFit/>
          </a:bodyPr>
          <a:lstStyle/>
          <a:p>
            <a:r>
              <a:rPr lang="en-US" altLang="zh-CN" sz="2000" b="0" u="none" baseline="0" dirty="0">
                <a:solidFill>
                  <a:srgbClr val="FF0000"/>
                </a:solidFill>
              </a:rPr>
              <a:t>2</a:t>
            </a:r>
            <a:r>
              <a:rPr lang="en-US" altLang="zh-CN" sz="2000" b="0" u="none" baseline="30000" dirty="0">
                <a:solidFill>
                  <a:srgbClr val="FF0000"/>
                </a:solidFill>
              </a:rPr>
              <a:t>27</a:t>
            </a:r>
            <a:r>
              <a:rPr lang="en-US" altLang="zh-CN" sz="2000" b="0" u="none" baseline="0" dirty="0">
                <a:solidFill>
                  <a:srgbClr val="FF0000"/>
                </a:solidFill>
              </a:rPr>
              <a:t>=128M Word</a:t>
            </a:r>
            <a:endParaRPr lang="zh-CN" altLang="en-US" sz="2000" b="0" u="none" baseline="0" dirty="0">
              <a:solidFill>
                <a:srgbClr val="FF0000"/>
              </a:solidFill>
            </a:endParaRPr>
          </a:p>
        </p:txBody>
      </p:sp>
      <p:sp>
        <p:nvSpPr>
          <p:cNvPr id="22" name="矩形 21"/>
          <p:cNvSpPr/>
          <p:nvPr/>
        </p:nvSpPr>
        <p:spPr>
          <a:xfrm>
            <a:off x="1015478" y="3979955"/>
            <a:ext cx="595035" cy="338554"/>
          </a:xfrm>
          <a:prstGeom prst="rect">
            <a:avLst/>
          </a:prstGeom>
        </p:spPr>
        <p:txBody>
          <a:bodyPr wrap="none">
            <a:spAutoFit/>
          </a:bodyPr>
          <a:lstStyle/>
          <a:p>
            <a:r>
              <a:rPr lang="en-US" altLang="zh-CN" sz="1600" b="0" u="none" baseline="0" dirty="0">
                <a:solidFill>
                  <a:srgbClr val="FF0000"/>
                </a:solidFill>
                <a:cs typeface="Times New Roman" panose="02020603050405020304" pitchFamily="18" charset="0"/>
              </a:rPr>
              <a:t>17</a:t>
            </a:r>
            <a:r>
              <a:rPr lang="zh-CN" altLang="en-US" sz="1600" b="0" u="none" baseline="0" dirty="0">
                <a:solidFill>
                  <a:srgbClr val="FF0000"/>
                </a:solidFill>
                <a:cs typeface="Times New Roman" panose="02020603050405020304" pitchFamily="18" charset="0"/>
              </a:rPr>
              <a:t>位</a:t>
            </a:r>
          </a:p>
        </p:txBody>
      </p:sp>
    </p:spTree>
    <p:extLst>
      <p:ext uri="{BB962C8B-B14F-4D97-AF65-F5344CB8AC3E}">
        <p14:creationId xmlns:p14="http://schemas.microsoft.com/office/powerpoint/2010/main" val="37782829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F964DDE2-C359-4ABB-89D3-5DF973C608F8}" type="slidenum">
              <a:rPr lang="en-US" altLang="zh-CN" sz="1600" b="0" u="none" baseline="0"/>
              <a:pPr/>
              <a:t>44</a:t>
            </a:fld>
            <a:endParaRPr lang="en-US" altLang="zh-CN" sz="1600" b="0" u="none" baseline="0"/>
          </a:p>
        </p:txBody>
      </p:sp>
      <p:sp>
        <p:nvSpPr>
          <p:cNvPr id="54275" name="Rectangle 2"/>
          <p:cNvSpPr>
            <a:spLocks noGrp="1" noChangeArrowheads="1"/>
          </p:cNvSpPr>
          <p:nvPr>
            <p:ph type="title"/>
          </p:nvPr>
        </p:nvSpPr>
        <p:spPr/>
        <p:txBody>
          <a:bodyPr/>
          <a:lstStyle/>
          <a:p>
            <a:r>
              <a:rPr lang="en-US" altLang="zh-CN" dirty="0">
                <a:ea typeface="宋体" panose="02010600030101010101" pitchFamily="2" charset="-122"/>
              </a:rPr>
              <a:t>MT41J128M16JT Logical Structure</a:t>
            </a:r>
          </a:p>
        </p:txBody>
      </p:sp>
      <p:sp>
        <p:nvSpPr>
          <p:cNvPr id="54276" name="Rectangle 3"/>
          <p:cNvSpPr>
            <a:spLocks noGrp="1" noChangeArrowheads="1"/>
          </p:cNvSpPr>
          <p:nvPr>
            <p:ph type="body" idx="1"/>
          </p:nvPr>
        </p:nvSpPr>
        <p:spPr>
          <a:xfrm>
            <a:off x="477838" y="1377950"/>
            <a:ext cx="8488362" cy="5027613"/>
          </a:xfrm>
        </p:spPr>
        <p:txBody>
          <a:bodyPr/>
          <a:lstStyle/>
          <a:p>
            <a:pPr>
              <a:spcBef>
                <a:spcPts val="0"/>
              </a:spcBef>
              <a:spcAft>
                <a:spcPts val="0"/>
              </a:spcAft>
            </a:pPr>
            <a:r>
              <a:rPr lang="en-US" altLang="zh-CN" sz="2000" kern="100" dirty="0">
                <a:solidFill>
                  <a:schemeClr val="tx1"/>
                </a:solidFill>
                <a:ea typeface="+mn-ea"/>
                <a:cs typeface="Times New Roman" panose="02020603050405020304" pitchFamily="18" charset="0"/>
              </a:rPr>
              <a:t>2</a:t>
            </a:r>
            <a:r>
              <a:rPr lang="en-US" altLang="zh-CN" sz="2000" kern="100" baseline="30000" dirty="0">
                <a:solidFill>
                  <a:schemeClr val="tx1"/>
                </a:solidFill>
                <a:ea typeface="+mn-ea"/>
                <a:cs typeface="Times New Roman" panose="02020603050405020304" pitchFamily="18" charset="0"/>
              </a:rPr>
              <a:t>31</a:t>
            </a:r>
            <a:r>
              <a:rPr lang="en-US" altLang="zh-CN" sz="2000" kern="100" dirty="0">
                <a:solidFill>
                  <a:schemeClr val="tx1"/>
                </a:solidFill>
                <a:ea typeface="+mn-ea"/>
                <a:cs typeface="Times New Roman" panose="02020603050405020304" pitchFamily="18" charset="0"/>
              </a:rPr>
              <a:t>(128M×16bit=2</a:t>
            </a:r>
            <a:r>
              <a:rPr lang="en-US" altLang="zh-CN" sz="2000" kern="100" baseline="30000" dirty="0">
                <a:solidFill>
                  <a:schemeClr val="tx1"/>
                </a:solidFill>
                <a:ea typeface="+mn-ea"/>
                <a:cs typeface="Times New Roman" panose="02020603050405020304" pitchFamily="18" charset="0"/>
              </a:rPr>
              <a:t>27+4</a:t>
            </a:r>
            <a:r>
              <a:rPr lang="en-US" altLang="zh-CN" sz="2000" kern="100" dirty="0">
                <a:solidFill>
                  <a:schemeClr val="tx1"/>
                </a:solidFill>
                <a:ea typeface="+mn-ea"/>
                <a:cs typeface="Times New Roman" panose="02020603050405020304" pitchFamily="18" charset="0"/>
              </a:rPr>
              <a:t>bit)</a:t>
            </a:r>
            <a:r>
              <a:rPr lang="zh-CN" altLang="zh-CN" sz="2000" kern="100" dirty="0">
                <a:solidFill>
                  <a:schemeClr val="tx1"/>
                </a:solidFill>
                <a:ea typeface="+mn-ea"/>
                <a:cs typeface="Times New Roman" panose="02020603050405020304" pitchFamily="18" charset="0"/>
              </a:rPr>
              <a:t>个存储单元</a:t>
            </a:r>
            <a:r>
              <a:rPr lang="en-US" altLang="zh-CN" sz="2000" kern="100" dirty="0">
                <a:solidFill>
                  <a:schemeClr val="tx1"/>
                </a:solidFill>
                <a:ea typeface="+mn-ea"/>
                <a:cs typeface="Times New Roman" panose="02020603050405020304" pitchFamily="18" charset="0"/>
              </a:rPr>
              <a:t>(Cell)</a:t>
            </a:r>
            <a:r>
              <a:rPr lang="zh-CN" altLang="zh-CN" sz="2000" kern="100" dirty="0">
                <a:solidFill>
                  <a:schemeClr val="tx1"/>
                </a:solidFill>
                <a:ea typeface="+mn-ea"/>
                <a:cs typeface="Times New Roman" panose="02020603050405020304" pitchFamily="18" charset="0"/>
              </a:rPr>
              <a:t>，分成</a:t>
            </a:r>
            <a:r>
              <a:rPr lang="en-US" altLang="zh-CN" sz="2000" kern="100" dirty="0">
                <a:solidFill>
                  <a:schemeClr val="tx1"/>
                </a:solidFill>
                <a:ea typeface="+mn-ea"/>
                <a:cs typeface="Times New Roman" panose="02020603050405020304" pitchFamily="18" charset="0"/>
              </a:rPr>
              <a:t>8</a:t>
            </a:r>
            <a:r>
              <a:rPr lang="zh-CN" altLang="zh-CN" sz="2000" kern="100" dirty="0">
                <a:solidFill>
                  <a:schemeClr val="tx1"/>
                </a:solidFill>
                <a:ea typeface="+mn-ea"/>
                <a:cs typeface="Times New Roman" panose="02020603050405020304" pitchFamily="18" charset="0"/>
              </a:rPr>
              <a:t>个</a:t>
            </a:r>
            <a:r>
              <a:rPr lang="en-US" altLang="zh-CN" sz="2000" kern="100" dirty="0">
                <a:solidFill>
                  <a:schemeClr val="tx1"/>
                </a:solidFill>
                <a:ea typeface="+mn-ea"/>
                <a:cs typeface="Times New Roman" panose="02020603050405020304" pitchFamily="18" charset="0"/>
              </a:rPr>
              <a:t>BANK</a:t>
            </a:r>
            <a:r>
              <a:rPr lang="zh-CN" altLang="zh-CN" sz="2000" kern="100" dirty="0">
                <a:solidFill>
                  <a:schemeClr val="tx1"/>
                </a:solidFill>
                <a:ea typeface="+mn-ea"/>
                <a:cs typeface="Times New Roman" panose="02020603050405020304" pitchFamily="18" charset="0"/>
              </a:rPr>
              <a:t>，共有</a:t>
            </a:r>
            <a:r>
              <a:rPr lang="en-US" altLang="zh-CN" sz="2000" kern="100" dirty="0">
                <a:solidFill>
                  <a:schemeClr val="tx1"/>
                </a:solidFill>
                <a:ea typeface="+mn-ea"/>
                <a:cs typeface="Times New Roman" panose="02020603050405020304" pitchFamily="18" charset="0"/>
              </a:rPr>
              <a:t>17</a:t>
            </a:r>
            <a:r>
              <a:rPr lang="zh-CN" altLang="zh-CN" sz="2000" kern="100" dirty="0">
                <a:solidFill>
                  <a:schemeClr val="tx1"/>
                </a:solidFill>
                <a:ea typeface="+mn-ea"/>
                <a:cs typeface="Times New Roman" panose="02020603050405020304" pitchFamily="18" charset="0"/>
              </a:rPr>
              <a:t>根地址线。</a:t>
            </a:r>
            <a:endParaRPr lang="en-US" altLang="zh-CN" sz="2000" kern="100" dirty="0">
              <a:solidFill>
                <a:schemeClr val="tx1"/>
              </a:solidFill>
              <a:ea typeface="+mn-ea"/>
              <a:cs typeface="Times New Roman" panose="02020603050405020304" pitchFamily="18" charset="0"/>
            </a:endParaRPr>
          </a:p>
          <a:p>
            <a:pPr>
              <a:spcBef>
                <a:spcPts val="0"/>
              </a:spcBef>
              <a:spcAft>
                <a:spcPts val="0"/>
              </a:spcAft>
            </a:pPr>
            <a:r>
              <a:rPr lang="zh-CN" altLang="zh-CN" sz="2000" kern="100" dirty="0">
                <a:solidFill>
                  <a:schemeClr val="tx1"/>
                </a:solidFill>
                <a:ea typeface="+mn-ea"/>
                <a:cs typeface="Times New Roman" panose="02020603050405020304" pitchFamily="18" charset="0"/>
              </a:rPr>
              <a:t>地址线作为行地址输入时分为二组，其中</a:t>
            </a:r>
            <a:r>
              <a:rPr lang="en-US" altLang="zh-CN" sz="2000" kern="100" dirty="0">
                <a:solidFill>
                  <a:schemeClr val="tx1"/>
                </a:solidFill>
                <a:ea typeface="+mn-ea"/>
                <a:cs typeface="Times New Roman" panose="02020603050405020304" pitchFamily="18" charset="0"/>
              </a:rPr>
              <a:t>A</a:t>
            </a:r>
            <a:r>
              <a:rPr lang="en-US" altLang="zh-CN" sz="2000" kern="100" baseline="-25000" dirty="0">
                <a:solidFill>
                  <a:schemeClr val="tx1"/>
                </a:solidFill>
                <a:ea typeface="+mn-ea"/>
                <a:cs typeface="Times New Roman" panose="02020603050405020304" pitchFamily="18" charset="0"/>
              </a:rPr>
              <a:t>13</a:t>
            </a:r>
            <a:r>
              <a:rPr lang="en-US" altLang="zh-CN" sz="2000" kern="100" dirty="0">
                <a:solidFill>
                  <a:schemeClr val="tx1"/>
                </a:solidFill>
                <a:ea typeface="+mn-ea"/>
                <a:cs typeface="Times New Roman" panose="02020603050405020304" pitchFamily="18" charset="0"/>
              </a:rPr>
              <a:t>~A</a:t>
            </a:r>
            <a:r>
              <a:rPr lang="en-US" altLang="zh-CN" sz="2000" kern="100" baseline="-25000" dirty="0">
                <a:solidFill>
                  <a:schemeClr val="tx1"/>
                </a:solidFill>
                <a:ea typeface="+mn-ea"/>
                <a:cs typeface="Times New Roman" panose="02020603050405020304" pitchFamily="18" charset="0"/>
              </a:rPr>
              <a:t>0</a:t>
            </a:r>
            <a:r>
              <a:rPr lang="zh-CN" altLang="zh-CN" sz="2000" kern="100" dirty="0">
                <a:solidFill>
                  <a:schemeClr val="tx1"/>
                </a:solidFill>
                <a:ea typeface="+mn-ea"/>
                <a:cs typeface="Times New Roman" panose="02020603050405020304" pitchFamily="18" charset="0"/>
              </a:rPr>
              <a:t>控制行阵列选择</a:t>
            </a:r>
            <a:r>
              <a:rPr lang="zh-CN" altLang="en-US" sz="2000" kern="100" dirty="0">
                <a:solidFill>
                  <a:schemeClr val="tx1"/>
                </a:solidFill>
                <a:ea typeface="+mn-ea"/>
                <a:cs typeface="Times New Roman" panose="02020603050405020304" pitchFamily="18" charset="0"/>
              </a:rPr>
              <a:t>，</a:t>
            </a:r>
            <a:r>
              <a:rPr lang="en-US" altLang="zh-CN" sz="2000" kern="100" dirty="0">
                <a:solidFill>
                  <a:schemeClr val="tx1"/>
                </a:solidFill>
                <a:ea typeface="+mn-ea"/>
                <a:cs typeface="Times New Roman" panose="02020603050405020304" pitchFamily="18" charset="0"/>
              </a:rPr>
              <a:t>BA</a:t>
            </a:r>
            <a:r>
              <a:rPr lang="en-US" altLang="zh-CN" sz="2000" kern="100" baseline="-25000" dirty="0">
                <a:solidFill>
                  <a:schemeClr val="tx1"/>
                </a:solidFill>
                <a:ea typeface="+mn-ea"/>
                <a:cs typeface="Times New Roman" panose="02020603050405020304" pitchFamily="18" charset="0"/>
              </a:rPr>
              <a:t>2</a:t>
            </a:r>
            <a:r>
              <a:rPr lang="en-US" altLang="zh-CN" sz="2000" kern="100" dirty="0">
                <a:solidFill>
                  <a:schemeClr val="tx1"/>
                </a:solidFill>
                <a:ea typeface="+mn-ea"/>
                <a:cs typeface="Times New Roman" panose="02020603050405020304" pitchFamily="18" charset="0"/>
              </a:rPr>
              <a:t>~BA</a:t>
            </a:r>
            <a:r>
              <a:rPr lang="en-US" altLang="zh-CN" sz="2000" kern="100" baseline="-25000" dirty="0">
                <a:solidFill>
                  <a:schemeClr val="tx1"/>
                </a:solidFill>
                <a:ea typeface="+mn-ea"/>
                <a:cs typeface="Times New Roman" panose="02020603050405020304" pitchFamily="18" charset="0"/>
              </a:rPr>
              <a:t>0</a:t>
            </a:r>
            <a:r>
              <a:rPr lang="zh-CN" altLang="zh-CN" sz="2000" kern="100" dirty="0">
                <a:solidFill>
                  <a:schemeClr val="tx1"/>
                </a:solidFill>
                <a:ea typeface="+mn-ea"/>
                <a:cs typeface="Times New Roman" panose="02020603050405020304" pitchFamily="18" charset="0"/>
              </a:rPr>
              <a:t>控制</a:t>
            </a:r>
            <a:r>
              <a:rPr lang="en-US" altLang="zh-CN" sz="2000" kern="100" dirty="0">
                <a:solidFill>
                  <a:schemeClr val="tx1"/>
                </a:solidFill>
                <a:ea typeface="+mn-ea"/>
                <a:cs typeface="Times New Roman" panose="02020603050405020304" pitchFamily="18" charset="0"/>
              </a:rPr>
              <a:t>BANK</a:t>
            </a:r>
            <a:r>
              <a:rPr lang="zh-CN" altLang="zh-CN" sz="2000" kern="100" dirty="0">
                <a:solidFill>
                  <a:schemeClr val="tx1"/>
                </a:solidFill>
                <a:ea typeface="+mn-ea"/>
                <a:cs typeface="Times New Roman" panose="02020603050405020304" pitchFamily="18" charset="0"/>
              </a:rPr>
              <a:t>选择，由</a:t>
            </a:r>
            <a:r>
              <a:rPr lang="en-US" altLang="zh-CN" sz="2000" kern="100" dirty="0">
                <a:solidFill>
                  <a:schemeClr val="tx1"/>
                </a:solidFill>
                <a:ea typeface="+mn-ea"/>
                <a:cs typeface="Times New Roman" panose="02020603050405020304" pitchFamily="18" charset="0"/>
              </a:rPr>
              <a:t>RAS</a:t>
            </a:r>
            <a:r>
              <a:rPr lang="zh-CN" altLang="zh-CN" sz="2000" kern="100" dirty="0">
                <a:solidFill>
                  <a:schemeClr val="tx1"/>
                </a:solidFill>
                <a:ea typeface="+mn-ea"/>
                <a:cs typeface="Times New Roman" panose="02020603050405020304" pitchFamily="18" charset="0"/>
              </a:rPr>
              <a:t>控制信号锁存</a:t>
            </a:r>
            <a:r>
              <a:rPr lang="zh-CN" altLang="zh-CN" sz="2000" kern="100" dirty="0">
                <a:cs typeface="Times New Roman" panose="02020603050405020304" pitchFamily="18" charset="0"/>
              </a:rPr>
              <a:t>；</a:t>
            </a:r>
            <a:r>
              <a:rPr lang="zh-CN" altLang="zh-CN" sz="2000" kern="100" dirty="0">
                <a:solidFill>
                  <a:schemeClr val="tx1"/>
                </a:solidFill>
                <a:ea typeface="+mn-ea"/>
                <a:cs typeface="Times New Roman" panose="02020603050405020304" pitchFamily="18" charset="0"/>
              </a:rPr>
              <a:t>地址线作为列地址时只用了</a:t>
            </a:r>
            <a:r>
              <a:rPr lang="en-US" altLang="zh-CN" sz="2000" kern="100" dirty="0">
                <a:solidFill>
                  <a:schemeClr val="tx1"/>
                </a:solidFill>
                <a:ea typeface="+mn-ea"/>
                <a:cs typeface="Times New Roman" panose="02020603050405020304" pitchFamily="18" charset="0"/>
              </a:rPr>
              <a:t>10</a:t>
            </a:r>
            <a:r>
              <a:rPr lang="zh-CN" altLang="zh-CN" sz="2000" kern="100" dirty="0">
                <a:solidFill>
                  <a:schemeClr val="tx1"/>
                </a:solidFill>
                <a:ea typeface="+mn-ea"/>
                <a:cs typeface="Times New Roman" panose="02020603050405020304" pitchFamily="18" charset="0"/>
              </a:rPr>
              <a:t>根列地址线</a:t>
            </a:r>
            <a:r>
              <a:rPr lang="en-US" altLang="zh-CN" sz="2000" kern="100" dirty="0">
                <a:solidFill>
                  <a:schemeClr val="tx1"/>
                </a:solidFill>
                <a:ea typeface="+mn-ea"/>
                <a:cs typeface="Times New Roman" panose="02020603050405020304" pitchFamily="18" charset="0"/>
              </a:rPr>
              <a:t>(A</a:t>
            </a:r>
            <a:r>
              <a:rPr lang="en-US" altLang="zh-CN" sz="2000" kern="100" baseline="-25000" dirty="0">
                <a:solidFill>
                  <a:schemeClr val="tx1"/>
                </a:solidFill>
                <a:ea typeface="+mn-ea"/>
                <a:cs typeface="Times New Roman" panose="02020603050405020304" pitchFamily="18" charset="0"/>
              </a:rPr>
              <a:t>9</a:t>
            </a:r>
            <a:r>
              <a:rPr lang="en-US" altLang="zh-CN" sz="2000" kern="100" dirty="0">
                <a:solidFill>
                  <a:schemeClr val="tx1"/>
                </a:solidFill>
                <a:ea typeface="+mn-ea"/>
                <a:cs typeface="Times New Roman" panose="02020603050405020304" pitchFamily="18" charset="0"/>
              </a:rPr>
              <a:t>~A</a:t>
            </a:r>
            <a:r>
              <a:rPr lang="en-US" altLang="zh-CN" sz="2000" kern="100" baseline="-25000" dirty="0">
                <a:solidFill>
                  <a:schemeClr val="tx1"/>
                </a:solidFill>
                <a:ea typeface="+mn-ea"/>
                <a:cs typeface="Times New Roman" panose="02020603050405020304" pitchFamily="18" charset="0"/>
              </a:rPr>
              <a:t>0</a:t>
            </a:r>
            <a:r>
              <a:rPr lang="en-US" altLang="zh-CN" sz="2000" kern="100" dirty="0">
                <a:solidFill>
                  <a:schemeClr val="tx1"/>
                </a:solidFill>
                <a:ea typeface="+mn-ea"/>
                <a:cs typeface="Times New Roman" panose="02020603050405020304" pitchFamily="18" charset="0"/>
              </a:rPr>
              <a:t>)</a:t>
            </a:r>
            <a:r>
              <a:rPr lang="zh-CN" altLang="zh-CN" sz="2000" kern="100" dirty="0">
                <a:solidFill>
                  <a:schemeClr val="tx1"/>
                </a:solidFill>
                <a:ea typeface="+mn-ea"/>
                <a:cs typeface="Times New Roman" panose="02020603050405020304" pitchFamily="18" charset="0"/>
              </a:rPr>
              <a:t>，也分为二组，由</a:t>
            </a:r>
            <a:r>
              <a:rPr lang="en-US" altLang="zh-CN" sz="2000" kern="100" dirty="0">
                <a:solidFill>
                  <a:schemeClr val="tx1"/>
                </a:solidFill>
                <a:ea typeface="+mn-ea"/>
                <a:cs typeface="Times New Roman" panose="02020603050405020304" pitchFamily="18" charset="0"/>
              </a:rPr>
              <a:t>CAS</a:t>
            </a:r>
            <a:r>
              <a:rPr lang="zh-CN" altLang="zh-CN" sz="2000" kern="100" dirty="0">
                <a:solidFill>
                  <a:schemeClr val="tx1"/>
                </a:solidFill>
                <a:ea typeface="+mn-ea"/>
                <a:cs typeface="Times New Roman" panose="02020603050405020304" pitchFamily="18" charset="0"/>
              </a:rPr>
              <a:t>信号控制锁存。</a:t>
            </a:r>
          </a:p>
          <a:p>
            <a:pPr>
              <a:spcBef>
                <a:spcPts val="0"/>
              </a:spcBef>
              <a:spcAft>
                <a:spcPts val="0"/>
              </a:spcAft>
            </a:pPr>
            <a:r>
              <a:rPr lang="zh-CN" altLang="zh-CN" sz="2000" kern="100" dirty="0">
                <a:solidFill>
                  <a:schemeClr val="tx1"/>
                </a:solidFill>
                <a:ea typeface="+mn-ea"/>
                <a:cs typeface="Times New Roman" panose="02020603050405020304" pitchFamily="18" charset="0"/>
              </a:rPr>
              <a:t>每一个</a:t>
            </a:r>
            <a:r>
              <a:rPr lang="en-US" altLang="zh-CN" sz="2000" kern="100" dirty="0">
                <a:solidFill>
                  <a:schemeClr val="tx1"/>
                </a:solidFill>
                <a:ea typeface="+mn-ea"/>
                <a:cs typeface="Times New Roman" panose="02020603050405020304" pitchFamily="18" charset="0"/>
              </a:rPr>
              <a:t>BANK</a:t>
            </a:r>
            <a:r>
              <a:rPr lang="zh-CN" altLang="en-US" sz="2000" kern="100" dirty="0">
                <a:solidFill>
                  <a:schemeClr val="tx1"/>
                </a:solidFill>
                <a:ea typeface="+mn-ea"/>
                <a:cs typeface="Times New Roman" panose="02020603050405020304" pitchFamily="18" charset="0"/>
              </a:rPr>
              <a:t>是</a:t>
            </a:r>
            <a:r>
              <a:rPr lang="zh-CN" altLang="zh-CN" sz="2000" kern="100" dirty="0">
                <a:solidFill>
                  <a:schemeClr val="tx1"/>
                </a:solidFill>
                <a:ea typeface="+mn-ea"/>
                <a:cs typeface="Times New Roman" panose="02020603050405020304" pitchFamily="18" charset="0"/>
              </a:rPr>
              <a:t>由</a:t>
            </a:r>
            <a:r>
              <a:rPr lang="en-US" altLang="zh-CN" sz="2000" kern="100" dirty="0">
                <a:cs typeface="Times New Roman" panose="02020603050405020304" pitchFamily="18" charset="0"/>
              </a:rPr>
              <a:t>2</a:t>
            </a:r>
            <a:r>
              <a:rPr lang="en-US" altLang="zh-CN" sz="2000" kern="100" baseline="30000" dirty="0">
                <a:cs typeface="Times New Roman" panose="02020603050405020304" pitchFamily="18" charset="0"/>
              </a:rPr>
              <a:t>28</a:t>
            </a:r>
            <a:r>
              <a:rPr lang="zh-CN" altLang="zh-CN" sz="2000" kern="100" dirty="0">
                <a:cs typeface="Times New Roman" panose="02020603050405020304" pitchFamily="18" charset="0"/>
              </a:rPr>
              <a:t>个</a:t>
            </a:r>
            <a:r>
              <a:rPr lang="en-US" altLang="zh-CN" sz="2000" kern="100" dirty="0">
                <a:cs typeface="Times New Roman" panose="02020603050405020304" pitchFamily="18" charset="0"/>
              </a:rPr>
              <a:t>Cell</a:t>
            </a:r>
            <a:r>
              <a:rPr lang="zh-CN" altLang="zh-CN" sz="2000" kern="100" dirty="0">
                <a:cs typeface="Times New Roman" panose="02020603050405020304" pitchFamily="18" charset="0"/>
              </a:rPr>
              <a:t>组成的三维立体阵列</a:t>
            </a:r>
            <a:r>
              <a:rPr lang="en-US" altLang="zh-CN" sz="2000" kern="100" dirty="0">
                <a:cs typeface="Times New Roman" panose="02020603050405020304" pitchFamily="18" charset="0"/>
              </a:rPr>
              <a:t>16384(2</a:t>
            </a:r>
            <a:r>
              <a:rPr lang="en-US" altLang="zh-CN" sz="2000" kern="100" baseline="30000" dirty="0">
                <a:cs typeface="Times New Roman" panose="02020603050405020304" pitchFamily="18" charset="0"/>
              </a:rPr>
              <a:t>14</a:t>
            </a:r>
            <a:r>
              <a:rPr lang="en-US" altLang="zh-CN" sz="2000" kern="100" dirty="0">
                <a:cs typeface="Times New Roman" panose="02020603050405020304" pitchFamily="18" charset="0"/>
              </a:rPr>
              <a:t>)×128×128</a:t>
            </a:r>
            <a:r>
              <a:rPr lang="zh-CN" altLang="en-US" sz="2000" kern="100" dirty="0">
                <a:cs typeface="Times New Roman" panose="02020603050405020304" pitchFamily="18" charset="0"/>
              </a:rPr>
              <a:t>，</a:t>
            </a:r>
            <a:r>
              <a:rPr lang="zh-CN" altLang="zh-CN" sz="2000" kern="100" dirty="0">
                <a:solidFill>
                  <a:schemeClr val="tx1"/>
                </a:solidFill>
                <a:ea typeface="+mn-ea"/>
                <a:cs typeface="Times New Roman" panose="02020603050405020304" pitchFamily="18" charset="0"/>
              </a:rPr>
              <a:t>共有</a:t>
            </a:r>
            <a:r>
              <a:rPr lang="en-US" altLang="zh-CN" sz="2000" kern="100" dirty="0">
                <a:solidFill>
                  <a:schemeClr val="tx1"/>
                </a:solidFill>
                <a:ea typeface="+mn-ea"/>
                <a:cs typeface="Times New Roman" panose="02020603050405020304" pitchFamily="18" charset="0"/>
              </a:rPr>
              <a:t>8</a:t>
            </a:r>
            <a:r>
              <a:rPr lang="zh-CN" altLang="zh-CN" sz="2000" kern="100" dirty="0">
                <a:solidFill>
                  <a:schemeClr val="tx1"/>
                </a:solidFill>
                <a:ea typeface="+mn-ea"/>
                <a:cs typeface="Times New Roman" panose="02020603050405020304" pitchFamily="18" charset="0"/>
              </a:rPr>
              <a:t>个三维立体阵列</a:t>
            </a:r>
            <a:r>
              <a:rPr lang="en-US" altLang="zh-CN" sz="2000" kern="100" dirty="0">
                <a:solidFill>
                  <a:schemeClr val="tx1"/>
                </a:solidFill>
                <a:ea typeface="+mn-ea"/>
                <a:cs typeface="Times New Roman" panose="02020603050405020304" pitchFamily="18" charset="0"/>
              </a:rPr>
              <a:t>(BANK)</a:t>
            </a:r>
            <a:r>
              <a:rPr lang="zh-CN" altLang="zh-CN" sz="2000" kern="100" dirty="0">
                <a:solidFill>
                  <a:schemeClr val="tx1"/>
                </a:solidFill>
                <a:ea typeface="+mn-ea"/>
                <a:cs typeface="Times New Roman" panose="02020603050405020304" pitchFamily="18" charset="0"/>
              </a:rPr>
              <a:t>，芯片内部阵列总计</a:t>
            </a:r>
            <a:r>
              <a:rPr lang="en-US" altLang="zh-CN" sz="2000" kern="100" dirty="0">
                <a:solidFill>
                  <a:schemeClr val="tx1"/>
                </a:solidFill>
                <a:ea typeface="+mn-ea"/>
                <a:cs typeface="Times New Roman" panose="02020603050405020304" pitchFamily="18" charset="0"/>
              </a:rPr>
              <a:t>2</a:t>
            </a:r>
            <a:r>
              <a:rPr lang="en-US" altLang="zh-CN" sz="2000" kern="100" baseline="30000" dirty="0">
                <a:solidFill>
                  <a:schemeClr val="tx1"/>
                </a:solidFill>
                <a:ea typeface="+mn-ea"/>
                <a:cs typeface="Times New Roman" panose="02020603050405020304" pitchFamily="18" charset="0"/>
              </a:rPr>
              <a:t>31</a:t>
            </a:r>
            <a:r>
              <a:rPr lang="zh-CN" altLang="zh-CN" sz="2000" kern="100" dirty="0">
                <a:solidFill>
                  <a:schemeClr val="tx1"/>
                </a:solidFill>
                <a:ea typeface="+mn-ea"/>
                <a:cs typeface="Times New Roman" panose="02020603050405020304" pitchFamily="18" charset="0"/>
              </a:rPr>
              <a:t>个</a:t>
            </a:r>
            <a:r>
              <a:rPr lang="en-US" altLang="zh-CN" sz="2000" kern="100" dirty="0">
                <a:solidFill>
                  <a:schemeClr val="tx1"/>
                </a:solidFill>
                <a:ea typeface="+mn-ea"/>
                <a:cs typeface="Times New Roman" panose="02020603050405020304" pitchFamily="18" charset="0"/>
              </a:rPr>
              <a:t>Cell</a:t>
            </a:r>
            <a:r>
              <a:rPr lang="zh-CN" altLang="zh-CN" sz="2000" kern="100" dirty="0">
                <a:solidFill>
                  <a:schemeClr val="tx1"/>
                </a:solidFill>
                <a:ea typeface="+mn-ea"/>
                <a:cs typeface="Times New Roman" panose="02020603050405020304" pitchFamily="18" charset="0"/>
              </a:rPr>
              <a:t>。</a:t>
            </a:r>
          </a:p>
          <a:p>
            <a:pPr>
              <a:spcBef>
                <a:spcPts val="0"/>
              </a:spcBef>
              <a:spcAft>
                <a:spcPts val="0"/>
              </a:spcAft>
            </a:pPr>
            <a:r>
              <a:rPr lang="zh-CN" altLang="zh-CN" sz="2000" kern="100" dirty="0">
                <a:solidFill>
                  <a:schemeClr val="tx1"/>
                </a:solidFill>
                <a:ea typeface="+mn-ea"/>
                <a:cs typeface="Times New Roman" panose="02020603050405020304" pitchFamily="18" charset="0"/>
              </a:rPr>
              <a:t>行地址</a:t>
            </a:r>
            <a:r>
              <a:rPr lang="en-US" altLang="zh-CN" sz="2000" kern="100" dirty="0">
                <a:solidFill>
                  <a:schemeClr val="tx1"/>
                </a:solidFill>
                <a:ea typeface="+mn-ea"/>
                <a:cs typeface="Times New Roman" panose="02020603050405020304" pitchFamily="18" charset="0"/>
              </a:rPr>
              <a:t>A</a:t>
            </a:r>
            <a:r>
              <a:rPr lang="en-US" altLang="zh-CN" sz="2000" kern="100" baseline="-25000" dirty="0">
                <a:solidFill>
                  <a:schemeClr val="tx1"/>
                </a:solidFill>
                <a:ea typeface="+mn-ea"/>
                <a:cs typeface="Times New Roman" panose="02020603050405020304" pitchFamily="18" charset="0"/>
              </a:rPr>
              <a:t>13</a:t>
            </a:r>
            <a:r>
              <a:rPr lang="en-US" altLang="zh-CN" sz="2000" kern="100" dirty="0">
                <a:solidFill>
                  <a:schemeClr val="tx1"/>
                </a:solidFill>
                <a:ea typeface="+mn-ea"/>
                <a:cs typeface="Times New Roman" panose="02020603050405020304" pitchFamily="18" charset="0"/>
              </a:rPr>
              <a:t>~A</a:t>
            </a:r>
            <a:r>
              <a:rPr lang="en-US" altLang="zh-CN" sz="2000" kern="100" baseline="-25000" dirty="0">
                <a:solidFill>
                  <a:schemeClr val="tx1"/>
                </a:solidFill>
                <a:ea typeface="+mn-ea"/>
                <a:cs typeface="Times New Roman" panose="02020603050405020304" pitchFamily="18" charset="0"/>
              </a:rPr>
              <a:t>0</a:t>
            </a:r>
            <a:r>
              <a:rPr lang="zh-CN" altLang="zh-CN" sz="2000" kern="100" dirty="0">
                <a:solidFill>
                  <a:schemeClr val="tx1"/>
                </a:solidFill>
                <a:ea typeface="+mn-ea"/>
                <a:cs typeface="Times New Roman" panose="02020603050405020304" pitchFamily="18" charset="0"/>
              </a:rPr>
              <a:t>每次选中所有</a:t>
            </a:r>
            <a:r>
              <a:rPr lang="en-US" altLang="zh-CN" sz="2000" kern="100" dirty="0">
                <a:solidFill>
                  <a:schemeClr val="tx1"/>
                </a:solidFill>
                <a:ea typeface="+mn-ea"/>
                <a:cs typeface="Times New Roman" panose="02020603050405020304" pitchFamily="18" charset="0"/>
              </a:rPr>
              <a:t>BANK</a:t>
            </a:r>
            <a:r>
              <a:rPr lang="zh-CN" altLang="zh-CN" sz="2000" kern="100" dirty="0">
                <a:solidFill>
                  <a:schemeClr val="tx1"/>
                </a:solidFill>
                <a:ea typeface="+mn-ea"/>
                <a:cs typeface="Times New Roman" panose="02020603050405020304" pitchFamily="18" charset="0"/>
              </a:rPr>
              <a:t>中的一个</a:t>
            </a:r>
            <a:r>
              <a:rPr lang="en-US" altLang="zh-CN" sz="2000" kern="100" dirty="0">
                <a:cs typeface="Times New Roman" panose="02020603050405020304" pitchFamily="18" charset="0"/>
              </a:rPr>
              <a:t>128×128Cell</a:t>
            </a:r>
            <a:r>
              <a:rPr lang="zh-CN" altLang="zh-CN" sz="2000" kern="100" dirty="0">
                <a:solidFill>
                  <a:schemeClr val="tx1"/>
                </a:solidFill>
                <a:ea typeface="+mn-ea"/>
                <a:cs typeface="Times New Roman" panose="02020603050405020304" pitchFamily="18" charset="0"/>
              </a:rPr>
              <a:t>阵列</a:t>
            </a:r>
            <a:r>
              <a:rPr lang="zh-CN" altLang="en-US" sz="2000" kern="100" dirty="0">
                <a:solidFill>
                  <a:schemeClr val="tx1"/>
                </a:solidFill>
                <a:ea typeface="+mn-ea"/>
                <a:cs typeface="Times New Roman" panose="02020603050405020304" pitchFamily="18" charset="0"/>
              </a:rPr>
              <a:t>，</a:t>
            </a:r>
            <a:r>
              <a:rPr lang="zh-CN" altLang="zh-CN" sz="2000" kern="100" dirty="0">
                <a:solidFill>
                  <a:schemeClr val="tx1"/>
                </a:solidFill>
                <a:ea typeface="+mn-ea"/>
                <a:cs typeface="Times New Roman" panose="02020603050405020304" pitchFamily="18" charset="0"/>
              </a:rPr>
              <a:t>并由</a:t>
            </a:r>
            <a:r>
              <a:rPr lang="en-US" altLang="zh-CN" sz="2000" kern="100" dirty="0">
                <a:solidFill>
                  <a:schemeClr val="tx1"/>
                </a:solidFill>
                <a:ea typeface="+mn-ea"/>
                <a:cs typeface="Times New Roman" panose="02020603050405020304" pitchFamily="18" charset="0"/>
              </a:rPr>
              <a:t>BA</a:t>
            </a:r>
            <a:r>
              <a:rPr lang="en-US" altLang="zh-CN" sz="2000" kern="100" baseline="-25000" dirty="0">
                <a:solidFill>
                  <a:schemeClr val="tx1"/>
                </a:solidFill>
                <a:ea typeface="+mn-ea"/>
                <a:cs typeface="Times New Roman" panose="02020603050405020304" pitchFamily="18" charset="0"/>
              </a:rPr>
              <a:t>2</a:t>
            </a:r>
            <a:r>
              <a:rPr lang="en-US" altLang="zh-CN" sz="2000" kern="100" dirty="0">
                <a:solidFill>
                  <a:schemeClr val="tx1"/>
                </a:solidFill>
                <a:ea typeface="+mn-ea"/>
                <a:cs typeface="Times New Roman" panose="02020603050405020304" pitchFamily="18" charset="0"/>
              </a:rPr>
              <a:t>~BA</a:t>
            </a:r>
            <a:r>
              <a:rPr lang="en-US" altLang="zh-CN" sz="2000" kern="100" baseline="-25000" dirty="0">
                <a:solidFill>
                  <a:schemeClr val="tx1"/>
                </a:solidFill>
                <a:ea typeface="+mn-ea"/>
                <a:cs typeface="Times New Roman" panose="02020603050405020304" pitchFamily="18" charset="0"/>
              </a:rPr>
              <a:t>0</a:t>
            </a:r>
            <a:r>
              <a:rPr lang="zh-CN" altLang="zh-CN" sz="2000" kern="100" dirty="0">
                <a:solidFill>
                  <a:schemeClr val="tx1"/>
                </a:solidFill>
                <a:ea typeface="+mn-ea"/>
                <a:cs typeface="Times New Roman" panose="02020603050405020304" pitchFamily="18" charset="0"/>
              </a:rPr>
              <a:t>选用</a:t>
            </a:r>
            <a:r>
              <a:rPr lang="zh-CN" altLang="en-US" sz="2000" kern="100" dirty="0">
                <a:solidFill>
                  <a:schemeClr val="tx1"/>
                </a:solidFill>
                <a:ea typeface="+mn-ea"/>
                <a:cs typeface="Times New Roman" panose="02020603050405020304" pitchFamily="18" charset="0"/>
              </a:rPr>
              <a:t>某个</a:t>
            </a:r>
            <a:r>
              <a:rPr lang="en-US" altLang="zh-CN" sz="2000" kern="100" dirty="0">
                <a:solidFill>
                  <a:schemeClr val="tx1"/>
                </a:solidFill>
                <a:ea typeface="+mn-ea"/>
                <a:cs typeface="Times New Roman" panose="02020603050405020304" pitchFamily="18" charset="0"/>
              </a:rPr>
              <a:t>BANK</a:t>
            </a:r>
            <a:r>
              <a:rPr lang="zh-CN" altLang="zh-CN" sz="2000" kern="100" dirty="0">
                <a:solidFill>
                  <a:schemeClr val="tx1"/>
                </a:solidFill>
                <a:ea typeface="+mn-ea"/>
                <a:cs typeface="Times New Roman" panose="02020603050405020304" pitchFamily="18" charset="0"/>
              </a:rPr>
              <a:t>的一个</a:t>
            </a:r>
            <a:r>
              <a:rPr lang="en-US" altLang="zh-CN" sz="2000" kern="100" dirty="0">
                <a:solidFill>
                  <a:schemeClr val="tx1"/>
                </a:solidFill>
                <a:ea typeface="+mn-ea"/>
                <a:cs typeface="Times New Roman" panose="02020603050405020304" pitchFamily="18" charset="0"/>
              </a:rPr>
              <a:t>128×128Cell</a:t>
            </a:r>
            <a:r>
              <a:rPr lang="zh-CN" altLang="zh-CN" sz="2000" kern="100" dirty="0">
                <a:solidFill>
                  <a:schemeClr val="tx1"/>
                </a:solidFill>
                <a:ea typeface="+mn-ea"/>
                <a:cs typeface="Times New Roman" panose="02020603050405020304" pitchFamily="18" charset="0"/>
              </a:rPr>
              <a:t>阵列。</a:t>
            </a:r>
            <a:endParaRPr lang="en-US" altLang="zh-CN" sz="2000" kern="100" dirty="0">
              <a:solidFill>
                <a:schemeClr val="tx1"/>
              </a:solidFill>
              <a:ea typeface="+mn-ea"/>
              <a:cs typeface="Times New Roman" panose="02020603050405020304" pitchFamily="18" charset="0"/>
            </a:endParaRPr>
          </a:p>
          <a:p>
            <a:pPr>
              <a:spcBef>
                <a:spcPts val="0"/>
              </a:spcBef>
              <a:spcAft>
                <a:spcPts val="0"/>
              </a:spcAft>
            </a:pPr>
            <a:r>
              <a:rPr lang="zh-CN" altLang="zh-CN" sz="2000" kern="100" dirty="0">
                <a:solidFill>
                  <a:schemeClr val="tx1"/>
                </a:solidFill>
                <a:ea typeface="+mn-ea"/>
                <a:cs typeface="Times New Roman" panose="02020603050405020304" pitchFamily="18" charset="0"/>
              </a:rPr>
              <a:t>选中的</a:t>
            </a:r>
            <a:r>
              <a:rPr lang="en-US" altLang="zh-CN" sz="2000" kern="100" dirty="0">
                <a:cs typeface="Times New Roman" panose="02020603050405020304" pitchFamily="18" charset="0"/>
              </a:rPr>
              <a:t>128×128Cell</a:t>
            </a:r>
            <a:r>
              <a:rPr lang="zh-CN" altLang="zh-CN" sz="2000" kern="100" dirty="0">
                <a:cs typeface="Times New Roman" panose="02020603050405020304" pitchFamily="18" charset="0"/>
              </a:rPr>
              <a:t>阵列由</a:t>
            </a:r>
            <a:r>
              <a:rPr lang="zh-CN" altLang="zh-CN" sz="2000" kern="100" dirty="0">
                <a:solidFill>
                  <a:schemeClr val="tx1"/>
                </a:solidFill>
                <a:ea typeface="+mn-ea"/>
                <a:cs typeface="Times New Roman" panose="02020603050405020304" pitchFamily="18" charset="0"/>
              </a:rPr>
              <a:t>列地址</a:t>
            </a:r>
            <a:r>
              <a:rPr lang="en-US" altLang="zh-CN" sz="2000" kern="100" dirty="0">
                <a:solidFill>
                  <a:schemeClr val="tx1"/>
                </a:solidFill>
                <a:ea typeface="+mn-ea"/>
                <a:cs typeface="Times New Roman" panose="02020603050405020304" pitchFamily="18" charset="0"/>
              </a:rPr>
              <a:t>A</a:t>
            </a:r>
            <a:r>
              <a:rPr lang="en-US" altLang="zh-CN" sz="2000" kern="100" baseline="-25000" dirty="0">
                <a:solidFill>
                  <a:schemeClr val="tx1"/>
                </a:solidFill>
                <a:ea typeface="+mn-ea"/>
                <a:cs typeface="Times New Roman" panose="02020603050405020304" pitchFamily="18" charset="0"/>
              </a:rPr>
              <a:t>9</a:t>
            </a:r>
            <a:r>
              <a:rPr lang="en-US" altLang="zh-CN" sz="2000" kern="100" dirty="0">
                <a:solidFill>
                  <a:schemeClr val="tx1"/>
                </a:solidFill>
                <a:ea typeface="+mn-ea"/>
                <a:cs typeface="Times New Roman" panose="02020603050405020304" pitchFamily="18" charset="0"/>
              </a:rPr>
              <a:t>~A</a:t>
            </a:r>
            <a:r>
              <a:rPr lang="en-US" altLang="zh-CN" sz="2000" kern="100" baseline="-25000" dirty="0">
                <a:solidFill>
                  <a:schemeClr val="tx1"/>
                </a:solidFill>
                <a:ea typeface="+mn-ea"/>
                <a:cs typeface="Times New Roman" panose="02020603050405020304" pitchFamily="18" charset="0"/>
              </a:rPr>
              <a:t>3</a:t>
            </a:r>
            <a:r>
              <a:rPr lang="zh-CN" altLang="zh-CN" sz="2000" kern="100" dirty="0">
                <a:solidFill>
                  <a:schemeClr val="tx1"/>
                </a:solidFill>
                <a:ea typeface="+mn-ea"/>
                <a:cs typeface="Times New Roman" panose="02020603050405020304" pitchFamily="18" charset="0"/>
              </a:rPr>
              <a:t>选中其中的一列</a:t>
            </a:r>
            <a:r>
              <a:rPr lang="en-US" altLang="zh-CN" sz="2000" kern="100" dirty="0">
                <a:solidFill>
                  <a:schemeClr val="tx1"/>
                </a:solidFill>
                <a:ea typeface="+mn-ea"/>
                <a:cs typeface="Times New Roman" panose="02020603050405020304" pitchFamily="18" charset="0"/>
              </a:rPr>
              <a:t>(128Cell)</a:t>
            </a:r>
            <a:r>
              <a:rPr lang="zh-CN" altLang="zh-CN" sz="2000" kern="100" dirty="0">
                <a:solidFill>
                  <a:schemeClr val="tx1"/>
                </a:solidFill>
                <a:ea typeface="+mn-ea"/>
                <a:cs typeface="Times New Roman" panose="02020603050405020304" pitchFamily="18" charset="0"/>
              </a:rPr>
              <a:t>，与</a:t>
            </a:r>
            <a:r>
              <a:rPr lang="en-US" altLang="zh-CN" sz="2000" kern="100" dirty="0">
                <a:solidFill>
                  <a:schemeClr val="tx1"/>
                </a:solidFill>
                <a:ea typeface="+mn-ea"/>
                <a:cs typeface="Times New Roman" panose="02020603050405020304" pitchFamily="18" charset="0"/>
              </a:rPr>
              <a:t>FIFO</a:t>
            </a:r>
            <a:r>
              <a:rPr lang="zh-CN" altLang="zh-CN" sz="2000" kern="100" dirty="0">
                <a:solidFill>
                  <a:schemeClr val="tx1"/>
                </a:solidFill>
                <a:ea typeface="+mn-ea"/>
                <a:cs typeface="Times New Roman" panose="02020603050405020304" pitchFamily="18" charset="0"/>
              </a:rPr>
              <a:t>读缓冲器或数据接口模块连接。若是读操作，读出到</a:t>
            </a:r>
            <a:r>
              <a:rPr lang="en-US" altLang="zh-CN" sz="2000" kern="100" dirty="0">
                <a:solidFill>
                  <a:schemeClr val="tx1"/>
                </a:solidFill>
                <a:ea typeface="+mn-ea"/>
                <a:cs typeface="Times New Roman" panose="02020603050405020304" pitchFamily="18" charset="0"/>
              </a:rPr>
              <a:t>FIFO</a:t>
            </a:r>
            <a:r>
              <a:rPr lang="zh-CN" altLang="zh-CN" sz="2000" kern="100" dirty="0">
                <a:solidFill>
                  <a:schemeClr val="tx1"/>
                </a:solidFill>
                <a:ea typeface="+mn-ea"/>
                <a:cs typeface="Times New Roman" panose="02020603050405020304" pitchFamily="18" charset="0"/>
              </a:rPr>
              <a:t>读缓冲器，再由列地址</a:t>
            </a:r>
            <a:r>
              <a:rPr lang="en-US" altLang="zh-CN" sz="2000" kern="100" dirty="0">
                <a:solidFill>
                  <a:schemeClr val="tx1"/>
                </a:solidFill>
                <a:ea typeface="+mn-ea"/>
                <a:cs typeface="Times New Roman" panose="02020603050405020304" pitchFamily="18" charset="0"/>
              </a:rPr>
              <a:t>A</a:t>
            </a:r>
            <a:r>
              <a:rPr lang="en-US" altLang="zh-CN" sz="2000" kern="100" baseline="-25000" dirty="0">
                <a:solidFill>
                  <a:schemeClr val="tx1"/>
                </a:solidFill>
                <a:ea typeface="+mn-ea"/>
                <a:cs typeface="Times New Roman" panose="02020603050405020304" pitchFamily="18" charset="0"/>
              </a:rPr>
              <a:t>2</a:t>
            </a:r>
            <a:r>
              <a:rPr lang="en-US" altLang="zh-CN" sz="2000" kern="100" dirty="0">
                <a:solidFill>
                  <a:schemeClr val="tx1"/>
                </a:solidFill>
                <a:ea typeface="+mn-ea"/>
                <a:cs typeface="Times New Roman" panose="02020603050405020304" pitchFamily="18" charset="0"/>
              </a:rPr>
              <a:t>~A</a:t>
            </a:r>
            <a:r>
              <a:rPr lang="en-US" altLang="zh-CN" sz="2000" kern="100" baseline="-25000" dirty="0">
                <a:solidFill>
                  <a:schemeClr val="tx1"/>
                </a:solidFill>
                <a:ea typeface="+mn-ea"/>
                <a:cs typeface="Times New Roman" panose="02020603050405020304" pitchFamily="18" charset="0"/>
              </a:rPr>
              <a:t>0</a:t>
            </a:r>
            <a:r>
              <a:rPr lang="zh-CN" altLang="zh-CN" sz="2000" kern="100" dirty="0">
                <a:solidFill>
                  <a:schemeClr val="tx1"/>
                </a:solidFill>
                <a:ea typeface="+mn-ea"/>
                <a:cs typeface="Times New Roman" panose="02020603050405020304" pitchFamily="18" charset="0"/>
              </a:rPr>
              <a:t>控制每次输出</a:t>
            </a:r>
            <a:r>
              <a:rPr lang="en-US" altLang="zh-CN" sz="2000" kern="100" dirty="0">
                <a:solidFill>
                  <a:schemeClr val="tx1"/>
                </a:solidFill>
                <a:ea typeface="+mn-ea"/>
                <a:cs typeface="Times New Roman" panose="02020603050405020304" pitchFamily="18" charset="0"/>
              </a:rPr>
              <a:t>16</a:t>
            </a:r>
            <a:r>
              <a:rPr lang="zh-CN" altLang="zh-CN" sz="2000" kern="100" dirty="0">
                <a:solidFill>
                  <a:schemeClr val="tx1"/>
                </a:solidFill>
                <a:ea typeface="+mn-ea"/>
                <a:cs typeface="Times New Roman" panose="02020603050405020304" pitchFamily="18" charset="0"/>
              </a:rPr>
              <a:t>位；若是写操作，从</a:t>
            </a:r>
            <a:r>
              <a:rPr lang="en-US" altLang="zh-CN" sz="2000" kern="100" dirty="0">
                <a:solidFill>
                  <a:schemeClr val="tx1"/>
                </a:solidFill>
                <a:ea typeface="+mn-ea"/>
                <a:cs typeface="Times New Roman" panose="02020603050405020304" pitchFamily="18" charset="0"/>
              </a:rPr>
              <a:t>128</a:t>
            </a:r>
            <a:r>
              <a:rPr lang="zh-CN" altLang="zh-CN" sz="2000" kern="100" dirty="0">
                <a:solidFill>
                  <a:schemeClr val="tx1"/>
                </a:solidFill>
                <a:ea typeface="+mn-ea"/>
                <a:cs typeface="Times New Roman" panose="02020603050405020304" pitchFamily="18" charset="0"/>
              </a:rPr>
              <a:t>位输入接口模块选择</a:t>
            </a:r>
            <a:r>
              <a:rPr lang="en-US" altLang="zh-CN" sz="2000" kern="100" dirty="0">
                <a:solidFill>
                  <a:schemeClr val="tx1"/>
                </a:solidFill>
                <a:ea typeface="+mn-ea"/>
                <a:cs typeface="Times New Roman" panose="02020603050405020304" pitchFamily="18" charset="0"/>
              </a:rPr>
              <a:t>16</a:t>
            </a:r>
            <a:r>
              <a:rPr lang="zh-CN" altLang="zh-CN" sz="2000" kern="100" dirty="0">
                <a:solidFill>
                  <a:schemeClr val="tx1"/>
                </a:solidFill>
                <a:ea typeface="+mn-ea"/>
                <a:cs typeface="Times New Roman" panose="02020603050405020304" pitchFamily="18" charset="0"/>
              </a:rPr>
              <a:t>位写入。</a:t>
            </a:r>
            <a:endParaRPr lang="zh-CN" altLang="zh-CN" sz="2000" kern="100" dirty="0">
              <a:cs typeface="Times New Roman" panose="02020603050405020304" pitchFamily="18" charset="0"/>
            </a:endParaRPr>
          </a:p>
        </p:txBody>
      </p:sp>
    </p:spTree>
    <p:extLst>
      <p:ext uri="{BB962C8B-B14F-4D97-AF65-F5344CB8AC3E}">
        <p14:creationId xmlns:p14="http://schemas.microsoft.com/office/powerpoint/2010/main" val="165997150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F964DDE2-C359-4ABB-89D3-5DF973C608F8}" type="slidenum">
              <a:rPr lang="en-US" altLang="zh-CN" sz="1600" b="0" u="none" baseline="0"/>
              <a:pPr/>
              <a:t>45</a:t>
            </a:fld>
            <a:endParaRPr lang="en-US" altLang="zh-CN" sz="1600" b="0" u="none" baseline="0"/>
          </a:p>
        </p:txBody>
      </p:sp>
      <p:sp>
        <p:nvSpPr>
          <p:cNvPr id="54275" name="Rectangle 2"/>
          <p:cNvSpPr>
            <a:spLocks noGrp="1" noChangeArrowheads="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SWORD Onboard memory-DDR3</a:t>
            </a:r>
            <a:endParaRPr lang="en-US" altLang="zh-CN" dirty="0">
              <a:ea typeface="宋体" panose="02010600030101010101" pitchFamily="2" charset="-122"/>
            </a:endParaRPr>
          </a:p>
        </p:txBody>
      </p:sp>
      <p:sp>
        <p:nvSpPr>
          <p:cNvPr id="54276" name="Rectangle 3"/>
          <p:cNvSpPr>
            <a:spLocks noGrp="1" noChangeArrowheads="1"/>
          </p:cNvSpPr>
          <p:nvPr>
            <p:ph type="body" idx="1"/>
          </p:nvPr>
        </p:nvSpPr>
        <p:spPr>
          <a:xfrm>
            <a:off x="477838" y="1377950"/>
            <a:ext cx="8488362" cy="5027613"/>
          </a:xfrm>
        </p:spPr>
        <p:txBody>
          <a:bodyPr/>
          <a:lstStyle/>
          <a:p>
            <a:pPr>
              <a:spcBef>
                <a:spcPts val="0"/>
              </a:spcBef>
            </a:pPr>
            <a:r>
              <a:rPr lang="en-US" altLang="zh-CN" sz="2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Memory Organization </a:t>
            </a:r>
          </a:p>
          <a:p>
            <a:pPr lvl="1">
              <a:spcBef>
                <a:spcPts val="0"/>
              </a:spcBef>
            </a:pPr>
            <a:r>
              <a:rPr lang="en-US" altLang="zh-CN" sz="2400" dirty="0">
                <a:latin typeface="Times New Roman" panose="02020603050405020304" pitchFamily="18" charset="0"/>
                <a:cs typeface="Times New Roman" panose="02020603050405020304" pitchFamily="18" charset="0"/>
              </a:rPr>
              <a:t>MT41J128M16JT×2 for 128M×32bit(512MB)</a:t>
            </a:r>
          </a:p>
        </p:txBody>
      </p:sp>
      <p:pic>
        <p:nvPicPr>
          <p:cNvPr id="5" name="图片 4"/>
          <p:cNvPicPr>
            <a:picLocks noChangeAspect="1"/>
          </p:cNvPicPr>
          <p:nvPr/>
        </p:nvPicPr>
        <p:blipFill>
          <a:blip r:embed="rId2"/>
          <a:stretch>
            <a:fillRect/>
          </a:stretch>
        </p:blipFill>
        <p:spPr>
          <a:xfrm>
            <a:off x="86628" y="2344127"/>
            <a:ext cx="4610499" cy="4061435"/>
          </a:xfrm>
          <a:prstGeom prst="rect">
            <a:avLst/>
          </a:prstGeom>
        </p:spPr>
      </p:pic>
      <p:pic>
        <p:nvPicPr>
          <p:cNvPr id="6" name="图片 5"/>
          <p:cNvPicPr>
            <a:picLocks noChangeAspect="1"/>
          </p:cNvPicPr>
          <p:nvPr/>
        </p:nvPicPr>
        <p:blipFill>
          <a:blip r:embed="rId3"/>
          <a:stretch>
            <a:fillRect/>
          </a:stretch>
        </p:blipFill>
        <p:spPr>
          <a:xfrm>
            <a:off x="4822257" y="2362809"/>
            <a:ext cx="4235115" cy="4042754"/>
          </a:xfrm>
          <a:prstGeom prst="rect">
            <a:avLst/>
          </a:prstGeom>
        </p:spPr>
      </p:pic>
      <p:sp>
        <p:nvSpPr>
          <p:cNvPr id="7" name="矩形 6"/>
          <p:cNvSpPr/>
          <p:nvPr/>
        </p:nvSpPr>
        <p:spPr>
          <a:xfrm>
            <a:off x="3118858" y="5990498"/>
            <a:ext cx="3281668" cy="400110"/>
          </a:xfrm>
          <a:prstGeom prst="rect">
            <a:avLst/>
          </a:prstGeom>
          <a:noFill/>
        </p:spPr>
        <p:txBody>
          <a:bodyPr wrap="none">
            <a:spAutoFit/>
          </a:bodyPr>
          <a:lstStyle/>
          <a:p>
            <a:r>
              <a:rPr lang="zh-CN" altLang="en-US" sz="2000" u="none" baseline="0" dirty="0">
                <a:solidFill>
                  <a:srgbClr val="0000FF"/>
                </a:solidFill>
                <a:latin typeface="楷体" panose="02010609060101010101" pitchFamily="49" charset="-122"/>
                <a:ea typeface="楷体" panose="02010609060101010101" pitchFamily="49" charset="-122"/>
                <a:cs typeface="Times New Roman" panose="02020603050405020304" pitchFamily="18" charset="0"/>
              </a:rPr>
              <a:t>读写时序更复杂请查阅手册</a:t>
            </a:r>
            <a:endParaRPr lang="zh-CN" altLang="en-US" sz="2000" u="none" baseline="0" dirty="0">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6276827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F964DDE2-C359-4ABB-89D3-5DF973C608F8}" type="slidenum">
              <a:rPr lang="en-US" altLang="zh-CN" sz="1600" b="0" u="none" baseline="0"/>
              <a:pPr/>
              <a:t>46</a:t>
            </a:fld>
            <a:endParaRPr lang="en-US" altLang="zh-CN" sz="1600" b="0" u="none" baseline="0"/>
          </a:p>
        </p:txBody>
      </p:sp>
      <p:sp>
        <p:nvSpPr>
          <p:cNvPr id="54275" name="Rectangle 2"/>
          <p:cNvSpPr>
            <a:spLocks noGrp="1" noChangeArrowheads="1"/>
          </p:cNvSpPr>
          <p:nvPr>
            <p:ph type="title"/>
          </p:nvPr>
        </p:nvSpPr>
        <p:spPr/>
        <p:txBody>
          <a:bodyPr/>
          <a:lstStyle/>
          <a:p>
            <a:r>
              <a:rPr lang="en-US" altLang="zh-CN">
                <a:ea typeface="宋体" panose="02010600030101010101" pitchFamily="2" charset="-122"/>
              </a:rPr>
              <a:t>RAMBUS DRAM (RDRAM)</a:t>
            </a:r>
          </a:p>
        </p:txBody>
      </p:sp>
      <p:sp>
        <p:nvSpPr>
          <p:cNvPr id="54276" name="Rectangle 3"/>
          <p:cNvSpPr>
            <a:spLocks noGrp="1" noChangeArrowheads="1"/>
          </p:cNvSpPr>
          <p:nvPr>
            <p:ph type="body" idx="1"/>
          </p:nvPr>
        </p:nvSpPr>
        <p:spPr>
          <a:xfrm>
            <a:off x="477838" y="1377950"/>
            <a:ext cx="8488362" cy="5027613"/>
          </a:xfrm>
        </p:spPr>
        <p:txBody>
          <a:bodyPr/>
          <a:lstStyle/>
          <a:p>
            <a:r>
              <a:rPr lang="en-US" altLang="zh-CN" sz="2000">
                <a:ea typeface="宋体" panose="02010600030101010101" pitchFamily="2" charset="-122"/>
              </a:rPr>
              <a:t>Uses a packet-based bus for interaction between the RDRAM ICs and the memory bus to the processor</a:t>
            </a:r>
          </a:p>
          <a:p>
            <a:r>
              <a:rPr lang="en-US" altLang="zh-CN" sz="2000">
                <a:ea typeface="宋体" panose="02010600030101010101" pitchFamily="2" charset="-122"/>
              </a:rPr>
              <a:t>The bus consists of:</a:t>
            </a:r>
          </a:p>
          <a:p>
            <a:pPr lvl="1"/>
            <a:r>
              <a:rPr lang="en-US" altLang="zh-CN" sz="1800">
                <a:ea typeface="宋体" panose="02010600030101010101" pitchFamily="2" charset="-122"/>
              </a:rPr>
              <a:t>A 3-bit row address bus</a:t>
            </a:r>
          </a:p>
          <a:p>
            <a:pPr lvl="1"/>
            <a:r>
              <a:rPr lang="en-US" altLang="zh-CN" sz="1800">
                <a:ea typeface="宋体" panose="02010600030101010101" pitchFamily="2" charset="-122"/>
              </a:rPr>
              <a:t>A 5-bit column address bus</a:t>
            </a:r>
          </a:p>
          <a:p>
            <a:pPr lvl="1"/>
            <a:r>
              <a:rPr lang="en-US" altLang="zh-CN" sz="1800">
                <a:ea typeface="宋体" panose="02010600030101010101" pitchFamily="2" charset="-122"/>
              </a:rPr>
              <a:t>A 16 or 18-bit (for error correction) data bus</a:t>
            </a:r>
          </a:p>
          <a:p>
            <a:r>
              <a:rPr lang="en-US" altLang="zh-CN" sz="2000">
                <a:ea typeface="宋体" panose="02010600030101010101" pitchFamily="2" charset="-122"/>
              </a:rPr>
              <a:t>The bus is synchronous and transfers on both edges of the clock</a:t>
            </a:r>
          </a:p>
          <a:p>
            <a:r>
              <a:rPr lang="en-US" altLang="zh-CN" sz="2000">
                <a:ea typeface="宋体" panose="02010600030101010101" pitchFamily="2" charset="-122"/>
              </a:rPr>
              <a:t>Packets are 4-clock cycles long giving 8 transfers per packet representing:</a:t>
            </a:r>
          </a:p>
          <a:p>
            <a:pPr lvl="1"/>
            <a:r>
              <a:rPr lang="en-US" altLang="zh-CN" sz="1800">
                <a:ea typeface="宋体" panose="02010600030101010101" pitchFamily="2" charset="-122"/>
              </a:rPr>
              <a:t>A 12-bit row address packet</a:t>
            </a:r>
          </a:p>
          <a:p>
            <a:pPr lvl="1"/>
            <a:r>
              <a:rPr lang="en-US" altLang="zh-CN" sz="1800">
                <a:ea typeface="宋体" panose="02010600030101010101" pitchFamily="2" charset="-122"/>
              </a:rPr>
              <a:t>A 20-bit column address packet</a:t>
            </a:r>
          </a:p>
          <a:p>
            <a:pPr lvl="1"/>
            <a:r>
              <a:rPr lang="en-US" altLang="zh-CN" sz="1800">
                <a:ea typeface="宋体" panose="02010600030101010101" pitchFamily="2" charset="-122"/>
              </a:rPr>
              <a:t>A 128 or 144-bit data packet</a:t>
            </a:r>
          </a:p>
          <a:p>
            <a:r>
              <a:rPr lang="en-US" altLang="zh-CN" sz="2000">
                <a:ea typeface="宋体" panose="02010600030101010101" pitchFamily="2" charset="-122"/>
              </a:rPr>
              <a:t>Multiple memory banks are used to permit concurrent memory accesses with different row addresses</a:t>
            </a:r>
          </a:p>
          <a:p>
            <a:r>
              <a:rPr lang="en-US" altLang="zh-CN" sz="2000">
                <a:ea typeface="宋体" panose="02010600030101010101" pitchFamily="2" charset="-122"/>
              </a:rPr>
              <a:t>The electronic design is sophisticated permitting very fast clock speeds</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E2C6F078-F611-43BF-A024-AABB6E1FBCEF}" type="slidenum">
              <a:rPr lang="en-US" altLang="zh-CN" sz="1600" b="0" u="none" baseline="0"/>
              <a:pPr/>
              <a:t>47</a:t>
            </a:fld>
            <a:endParaRPr lang="en-US" altLang="zh-CN" sz="1600" b="0" u="none" baseline="0"/>
          </a:p>
        </p:txBody>
      </p:sp>
      <p:sp>
        <p:nvSpPr>
          <p:cNvPr id="55299" name="Rectangle 2"/>
          <p:cNvSpPr>
            <a:spLocks noGrp="1" noChangeArrowheads="1"/>
          </p:cNvSpPr>
          <p:nvPr>
            <p:ph type="title"/>
          </p:nvPr>
        </p:nvSpPr>
        <p:spPr/>
        <p:txBody>
          <a:bodyPr/>
          <a:lstStyle/>
          <a:p>
            <a:r>
              <a:rPr lang="en-US" altLang="zh-CN">
                <a:ea typeface="宋体" panose="02010600030101010101" pitchFamily="2" charset="-122"/>
              </a:rPr>
              <a:t>Arrays of DRAM Integrated Circuits</a:t>
            </a:r>
          </a:p>
        </p:txBody>
      </p:sp>
      <p:sp>
        <p:nvSpPr>
          <p:cNvPr id="55300" name="Rectangle 3"/>
          <p:cNvSpPr>
            <a:spLocks noGrp="1" noChangeArrowheads="1"/>
          </p:cNvSpPr>
          <p:nvPr>
            <p:ph type="body" idx="1"/>
          </p:nvPr>
        </p:nvSpPr>
        <p:spPr/>
        <p:txBody>
          <a:bodyPr/>
          <a:lstStyle/>
          <a:p>
            <a:r>
              <a:rPr lang="en-US" altLang="zh-CN" sz="2800">
                <a:ea typeface="宋体" panose="02010600030101010101" pitchFamily="2" charset="-122"/>
              </a:rPr>
              <a:t>Similar to arrays of SRAM ICs, but there are differences typically handled by an IC called a </a:t>
            </a:r>
            <a:r>
              <a:rPr lang="en-US" altLang="zh-CN" sz="2800" i="1">
                <a:ea typeface="宋体" panose="02010600030101010101" pitchFamily="2" charset="-122"/>
              </a:rPr>
              <a:t>DRAM controller</a:t>
            </a:r>
            <a:r>
              <a:rPr lang="en-US" altLang="zh-CN" sz="2800">
                <a:ea typeface="宋体" panose="02010600030101010101" pitchFamily="2" charset="-122"/>
              </a:rPr>
              <a:t>:</a:t>
            </a:r>
          </a:p>
          <a:p>
            <a:pPr lvl="1"/>
            <a:r>
              <a:rPr lang="en-US" altLang="zh-CN" sz="2400">
                <a:ea typeface="宋体" panose="02010600030101010101" pitchFamily="2" charset="-122"/>
              </a:rPr>
              <a:t>Separation of the address into row address and column address and timing their application</a:t>
            </a:r>
          </a:p>
          <a:p>
            <a:pPr lvl="1"/>
            <a:r>
              <a:rPr lang="en-US" altLang="zh-CN" sz="2400">
                <a:ea typeface="宋体" panose="02010600030101010101" pitchFamily="2" charset="-122"/>
              </a:rPr>
              <a:t>Providing RAS and CAS and timing their application</a:t>
            </a:r>
          </a:p>
          <a:p>
            <a:pPr lvl="1"/>
            <a:r>
              <a:rPr lang="en-US" altLang="zh-CN" sz="2400">
                <a:ea typeface="宋体" panose="02010600030101010101" pitchFamily="2" charset="-122"/>
              </a:rPr>
              <a:t>Performing refresh operations at required intervals</a:t>
            </a:r>
          </a:p>
          <a:p>
            <a:pPr lvl="1"/>
            <a:r>
              <a:rPr lang="en-US" altLang="zh-CN" sz="2400">
                <a:ea typeface="宋体" panose="02010600030101010101" pitchFamily="2" charset="-122"/>
              </a:rPr>
              <a:t>Providing status signals to the rest of the system (e.g., indicating whether or not the memory is active or is busy performing refresh)</a:t>
            </a:r>
          </a:p>
          <a:p>
            <a:pPr lvl="1"/>
            <a:endParaRPr lang="en-US" altLang="zh-CN" sz="2400">
              <a:ea typeface="宋体" panose="02010600030101010101" pitchFamily="2" charset="-122"/>
            </a:endParaRPr>
          </a:p>
        </p:txBody>
      </p:sp>
      <p:sp>
        <p:nvSpPr>
          <p:cNvPr id="55301" name="Line 4"/>
          <p:cNvSpPr>
            <a:spLocks noChangeShapeType="1"/>
          </p:cNvSpPr>
          <p:nvPr/>
        </p:nvSpPr>
        <p:spPr bwMode="auto">
          <a:xfrm>
            <a:off x="2895600" y="3556000"/>
            <a:ext cx="546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2" name="Line 5"/>
          <p:cNvSpPr>
            <a:spLocks noChangeShapeType="1"/>
          </p:cNvSpPr>
          <p:nvPr/>
        </p:nvSpPr>
        <p:spPr bwMode="auto">
          <a:xfrm>
            <a:off x="4178300" y="3556000"/>
            <a:ext cx="546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37CF1B04-1903-4BB4-9A8C-8EBE9477F1F8}" type="slidenum">
              <a:rPr lang="en-US" altLang="zh-CN" sz="1600" b="0" u="none" baseline="0"/>
              <a:pPr/>
              <a:t>48</a:t>
            </a:fld>
            <a:endParaRPr lang="en-US" altLang="zh-CN" sz="1600" b="0" u="none" baseline="0"/>
          </a:p>
        </p:txBody>
      </p:sp>
      <p:sp>
        <p:nvSpPr>
          <p:cNvPr id="56323" name="Rectangle 2"/>
          <p:cNvSpPr>
            <a:spLocks noGrp="1" noChangeArrowheads="1"/>
          </p:cNvSpPr>
          <p:nvPr>
            <p:ph type="title"/>
          </p:nvPr>
        </p:nvSpPr>
        <p:spPr/>
        <p:txBody>
          <a:bodyPr/>
          <a:lstStyle/>
          <a:p>
            <a:r>
              <a:rPr lang="en-US" altLang="zh-CN">
                <a:ea typeface="宋体" panose="02010600030101010101" pitchFamily="2" charset="-122"/>
              </a:rPr>
              <a:t>Assignments</a:t>
            </a:r>
          </a:p>
        </p:txBody>
      </p:sp>
      <p:sp>
        <p:nvSpPr>
          <p:cNvPr id="56324" name="Rectangle 3"/>
          <p:cNvSpPr>
            <a:spLocks noGrp="1" noChangeArrowheads="1"/>
          </p:cNvSpPr>
          <p:nvPr>
            <p:ph type="body" idx="1"/>
          </p:nvPr>
        </p:nvSpPr>
        <p:spPr/>
        <p:txBody>
          <a:bodyPr/>
          <a:lstStyle/>
          <a:p>
            <a:r>
              <a:rPr lang="en-US" altLang="zh-CN" sz="2800">
                <a:ea typeface="宋体" panose="02010600030101010101" pitchFamily="2" charset="-122"/>
              </a:rPr>
              <a:t>7-1</a:t>
            </a:r>
            <a:r>
              <a:rPr lang="zh-CN" altLang="en-US" sz="2800">
                <a:ea typeface="宋体" panose="02010600030101010101" pitchFamily="2" charset="-122"/>
              </a:rPr>
              <a:t>、</a:t>
            </a:r>
            <a:r>
              <a:rPr lang="en-US" altLang="zh-CN" sz="2800">
                <a:ea typeface="宋体" panose="02010600030101010101" pitchFamily="2" charset="-122"/>
              </a:rPr>
              <a:t>7-4</a:t>
            </a:r>
            <a:r>
              <a:rPr lang="zh-CN" altLang="en-US" sz="2800">
                <a:ea typeface="宋体" panose="02010600030101010101" pitchFamily="2" charset="-122"/>
              </a:rPr>
              <a:t>、</a:t>
            </a:r>
            <a:r>
              <a:rPr lang="en-US" altLang="zh-CN" sz="2800">
                <a:ea typeface="宋体" panose="02010600030101010101" pitchFamily="2" charset="-122"/>
              </a:rPr>
              <a:t>7-5</a:t>
            </a:r>
            <a:r>
              <a:rPr lang="zh-CN" altLang="en-US" sz="2800">
                <a:ea typeface="宋体" panose="02010600030101010101" pitchFamily="2" charset="-122"/>
              </a:rPr>
              <a:t>、</a:t>
            </a:r>
            <a:r>
              <a:rPr lang="en-US" altLang="zh-CN" sz="2800">
                <a:ea typeface="宋体" panose="02010600030101010101" pitchFamily="2" charset="-122"/>
              </a:rPr>
              <a:t>7-8</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F714799C-0670-42A0-992A-9BE0EC7DBC81}" type="slidenum">
              <a:rPr lang="en-US" altLang="zh-CN" sz="1600" b="0" u="none" baseline="0"/>
              <a:pPr/>
              <a:t>5</a:t>
            </a:fld>
            <a:endParaRPr lang="en-US" altLang="zh-CN" sz="1600" b="0" u="none" baseline="0"/>
          </a:p>
        </p:txBody>
      </p:sp>
      <p:sp>
        <p:nvSpPr>
          <p:cNvPr id="20483" name="Rectangle 2"/>
          <p:cNvSpPr>
            <a:spLocks noGrp="1" noChangeArrowheads="1"/>
          </p:cNvSpPr>
          <p:nvPr>
            <p:ph type="title"/>
          </p:nvPr>
        </p:nvSpPr>
        <p:spPr/>
        <p:txBody>
          <a:bodyPr/>
          <a:lstStyle/>
          <a:p>
            <a:r>
              <a:rPr lang="en-US" altLang="zh-CN">
                <a:solidFill>
                  <a:schemeClr val="tx1"/>
                </a:solidFill>
                <a:ea typeface="宋体" panose="02010600030101010101" pitchFamily="2" charset="-122"/>
              </a:rPr>
              <a:t>Memory Organization</a:t>
            </a:r>
          </a:p>
        </p:txBody>
      </p:sp>
      <p:sp>
        <p:nvSpPr>
          <p:cNvPr id="20484" name="Rectangle 3"/>
          <p:cNvSpPr>
            <a:spLocks noGrp="1" noChangeArrowheads="1"/>
          </p:cNvSpPr>
          <p:nvPr>
            <p:ph type="body" idx="1"/>
          </p:nvPr>
        </p:nvSpPr>
        <p:spPr/>
        <p:txBody>
          <a:bodyPr/>
          <a:lstStyle/>
          <a:p>
            <a:pPr marL="342900" indent="-342900"/>
            <a:r>
              <a:rPr lang="en-US" altLang="zh-CN" sz="2400">
                <a:ea typeface="宋体" panose="02010600030101010101" pitchFamily="2" charset="-122"/>
              </a:rPr>
              <a:t>Organized as an indexed </a:t>
            </a:r>
            <a:r>
              <a:rPr lang="en-US" altLang="zh-CN" sz="2400" u="sng">
                <a:ea typeface="宋体" panose="02010600030101010101" pitchFamily="2" charset="-122"/>
              </a:rPr>
              <a:t>array of words</a:t>
            </a:r>
            <a:r>
              <a:rPr lang="en-US" altLang="zh-CN" sz="2400">
                <a:ea typeface="宋体" panose="02010600030101010101" pitchFamily="2" charset="-122"/>
              </a:rPr>
              <a:t>. Value of the index for each word is the </a:t>
            </a:r>
            <a:r>
              <a:rPr lang="en-US" altLang="zh-CN" sz="2400" u="sng">
                <a:ea typeface="宋体" panose="02010600030101010101" pitchFamily="2" charset="-122"/>
              </a:rPr>
              <a:t>memory address</a:t>
            </a:r>
            <a:r>
              <a:rPr lang="en-US" altLang="zh-CN" sz="2400">
                <a:ea typeface="宋体" panose="02010600030101010101" pitchFamily="2" charset="-122"/>
              </a:rPr>
              <a:t>.</a:t>
            </a:r>
          </a:p>
          <a:p>
            <a:pPr marL="342900" indent="-342900"/>
            <a:r>
              <a:rPr lang="en-US" altLang="zh-CN" sz="2400">
                <a:ea typeface="宋体" panose="02010600030101010101" pitchFamily="2" charset="-122"/>
              </a:rPr>
              <a:t>Often organized to fit the needs of a particular computer architecture.   Some historically significant computer architectures and their associated memory organization:</a:t>
            </a:r>
          </a:p>
          <a:p>
            <a:pPr marL="742950" lvl="1" indent="-285750"/>
            <a:r>
              <a:rPr lang="en-US" altLang="zh-CN" sz="2000">
                <a:ea typeface="宋体" panose="02010600030101010101" pitchFamily="2" charset="-122"/>
              </a:rPr>
              <a:t>Digital Equipment Corporation PDP-8 </a:t>
            </a:r>
            <a:r>
              <a:rPr lang="en-US" altLang="zh-CN" sz="2000">
                <a:ea typeface="宋体" panose="02010600030101010101" pitchFamily="2" charset="-122"/>
                <a:cs typeface="Times New Roman" panose="02020603050405020304" pitchFamily="18" charset="0"/>
              </a:rPr>
              <a:t>–</a:t>
            </a:r>
            <a:r>
              <a:rPr lang="en-US" altLang="zh-CN" sz="2000">
                <a:ea typeface="宋体" panose="02010600030101010101" pitchFamily="2" charset="-122"/>
              </a:rPr>
              <a:t> used a 12-bit address to address 4096 12-bit words.</a:t>
            </a:r>
          </a:p>
          <a:p>
            <a:pPr marL="742950" lvl="1" indent="-285750"/>
            <a:r>
              <a:rPr lang="en-US" altLang="zh-CN" sz="2000">
                <a:ea typeface="宋体" panose="02010600030101010101" pitchFamily="2" charset="-122"/>
              </a:rPr>
              <a:t>IBM 360 – used a 24-bit address to address 16,777,216  8-bit bytes, or 4,194,304 32-bit words.</a:t>
            </a:r>
          </a:p>
          <a:p>
            <a:pPr marL="742950" lvl="1" indent="-285750"/>
            <a:r>
              <a:rPr lang="en-US" altLang="zh-CN" sz="2000">
                <a:ea typeface="宋体" panose="02010600030101010101" pitchFamily="2" charset="-122"/>
              </a:rPr>
              <a:t>Intel 8080 – (8-bit predecessor to the 8086 and the current Intel processors) used a 16-bit address to address 65,536 8-bit bytes.</a:t>
            </a:r>
          </a:p>
          <a:p>
            <a:pPr marL="342900" indent="-342900"/>
            <a:endParaRPr lang="en-US" altLang="zh-CN" sz="2400">
              <a:ea typeface="宋体" panose="02010600030101010101" pitchFamily="2" charset="-122"/>
            </a:endParaRPr>
          </a:p>
        </p:txBody>
      </p:sp>
      <p:grpSp>
        <p:nvGrpSpPr>
          <p:cNvPr id="5" name="Group 7"/>
          <p:cNvGrpSpPr>
            <a:grpSpLocks/>
          </p:cNvGrpSpPr>
          <p:nvPr/>
        </p:nvGrpSpPr>
        <p:grpSpPr bwMode="auto">
          <a:xfrm>
            <a:off x="355600" y="1258888"/>
            <a:ext cx="2719388" cy="3460750"/>
            <a:chOff x="472" y="747"/>
            <a:chExt cx="1713" cy="2180"/>
          </a:xfrm>
        </p:grpSpPr>
        <p:pic>
          <p:nvPicPr>
            <p:cNvPr id="20495" name="Picture 4" descr="pdp-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 y="747"/>
              <a:ext cx="1713" cy="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6" name="Text Box 6"/>
            <p:cNvSpPr txBox="1">
              <a:spLocks noChangeArrowheads="1"/>
            </p:cNvSpPr>
            <p:nvPr/>
          </p:nvSpPr>
          <p:spPr bwMode="auto">
            <a:xfrm>
              <a:off x="1015" y="811"/>
              <a:ext cx="6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a:t>PDP-8</a:t>
              </a:r>
            </a:p>
          </p:txBody>
        </p:sp>
      </p:grpSp>
      <p:grpSp>
        <p:nvGrpSpPr>
          <p:cNvPr id="8" name="Group 9"/>
          <p:cNvGrpSpPr>
            <a:grpSpLocks/>
          </p:cNvGrpSpPr>
          <p:nvPr/>
        </p:nvGrpSpPr>
        <p:grpSpPr bwMode="auto">
          <a:xfrm>
            <a:off x="3230563" y="1220788"/>
            <a:ext cx="2743200" cy="2486025"/>
            <a:chOff x="2274" y="762"/>
            <a:chExt cx="1728" cy="1566"/>
          </a:xfrm>
        </p:grpSpPr>
        <p:pic>
          <p:nvPicPr>
            <p:cNvPr id="20493" name="Picture 5" descr="ibm_1964-ibm3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4" y="762"/>
              <a:ext cx="1728" cy="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4" name="Text Box 8"/>
            <p:cNvSpPr txBox="1">
              <a:spLocks noChangeArrowheads="1"/>
            </p:cNvSpPr>
            <p:nvPr/>
          </p:nvSpPr>
          <p:spPr bwMode="auto">
            <a:xfrm>
              <a:off x="3099" y="2015"/>
              <a:ext cx="8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400">
                  <a:ea typeface="宋体" panose="02010600030101010101" pitchFamily="2" charset="-122"/>
                </a:rPr>
                <a:t>IBM 360</a:t>
              </a:r>
            </a:p>
          </p:txBody>
        </p:sp>
      </p:grpSp>
      <p:grpSp>
        <p:nvGrpSpPr>
          <p:cNvPr id="11" name="Group 12"/>
          <p:cNvGrpSpPr>
            <a:grpSpLocks/>
          </p:cNvGrpSpPr>
          <p:nvPr/>
        </p:nvGrpSpPr>
        <p:grpSpPr bwMode="auto">
          <a:xfrm>
            <a:off x="5992813" y="1271588"/>
            <a:ext cx="2960687" cy="2786062"/>
            <a:chOff x="3775" y="801"/>
            <a:chExt cx="1865" cy="1755"/>
          </a:xfrm>
        </p:grpSpPr>
        <p:pic>
          <p:nvPicPr>
            <p:cNvPr id="20491" name="Picture 10" descr="C8080APurple-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 y="801"/>
              <a:ext cx="1865" cy="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Text Box 11"/>
            <p:cNvSpPr txBox="1">
              <a:spLocks noChangeArrowheads="1"/>
            </p:cNvSpPr>
            <p:nvPr/>
          </p:nvSpPr>
          <p:spPr bwMode="auto">
            <a:xfrm>
              <a:off x="4561" y="826"/>
              <a:ext cx="9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400">
                  <a:ea typeface="宋体" panose="02010600030101010101" pitchFamily="2" charset="-122"/>
                </a:rPr>
                <a:t>Intel 8080</a:t>
              </a:r>
            </a:p>
          </p:txBody>
        </p:sp>
      </p:grpSp>
      <p:grpSp>
        <p:nvGrpSpPr>
          <p:cNvPr id="14" name="Group 15"/>
          <p:cNvGrpSpPr>
            <a:grpSpLocks/>
          </p:cNvGrpSpPr>
          <p:nvPr/>
        </p:nvGrpSpPr>
        <p:grpSpPr bwMode="auto">
          <a:xfrm>
            <a:off x="5226050" y="4027488"/>
            <a:ext cx="3616325" cy="2578100"/>
            <a:chOff x="3292" y="2537"/>
            <a:chExt cx="2278" cy="1624"/>
          </a:xfrm>
        </p:grpSpPr>
        <p:pic>
          <p:nvPicPr>
            <p:cNvPr id="20489" name="Picture 13" descr="8086cp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2" y="2537"/>
              <a:ext cx="2278" cy="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Text Box 14"/>
            <p:cNvSpPr txBox="1">
              <a:spLocks noChangeArrowheads="1"/>
            </p:cNvSpPr>
            <p:nvPr/>
          </p:nvSpPr>
          <p:spPr bwMode="auto">
            <a:xfrm>
              <a:off x="4524" y="3481"/>
              <a:ext cx="9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400" dirty="0">
                  <a:ea typeface="宋体" panose="02010600030101010101" pitchFamily="2" charset="-122"/>
                </a:rPr>
                <a:t>Intel 8086</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3EEB5707-5E15-4EE0-99A0-20A1CCEE53A8}" type="slidenum">
              <a:rPr lang="en-US" altLang="zh-CN" sz="1600" b="0" u="none" baseline="0"/>
              <a:pPr/>
              <a:t>6</a:t>
            </a:fld>
            <a:endParaRPr lang="en-US" altLang="zh-CN" sz="1600" b="0" u="none" baseline="0"/>
          </a:p>
        </p:txBody>
      </p:sp>
      <p:sp>
        <p:nvSpPr>
          <p:cNvPr id="22531" name="Rectangle 2"/>
          <p:cNvSpPr>
            <a:spLocks noGrp="1" noChangeArrowheads="1"/>
          </p:cNvSpPr>
          <p:nvPr>
            <p:ph type="title"/>
          </p:nvPr>
        </p:nvSpPr>
        <p:spPr/>
        <p:txBody>
          <a:bodyPr/>
          <a:lstStyle/>
          <a:p>
            <a:r>
              <a:rPr lang="en-US" altLang="zh-CN">
                <a:solidFill>
                  <a:schemeClr val="tx1"/>
                </a:solidFill>
                <a:ea typeface="宋体" panose="02010600030101010101" pitchFamily="2" charset="-122"/>
              </a:rPr>
              <a:t>Memory Block Diagram</a:t>
            </a:r>
          </a:p>
        </p:txBody>
      </p:sp>
      <p:sp>
        <p:nvSpPr>
          <p:cNvPr id="22532" name="Rectangle 3"/>
          <p:cNvSpPr>
            <a:spLocks noGrp="1" noChangeArrowheads="1"/>
          </p:cNvSpPr>
          <p:nvPr>
            <p:ph type="body" idx="1"/>
          </p:nvPr>
        </p:nvSpPr>
        <p:spPr>
          <a:xfrm>
            <a:off x="719138" y="1314450"/>
            <a:ext cx="4495800" cy="5027613"/>
          </a:xfrm>
        </p:spPr>
        <p:txBody>
          <a:bodyPr/>
          <a:lstStyle/>
          <a:p>
            <a:pPr marL="342900" indent="-342900"/>
            <a:r>
              <a:rPr lang="en-US" altLang="zh-CN" sz="2800">
                <a:ea typeface="宋体" panose="02010600030101010101" pitchFamily="2" charset="-122"/>
              </a:rPr>
              <a:t>A basic memory system is shown here:</a:t>
            </a:r>
          </a:p>
          <a:p>
            <a:pPr marL="342900" indent="-342900"/>
            <a:r>
              <a:rPr lang="en-US" altLang="zh-CN" sz="2800">
                <a:ea typeface="宋体" panose="02010600030101010101" pitchFamily="2" charset="-122"/>
              </a:rPr>
              <a:t>k address lines are decoded to address 2</a:t>
            </a:r>
            <a:r>
              <a:rPr lang="en-US" altLang="zh-CN" sz="2800" baseline="30000">
                <a:ea typeface="宋体" panose="02010600030101010101" pitchFamily="2" charset="-122"/>
              </a:rPr>
              <a:t>k</a:t>
            </a:r>
            <a:r>
              <a:rPr lang="en-US" altLang="zh-CN" sz="2800">
                <a:ea typeface="宋体" panose="02010600030101010101" pitchFamily="2" charset="-122"/>
              </a:rPr>
              <a:t> words of memory.</a:t>
            </a:r>
          </a:p>
          <a:p>
            <a:pPr marL="342900" indent="-342900"/>
            <a:r>
              <a:rPr lang="en-US" altLang="zh-CN" sz="2800">
                <a:ea typeface="宋体" panose="02010600030101010101" pitchFamily="2" charset="-122"/>
              </a:rPr>
              <a:t>Each word is n bits.</a:t>
            </a:r>
          </a:p>
          <a:p>
            <a:pPr marL="342900" indent="-342900"/>
            <a:r>
              <a:rPr lang="en-US" altLang="zh-CN" sz="2800">
                <a:ea typeface="宋体" panose="02010600030101010101" pitchFamily="2" charset="-122"/>
              </a:rPr>
              <a:t>Read and Write are single control lines defining the simplest of memory operations.</a:t>
            </a:r>
          </a:p>
          <a:p>
            <a:pPr marL="342900" indent="-342900"/>
            <a:endParaRPr lang="en-US" altLang="zh-CN" sz="2800">
              <a:ea typeface="宋体" panose="02010600030101010101" pitchFamily="2" charset="-122"/>
            </a:endParaRPr>
          </a:p>
        </p:txBody>
      </p:sp>
      <p:grpSp>
        <p:nvGrpSpPr>
          <p:cNvPr id="22533" name="Group 4"/>
          <p:cNvGrpSpPr>
            <a:grpSpLocks/>
          </p:cNvGrpSpPr>
          <p:nvPr/>
        </p:nvGrpSpPr>
        <p:grpSpPr bwMode="auto">
          <a:xfrm>
            <a:off x="4800600" y="1447800"/>
            <a:ext cx="4064000" cy="4267200"/>
            <a:chOff x="2784" y="1008"/>
            <a:chExt cx="2560" cy="2688"/>
          </a:xfrm>
        </p:grpSpPr>
        <p:sp>
          <p:nvSpPr>
            <p:cNvPr id="22534" name="Freeform 5"/>
            <p:cNvSpPr>
              <a:spLocks/>
            </p:cNvSpPr>
            <p:nvPr/>
          </p:nvSpPr>
          <p:spPr bwMode="auto">
            <a:xfrm>
              <a:off x="3953" y="1556"/>
              <a:ext cx="1236" cy="1495"/>
            </a:xfrm>
            <a:custGeom>
              <a:avLst/>
              <a:gdLst>
                <a:gd name="T0" fmla="*/ 14 w 1236"/>
                <a:gd name="T1" fmla="*/ 0 h 1495"/>
                <a:gd name="T2" fmla="*/ 10 w 1236"/>
                <a:gd name="T3" fmla="*/ 0 h 1495"/>
                <a:gd name="T4" fmla="*/ 7 w 1236"/>
                <a:gd name="T5" fmla="*/ 1 h 1495"/>
                <a:gd name="T6" fmla="*/ 1 w 1236"/>
                <a:gd name="T7" fmla="*/ 7 h 1495"/>
                <a:gd name="T8" fmla="*/ 0 w 1236"/>
                <a:gd name="T9" fmla="*/ 10 h 1495"/>
                <a:gd name="T10" fmla="*/ 0 w 1236"/>
                <a:gd name="T11" fmla="*/ 1485 h 1495"/>
                <a:gd name="T12" fmla="*/ 1 w 1236"/>
                <a:gd name="T13" fmla="*/ 1488 h 1495"/>
                <a:gd name="T14" fmla="*/ 7 w 1236"/>
                <a:gd name="T15" fmla="*/ 1493 h 1495"/>
                <a:gd name="T16" fmla="*/ 10 w 1236"/>
                <a:gd name="T17" fmla="*/ 1495 h 1495"/>
                <a:gd name="T18" fmla="*/ 1226 w 1236"/>
                <a:gd name="T19" fmla="*/ 1495 h 1495"/>
                <a:gd name="T20" fmla="*/ 1229 w 1236"/>
                <a:gd name="T21" fmla="*/ 1493 h 1495"/>
                <a:gd name="T22" fmla="*/ 1234 w 1236"/>
                <a:gd name="T23" fmla="*/ 1488 h 1495"/>
                <a:gd name="T24" fmla="*/ 1236 w 1236"/>
                <a:gd name="T25" fmla="*/ 1485 h 1495"/>
                <a:gd name="T26" fmla="*/ 1236 w 1236"/>
                <a:gd name="T27" fmla="*/ 10 h 1495"/>
                <a:gd name="T28" fmla="*/ 1234 w 1236"/>
                <a:gd name="T29" fmla="*/ 7 h 1495"/>
                <a:gd name="T30" fmla="*/ 1229 w 1236"/>
                <a:gd name="T31" fmla="*/ 1 h 1495"/>
                <a:gd name="T32" fmla="*/ 1226 w 1236"/>
                <a:gd name="T33" fmla="*/ 0 h 1495"/>
                <a:gd name="T34" fmla="*/ 1222 w 1236"/>
                <a:gd name="T35" fmla="*/ 0 h 1495"/>
                <a:gd name="T36" fmla="*/ 14 w 1236"/>
                <a:gd name="T37" fmla="*/ 0 h 1495"/>
                <a:gd name="T38" fmla="*/ 14 w 1236"/>
                <a:gd name="T39" fmla="*/ 28 h 1495"/>
                <a:gd name="T40" fmla="*/ 1222 w 1236"/>
                <a:gd name="T41" fmla="*/ 28 h 1495"/>
                <a:gd name="T42" fmla="*/ 1208 w 1236"/>
                <a:gd name="T43" fmla="*/ 14 h 1495"/>
                <a:gd name="T44" fmla="*/ 1208 w 1236"/>
                <a:gd name="T45" fmla="*/ 1481 h 1495"/>
                <a:gd name="T46" fmla="*/ 1222 w 1236"/>
                <a:gd name="T47" fmla="*/ 1467 h 1495"/>
                <a:gd name="T48" fmla="*/ 14 w 1236"/>
                <a:gd name="T49" fmla="*/ 1467 h 1495"/>
                <a:gd name="T50" fmla="*/ 28 w 1236"/>
                <a:gd name="T51" fmla="*/ 1481 h 1495"/>
                <a:gd name="T52" fmla="*/ 28 w 1236"/>
                <a:gd name="T53" fmla="*/ 14 h 1495"/>
                <a:gd name="T54" fmla="*/ 14 w 1236"/>
                <a:gd name="T55" fmla="*/ 28 h 1495"/>
                <a:gd name="T56" fmla="*/ 14 w 1236"/>
                <a:gd name="T57" fmla="*/ 0 h 14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36" h="1495">
                  <a:moveTo>
                    <a:pt x="14" y="0"/>
                  </a:moveTo>
                  <a:lnTo>
                    <a:pt x="10" y="0"/>
                  </a:lnTo>
                  <a:lnTo>
                    <a:pt x="7" y="1"/>
                  </a:lnTo>
                  <a:lnTo>
                    <a:pt x="1" y="7"/>
                  </a:lnTo>
                  <a:lnTo>
                    <a:pt x="0" y="10"/>
                  </a:lnTo>
                  <a:lnTo>
                    <a:pt x="0" y="1485"/>
                  </a:lnTo>
                  <a:lnTo>
                    <a:pt x="1" y="1488"/>
                  </a:lnTo>
                  <a:lnTo>
                    <a:pt x="7" y="1493"/>
                  </a:lnTo>
                  <a:lnTo>
                    <a:pt x="10" y="1495"/>
                  </a:lnTo>
                  <a:lnTo>
                    <a:pt x="1226" y="1495"/>
                  </a:lnTo>
                  <a:lnTo>
                    <a:pt x="1229" y="1493"/>
                  </a:lnTo>
                  <a:lnTo>
                    <a:pt x="1234" y="1488"/>
                  </a:lnTo>
                  <a:lnTo>
                    <a:pt x="1236" y="1485"/>
                  </a:lnTo>
                  <a:lnTo>
                    <a:pt x="1236" y="10"/>
                  </a:lnTo>
                  <a:lnTo>
                    <a:pt x="1234" y="7"/>
                  </a:lnTo>
                  <a:lnTo>
                    <a:pt x="1229" y="1"/>
                  </a:lnTo>
                  <a:lnTo>
                    <a:pt x="1226" y="0"/>
                  </a:lnTo>
                  <a:lnTo>
                    <a:pt x="1222" y="0"/>
                  </a:lnTo>
                  <a:lnTo>
                    <a:pt x="14" y="0"/>
                  </a:lnTo>
                  <a:lnTo>
                    <a:pt x="14" y="28"/>
                  </a:lnTo>
                  <a:lnTo>
                    <a:pt x="1222" y="28"/>
                  </a:lnTo>
                  <a:lnTo>
                    <a:pt x="1208" y="14"/>
                  </a:lnTo>
                  <a:lnTo>
                    <a:pt x="1208" y="1481"/>
                  </a:lnTo>
                  <a:lnTo>
                    <a:pt x="1222" y="1467"/>
                  </a:lnTo>
                  <a:lnTo>
                    <a:pt x="14" y="1467"/>
                  </a:lnTo>
                  <a:lnTo>
                    <a:pt x="28" y="1481"/>
                  </a:lnTo>
                  <a:lnTo>
                    <a:pt x="28" y="14"/>
                  </a:lnTo>
                  <a:lnTo>
                    <a:pt x="14" y="28"/>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5" name="Freeform 6"/>
            <p:cNvSpPr>
              <a:spLocks/>
            </p:cNvSpPr>
            <p:nvPr/>
          </p:nvSpPr>
          <p:spPr bwMode="auto">
            <a:xfrm>
              <a:off x="4491" y="1216"/>
              <a:ext cx="28" cy="319"/>
            </a:xfrm>
            <a:custGeom>
              <a:avLst/>
              <a:gdLst>
                <a:gd name="T0" fmla="*/ 28 w 28"/>
                <a:gd name="T1" fmla="*/ 13 h 319"/>
                <a:gd name="T2" fmla="*/ 28 w 28"/>
                <a:gd name="T3" fmla="*/ 9 h 319"/>
                <a:gd name="T4" fmla="*/ 27 w 28"/>
                <a:gd name="T5" fmla="*/ 7 h 319"/>
                <a:gd name="T6" fmla="*/ 21 w 28"/>
                <a:gd name="T7" fmla="*/ 1 h 319"/>
                <a:gd name="T8" fmla="*/ 18 w 28"/>
                <a:gd name="T9" fmla="*/ 0 h 319"/>
                <a:gd name="T10" fmla="*/ 10 w 28"/>
                <a:gd name="T11" fmla="*/ 0 h 319"/>
                <a:gd name="T12" fmla="*/ 7 w 28"/>
                <a:gd name="T13" fmla="*/ 1 h 319"/>
                <a:gd name="T14" fmla="*/ 2 w 28"/>
                <a:gd name="T15" fmla="*/ 7 h 319"/>
                <a:gd name="T16" fmla="*/ 0 w 28"/>
                <a:gd name="T17" fmla="*/ 9 h 319"/>
                <a:gd name="T18" fmla="*/ 0 w 28"/>
                <a:gd name="T19" fmla="*/ 310 h 319"/>
                <a:gd name="T20" fmla="*/ 2 w 28"/>
                <a:gd name="T21" fmla="*/ 312 h 319"/>
                <a:gd name="T22" fmla="*/ 7 w 28"/>
                <a:gd name="T23" fmla="*/ 318 h 319"/>
                <a:gd name="T24" fmla="*/ 10 w 28"/>
                <a:gd name="T25" fmla="*/ 319 h 319"/>
                <a:gd name="T26" fmla="*/ 18 w 28"/>
                <a:gd name="T27" fmla="*/ 319 h 319"/>
                <a:gd name="T28" fmla="*/ 21 w 28"/>
                <a:gd name="T29" fmla="*/ 318 h 319"/>
                <a:gd name="T30" fmla="*/ 27 w 28"/>
                <a:gd name="T31" fmla="*/ 312 h 319"/>
                <a:gd name="T32" fmla="*/ 28 w 28"/>
                <a:gd name="T33" fmla="*/ 310 h 319"/>
                <a:gd name="T34" fmla="*/ 28 w 28"/>
                <a:gd name="T35" fmla="*/ 305 h 319"/>
                <a:gd name="T36" fmla="*/ 28 w 28"/>
                <a:gd name="T37" fmla="*/ 13 h 3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 h="319">
                  <a:moveTo>
                    <a:pt x="28" y="13"/>
                  </a:moveTo>
                  <a:lnTo>
                    <a:pt x="28" y="9"/>
                  </a:lnTo>
                  <a:lnTo>
                    <a:pt x="27" y="7"/>
                  </a:lnTo>
                  <a:lnTo>
                    <a:pt x="21" y="1"/>
                  </a:lnTo>
                  <a:lnTo>
                    <a:pt x="18" y="0"/>
                  </a:lnTo>
                  <a:lnTo>
                    <a:pt x="10" y="0"/>
                  </a:lnTo>
                  <a:lnTo>
                    <a:pt x="7" y="1"/>
                  </a:lnTo>
                  <a:lnTo>
                    <a:pt x="2" y="7"/>
                  </a:lnTo>
                  <a:lnTo>
                    <a:pt x="0" y="9"/>
                  </a:lnTo>
                  <a:lnTo>
                    <a:pt x="0" y="310"/>
                  </a:lnTo>
                  <a:lnTo>
                    <a:pt x="2" y="312"/>
                  </a:lnTo>
                  <a:lnTo>
                    <a:pt x="7" y="318"/>
                  </a:lnTo>
                  <a:lnTo>
                    <a:pt x="10" y="319"/>
                  </a:lnTo>
                  <a:lnTo>
                    <a:pt x="18" y="319"/>
                  </a:lnTo>
                  <a:lnTo>
                    <a:pt x="21" y="318"/>
                  </a:lnTo>
                  <a:lnTo>
                    <a:pt x="27" y="312"/>
                  </a:lnTo>
                  <a:lnTo>
                    <a:pt x="28" y="310"/>
                  </a:lnTo>
                  <a:lnTo>
                    <a:pt x="28" y="305"/>
                  </a:lnTo>
                  <a:lnTo>
                    <a:pt x="2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6" name="Freeform 7"/>
            <p:cNvSpPr>
              <a:spLocks/>
            </p:cNvSpPr>
            <p:nvPr/>
          </p:nvSpPr>
          <p:spPr bwMode="auto">
            <a:xfrm>
              <a:off x="4459" y="1465"/>
              <a:ext cx="92" cy="91"/>
            </a:xfrm>
            <a:custGeom>
              <a:avLst/>
              <a:gdLst>
                <a:gd name="T0" fmla="*/ 92 w 92"/>
                <a:gd name="T1" fmla="*/ 0 h 91"/>
                <a:gd name="T2" fmla="*/ 46 w 92"/>
                <a:gd name="T3" fmla="*/ 91 h 91"/>
                <a:gd name="T4" fmla="*/ 0 w 92"/>
                <a:gd name="T5" fmla="*/ 0 h 91"/>
                <a:gd name="T6" fmla="*/ 92 w 92"/>
                <a:gd name="T7" fmla="*/ 0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91">
                  <a:moveTo>
                    <a:pt x="92" y="0"/>
                  </a:moveTo>
                  <a:lnTo>
                    <a:pt x="46" y="91"/>
                  </a:lnTo>
                  <a:lnTo>
                    <a:pt x="0" y="0"/>
                  </a:lnTo>
                  <a:lnTo>
                    <a:pt x="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7" name="Freeform 8"/>
            <p:cNvSpPr>
              <a:spLocks/>
            </p:cNvSpPr>
            <p:nvPr/>
          </p:nvSpPr>
          <p:spPr bwMode="auto">
            <a:xfrm>
              <a:off x="4446" y="1451"/>
              <a:ext cx="119" cy="119"/>
            </a:xfrm>
            <a:custGeom>
              <a:avLst/>
              <a:gdLst>
                <a:gd name="T0" fmla="*/ 105 w 119"/>
                <a:gd name="T1" fmla="*/ 28 h 119"/>
                <a:gd name="T2" fmla="*/ 92 w 119"/>
                <a:gd name="T3" fmla="*/ 8 h 119"/>
                <a:gd name="T4" fmla="*/ 47 w 119"/>
                <a:gd name="T5" fmla="*/ 99 h 119"/>
                <a:gd name="T6" fmla="*/ 72 w 119"/>
                <a:gd name="T7" fmla="*/ 99 h 119"/>
                <a:gd name="T8" fmla="*/ 26 w 119"/>
                <a:gd name="T9" fmla="*/ 8 h 119"/>
                <a:gd name="T10" fmla="*/ 13 w 119"/>
                <a:gd name="T11" fmla="*/ 28 h 119"/>
                <a:gd name="T12" fmla="*/ 105 w 119"/>
                <a:gd name="T13" fmla="*/ 28 h 119"/>
                <a:gd name="T14" fmla="*/ 105 w 119"/>
                <a:gd name="T15" fmla="*/ 0 h 119"/>
                <a:gd name="T16" fmla="*/ 13 w 119"/>
                <a:gd name="T17" fmla="*/ 0 h 119"/>
                <a:gd name="T18" fmla="*/ 11 w 119"/>
                <a:gd name="T19" fmla="*/ 0 h 119"/>
                <a:gd name="T20" fmla="*/ 8 w 119"/>
                <a:gd name="T21" fmla="*/ 1 h 119"/>
                <a:gd name="T22" fmla="*/ 4 w 119"/>
                <a:gd name="T23" fmla="*/ 4 h 119"/>
                <a:gd name="T24" fmla="*/ 2 w 119"/>
                <a:gd name="T25" fmla="*/ 5 h 119"/>
                <a:gd name="T26" fmla="*/ 1 w 119"/>
                <a:gd name="T27" fmla="*/ 10 h 119"/>
                <a:gd name="T28" fmla="*/ 0 w 119"/>
                <a:gd name="T29" fmla="*/ 12 h 119"/>
                <a:gd name="T30" fmla="*/ 0 w 119"/>
                <a:gd name="T31" fmla="*/ 16 h 119"/>
                <a:gd name="T32" fmla="*/ 1 w 119"/>
                <a:gd name="T33" fmla="*/ 19 h 119"/>
                <a:gd name="T34" fmla="*/ 47 w 119"/>
                <a:gd name="T35" fmla="*/ 111 h 119"/>
                <a:gd name="T36" fmla="*/ 48 w 119"/>
                <a:gd name="T37" fmla="*/ 113 h 119"/>
                <a:gd name="T38" fmla="*/ 49 w 119"/>
                <a:gd name="T39" fmla="*/ 115 h 119"/>
                <a:gd name="T40" fmla="*/ 54 w 119"/>
                <a:gd name="T41" fmla="*/ 117 h 119"/>
                <a:gd name="T42" fmla="*/ 56 w 119"/>
                <a:gd name="T43" fmla="*/ 119 h 119"/>
                <a:gd name="T44" fmla="*/ 60 w 119"/>
                <a:gd name="T45" fmla="*/ 119 h 119"/>
                <a:gd name="T46" fmla="*/ 63 w 119"/>
                <a:gd name="T47" fmla="*/ 117 h 119"/>
                <a:gd name="T48" fmla="*/ 67 w 119"/>
                <a:gd name="T49" fmla="*/ 116 h 119"/>
                <a:gd name="T50" fmla="*/ 69 w 119"/>
                <a:gd name="T51" fmla="*/ 115 h 119"/>
                <a:gd name="T52" fmla="*/ 72 w 119"/>
                <a:gd name="T53" fmla="*/ 111 h 119"/>
                <a:gd name="T54" fmla="*/ 117 w 119"/>
                <a:gd name="T55" fmla="*/ 19 h 119"/>
                <a:gd name="T56" fmla="*/ 119 w 119"/>
                <a:gd name="T57" fmla="*/ 18 h 119"/>
                <a:gd name="T58" fmla="*/ 119 w 119"/>
                <a:gd name="T59" fmla="*/ 14 h 119"/>
                <a:gd name="T60" fmla="*/ 119 w 119"/>
                <a:gd name="T61" fmla="*/ 10 h 119"/>
                <a:gd name="T62" fmla="*/ 117 w 119"/>
                <a:gd name="T63" fmla="*/ 7 h 119"/>
                <a:gd name="T64" fmla="*/ 114 w 119"/>
                <a:gd name="T65" fmla="*/ 4 h 119"/>
                <a:gd name="T66" fmla="*/ 112 w 119"/>
                <a:gd name="T67" fmla="*/ 1 h 119"/>
                <a:gd name="T68" fmla="*/ 109 w 119"/>
                <a:gd name="T69" fmla="*/ 0 h 119"/>
                <a:gd name="T70" fmla="*/ 105 w 119"/>
                <a:gd name="T71" fmla="*/ 0 h 119"/>
                <a:gd name="T72" fmla="*/ 105 w 119"/>
                <a:gd name="T73" fmla="*/ 28 h 1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9" h="119">
                  <a:moveTo>
                    <a:pt x="105" y="28"/>
                  </a:moveTo>
                  <a:lnTo>
                    <a:pt x="92" y="8"/>
                  </a:lnTo>
                  <a:lnTo>
                    <a:pt x="47" y="99"/>
                  </a:lnTo>
                  <a:lnTo>
                    <a:pt x="72" y="99"/>
                  </a:lnTo>
                  <a:lnTo>
                    <a:pt x="26" y="8"/>
                  </a:lnTo>
                  <a:lnTo>
                    <a:pt x="13" y="28"/>
                  </a:lnTo>
                  <a:lnTo>
                    <a:pt x="105" y="28"/>
                  </a:lnTo>
                  <a:lnTo>
                    <a:pt x="105" y="0"/>
                  </a:lnTo>
                  <a:lnTo>
                    <a:pt x="13" y="0"/>
                  </a:lnTo>
                  <a:lnTo>
                    <a:pt x="11" y="0"/>
                  </a:lnTo>
                  <a:lnTo>
                    <a:pt x="8" y="1"/>
                  </a:lnTo>
                  <a:lnTo>
                    <a:pt x="4" y="4"/>
                  </a:lnTo>
                  <a:lnTo>
                    <a:pt x="2" y="5"/>
                  </a:lnTo>
                  <a:lnTo>
                    <a:pt x="1" y="10"/>
                  </a:lnTo>
                  <a:lnTo>
                    <a:pt x="0" y="12"/>
                  </a:lnTo>
                  <a:lnTo>
                    <a:pt x="0" y="16"/>
                  </a:lnTo>
                  <a:lnTo>
                    <a:pt x="1" y="19"/>
                  </a:lnTo>
                  <a:lnTo>
                    <a:pt x="47" y="111"/>
                  </a:lnTo>
                  <a:lnTo>
                    <a:pt x="48" y="113"/>
                  </a:lnTo>
                  <a:lnTo>
                    <a:pt x="49" y="115"/>
                  </a:lnTo>
                  <a:lnTo>
                    <a:pt x="54" y="117"/>
                  </a:lnTo>
                  <a:lnTo>
                    <a:pt x="56" y="119"/>
                  </a:lnTo>
                  <a:lnTo>
                    <a:pt x="60" y="119"/>
                  </a:lnTo>
                  <a:lnTo>
                    <a:pt x="63" y="117"/>
                  </a:lnTo>
                  <a:lnTo>
                    <a:pt x="67" y="116"/>
                  </a:lnTo>
                  <a:lnTo>
                    <a:pt x="69" y="115"/>
                  </a:lnTo>
                  <a:lnTo>
                    <a:pt x="72" y="111"/>
                  </a:lnTo>
                  <a:lnTo>
                    <a:pt x="117" y="19"/>
                  </a:lnTo>
                  <a:lnTo>
                    <a:pt x="119" y="18"/>
                  </a:lnTo>
                  <a:lnTo>
                    <a:pt x="119" y="14"/>
                  </a:lnTo>
                  <a:lnTo>
                    <a:pt x="119" y="10"/>
                  </a:lnTo>
                  <a:lnTo>
                    <a:pt x="117" y="7"/>
                  </a:lnTo>
                  <a:lnTo>
                    <a:pt x="114" y="4"/>
                  </a:lnTo>
                  <a:lnTo>
                    <a:pt x="112" y="1"/>
                  </a:lnTo>
                  <a:lnTo>
                    <a:pt x="109" y="0"/>
                  </a:lnTo>
                  <a:lnTo>
                    <a:pt x="105" y="0"/>
                  </a:lnTo>
                  <a:lnTo>
                    <a:pt x="105"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8" name="Rectangle 9"/>
            <p:cNvSpPr>
              <a:spLocks noChangeArrowheads="1"/>
            </p:cNvSpPr>
            <p:nvPr/>
          </p:nvSpPr>
          <p:spPr bwMode="auto">
            <a:xfrm>
              <a:off x="3936" y="1008"/>
              <a:ext cx="12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n Data Input Lines</a:t>
              </a:r>
              <a:endParaRPr lang="en-US" altLang="zh-CN" sz="3200" b="0" u="none" baseline="0">
                <a:ea typeface="宋体" panose="02010600030101010101" pitchFamily="2" charset="-122"/>
              </a:endParaRPr>
            </a:p>
          </p:txBody>
        </p:sp>
        <p:sp>
          <p:nvSpPr>
            <p:cNvPr id="22539" name="Rectangle 10"/>
            <p:cNvSpPr>
              <a:spLocks noChangeArrowheads="1"/>
            </p:cNvSpPr>
            <p:nvPr/>
          </p:nvSpPr>
          <p:spPr bwMode="auto">
            <a:xfrm>
              <a:off x="2784" y="1728"/>
              <a:ext cx="11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k Address Lines</a:t>
              </a:r>
              <a:endParaRPr lang="en-US" altLang="zh-CN" sz="3200" b="0" u="none" baseline="0">
                <a:ea typeface="宋体" panose="02010600030101010101" pitchFamily="2" charset="-122"/>
              </a:endParaRPr>
            </a:p>
          </p:txBody>
        </p:sp>
        <p:sp>
          <p:nvSpPr>
            <p:cNvPr id="22540" name="Freeform 11"/>
            <p:cNvSpPr>
              <a:spLocks/>
            </p:cNvSpPr>
            <p:nvPr/>
          </p:nvSpPr>
          <p:spPr bwMode="auto">
            <a:xfrm>
              <a:off x="3423" y="2071"/>
              <a:ext cx="488" cy="28"/>
            </a:xfrm>
            <a:custGeom>
              <a:avLst/>
              <a:gdLst>
                <a:gd name="T0" fmla="*/ 14 w 488"/>
                <a:gd name="T1" fmla="*/ 0 h 28"/>
                <a:gd name="T2" fmla="*/ 10 w 488"/>
                <a:gd name="T3" fmla="*/ 0 h 28"/>
                <a:gd name="T4" fmla="*/ 7 w 488"/>
                <a:gd name="T5" fmla="*/ 1 h 28"/>
                <a:gd name="T6" fmla="*/ 1 w 488"/>
                <a:gd name="T7" fmla="*/ 7 h 28"/>
                <a:gd name="T8" fmla="*/ 0 w 488"/>
                <a:gd name="T9" fmla="*/ 10 h 28"/>
                <a:gd name="T10" fmla="*/ 0 w 488"/>
                <a:gd name="T11" fmla="*/ 18 h 28"/>
                <a:gd name="T12" fmla="*/ 1 w 488"/>
                <a:gd name="T13" fmla="*/ 21 h 28"/>
                <a:gd name="T14" fmla="*/ 7 w 488"/>
                <a:gd name="T15" fmla="*/ 26 h 28"/>
                <a:gd name="T16" fmla="*/ 10 w 488"/>
                <a:gd name="T17" fmla="*/ 28 h 28"/>
                <a:gd name="T18" fmla="*/ 479 w 488"/>
                <a:gd name="T19" fmla="*/ 28 h 28"/>
                <a:gd name="T20" fmla="*/ 482 w 488"/>
                <a:gd name="T21" fmla="*/ 26 h 28"/>
                <a:gd name="T22" fmla="*/ 487 w 488"/>
                <a:gd name="T23" fmla="*/ 21 h 28"/>
                <a:gd name="T24" fmla="*/ 488 w 488"/>
                <a:gd name="T25" fmla="*/ 18 h 28"/>
                <a:gd name="T26" fmla="*/ 488 w 488"/>
                <a:gd name="T27" fmla="*/ 10 h 28"/>
                <a:gd name="T28" fmla="*/ 487 w 488"/>
                <a:gd name="T29" fmla="*/ 7 h 28"/>
                <a:gd name="T30" fmla="*/ 482 w 488"/>
                <a:gd name="T31" fmla="*/ 1 h 28"/>
                <a:gd name="T32" fmla="*/ 479 w 488"/>
                <a:gd name="T33" fmla="*/ 0 h 28"/>
                <a:gd name="T34" fmla="*/ 475 w 488"/>
                <a:gd name="T35" fmla="*/ 0 h 28"/>
                <a:gd name="T36" fmla="*/ 14 w 48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8" h="28">
                  <a:moveTo>
                    <a:pt x="14" y="0"/>
                  </a:moveTo>
                  <a:lnTo>
                    <a:pt x="10" y="0"/>
                  </a:lnTo>
                  <a:lnTo>
                    <a:pt x="7" y="1"/>
                  </a:lnTo>
                  <a:lnTo>
                    <a:pt x="1" y="7"/>
                  </a:lnTo>
                  <a:lnTo>
                    <a:pt x="0" y="10"/>
                  </a:lnTo>
                  <a:lnTo>
                    <a:pt x="0" y="18"/>
                  </a:lnTo>
                  <a:lnTo>
                    <a:pt x="1" y="21"/>
                  </a:lnTo>
                  <a:lnTo>
                    <a:pt x="7" y="26"/>
                  </a:lnTo>
                  <a:lnTo>
                    <a:pt x="10" y="28"/>
                  </a:lnTo>
                  <a:lnTo>
                    <a:pt x="479" y="28"/>
                  </a:lnTo>
                  <a:lnTo>
                    <a:pt x="482" y="26"/>
                  </a:lnTo>
                  <a:lnTo>
                    <a:pt x="487" y="21"/>
                  </a:lnTo>
                  <a:lnTo>
                    <a:pt x="488" y="18"/>
                  </a:lnTo>
                  <a:lnTo>
                    <a:pt x="488" y="10"/>
                  </a:lnTo>
                  <a:lnTo>
                    <a:pt x="487" y="7"/>
                  </a:lnTo>
                  <a:lnTo>
                    <a:pt x="482" y="1"/>
                  </a:lnTo>
                  <a:lnTo>
                    <a:pt x="479" y="0"/>
                  </a:lnTo>
                  <a:lnTo>
                    <a:pt x="475"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1" name="Freeform 12"/>
            <p:cNvSpPr>
              <a:spLocks/>
            </p:cNvSpPr>
            <p:nvPr/>
          </p:nvSpPr>
          <p:spPr bwMode="auto">
            <a:xfrm>
              <a:off x="3841" y="2039"/>
              <a:ext cx="90" cy="91"/>
            </a:xfrm>
            <a:custGeom>
              <a:avLst/>
              <a:gdLst>
                <a:gd name="T0" fmla="*/ 0 w 90"/>
                <a:gd name="T1" fmla="*/ 0 h 91"/>
                <a:gd name="T2" fmla="*/ 90 w 90"/>
                <a:gd name="T3" fmla="*/ 46 h 91"/>
                <a:gd name="T4" fmla="*/ 0 w 90"/>
                <a:gd name="T5" fmla="*/ 91 h 91"/>
                <a:gd name="T6" fmla="*/ 0 w 90"/>
                <a:gd name="T7" fmla="*/ 0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91">
                  <a:moveTo>
                    <a:pt x="0" y="0"/>
                  </a:moveTo>
                  <a:lnTo>
                    <a:pt x="90" y="46"/>
                  </a:lnTo>
                  <a:lnTo>
                    <a:pt x="0" y="9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2" name="Freeform 13"/>
            <p:cNvSpPr>
              <a:spLocks/>
            </p:cNvSpPr>
            <p:nvPr/>
          </p:nvSpPr>
          <p:spPr bwMode="auto">
            <a:xfrm>
              <a:off x="3827" y="2025"/>
              <a:ext cx="118" cy="119"/>
            </a:xfrm>
            <a:custGeom>
              <a:avLst/>
              <a:gdLst>
                <a:gd name="T0" fmla="*/ 28 w 118"/>
                <a:gd name="T1" fmla="*/ 14 h 119"/>
                <a:gd name="T2" fmla="*/ 7 w 118"/>
                <a:gd name="T3" fmla="*/ 26 h 119"/>
                <a:gd name="T4" fmla="*/ 97 w 118"/>
                <a:gd name="T5" fmla="*/ 72 h 119"/>
                <a:gd name="T6" fmla="*/ 97 w 118"/>
                <a:gd name="T7" fmla="*/ 47 h 119"/>
                <a:gd name="T8" fmla="*/ 7 w 118"/>
                <a:gd name="T9" fmla="*/ 93 h 119"/>
                <a:gd name="T10" fmla="*/ 28 w 118"/>
                <a:gd name="T11" fmla="*/ 105 h 119"/>
                <a:gd name="T12" fmla="*/ 28 w 118"/>
                <a:gd name="T13" fmla="*/ 14 h 119"/>
                <a:gd name="T14" fmla="*/ 0 w 118"/>
                <a:gd name="T15" fmla="*/ 14 h 119"/>
                <a:gd name="T16" fmla="*/ 0 w 118"/>
                <a:gd name="T17" fmla="*/ 105 h 119"/>
                <a:gd name="T18" fmla="*/ 0 w 118"/>
                <a:gd name="T19" fmla="*/ 108 h 119"/>
                <a:gd name="T20" fmla="*/ 1 w 118"/>
                <a:gd name="T21" fmla="*/ 112 h 119"/>
                <a:gd name="T22" fmla="*/ 4 w 118"/>
                <a:gd name="T23" fmla="*/ 115 h 119"/>
                <a:gd name="T24" fmla="*/ 7 w 118"/>
                <a:gd name="T25" fmla="*/ 116 h 119"/>
                <a:gd name="T26" fmla="*/ 10 w 118"/>
                <a:gd name="T27" fmla="*/ 119 h 119"/>
                <a:gd name="T28" fmla="*/ 12 w 118"/>
                <a:gd name="T29" fmla="*/ 119 h 119"/>
                <a:gd name="T30" fmla="*/ 17 w 118"/>
                <a:gd name="T31" fmla="*/ 119 h 119"/>
                <a:gd name="T32" fmla="*/ 21 w 118"/>
                <a:gd name="T33" fmla="*/ 118 h 119"/>
                <a:gd name="T34" fmla="*/ 111 w 118"/>
                <a:gd name="T35" fmla="*/ 72 h 119"/>
                <a:gd name="T36" fmla="*/ 111 w 118"/>
                <a:gd name="T37" fmla="*/ 71 h 119"/>
                <a:gd name="T38" fmla="*/ 114 w 118"/>
                <a:gd name="T39" fmla="*/ 69 h 119"/>
                <a:gd name="T40" fmla="*/ 116 w 118"/>
                <a:gd name="T41" fmla="*/ 67 h 119"/>
                <a:gd name="T42" fmla="*/ 118 w 118"/>
                <a:gd name="T43" fmla="*/ 62 h 119"/>
                <a:gd name="T44" fmla="*/ 118 w 118"/>
                <a:gd name="T45" fmla="*/ 58 h 119"/>
                <a:gd name="T46" fmla="*/ 118 w 118"/>
                <a:gd name="T47" fmla="*/ 56 h 119"/>
                <a:gd name="T48" fmla="*/ 115 w 118"/>
                <a:gd name="T49" fmla="*/ 53 h 119"/>
                <a:gd name="T50" fmla="*/ 114 w 118"/>
                <a:gd name="T51" fmla="*/ 50 h 119"/>
                <a:gd name="T52" fmla="*/ 111 w 118"/>
                <a:gd name="T53" fmla="*/ 47 h 119"/>
                <a:gd name="T54" fmla="*/ 21 w 118"/>
                <a:gd name="T55" fmla="*/ 2 h 119"/>
                <a:gd name="T56" fmla="*/ 18 w 118"/>
                <a:gd name="T57" fmla="*/ 0 h 119"/>
                <a:gd name="T58" fmla="*/ 14 w 118"/>
                <a:gd name="T59" fmla="*/ 0 h 119"/>
                <a:gd name="T60" fmla="*/ 10 w 118"/>
                <a:gd name="T61" fmla="*/ 0 h 119"/>
                <a:gd name="T62" fmla="*/ 7 w 118"/>
                <a:gd name="T63" fmla="*/ 2 h 119"/>
                <a:gd name="T64" fmla="*/ 4 w 118"/>
                <a:gd name="T65" fmla="*/ 4 h 119"/>
                <a:gd name="T66" fmla="*/ 1 w 118"/>
                <a:gd name="T67" fmla="*/ 7 h 119"/>
                <a:gd name="T68" fmla="*/ 0 w 118"/>
                <a:gd name="T69" fmla="*/ 10 h 119"/>
                <a:gd name="T70" fmla="*/ 0 w 118"/>
                <a:gd name="T71" fmla="*/ 14 h 119"/>
                <a:gd name="T72" fmla="*/ 28 w 118"/>
                <a:gd name="T73" fmla="*/ 14 h 1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 h="119">
                  <a:moveTo>
                    <a:pt x="28" y="14"/>
                  </a:moveTo>
                  <a:lnTo>
                    <a:pt x="7" y="26"/>
                  </a:lnTo>
                  <a:lnTo>
                    <a:pt x="97" y="72"/>
                  </a:lnTo>
                  <a:lnTo>
                    <a:pt x="97" y="47"/>
                  </a:lnTo>
                  <a:lnTo>
                    <a:pt x="7" y="93"/>
                  </a:lnTo>
                  <a:lnTo>
                    <a:pt x="28" y="105"/>
                  </a:lnTo>
                  <a:lnTo>
                    <a:pt x="28" y="14"/>
                  </a:lnTo>
                  <a:lnTo>
                    <a:pt x="0" y="14"/>
                  </a:lnTo>
                  <a:lnTo>
                    <a:pt x="0" y="105"/>
                  </a:lnTo>
                  <a:lnTo>
                    <a:pt x="0" y="108"/>
                  </a:lnTo>
                  <a:lnTo>
                    <a:pt x="1" y="112"/>
                  </a:lnTo>
                  <a:lnTo>
                    <a:pt x="4" y="115"/>
                  </a:lnTo>
                  <a:lnTo>
                    <a:pt x="7" y="116"/>
                  </a:lnTo>
                  <a:lnTo>
                    <a:pt x="10" y="119"/>
                  </a:lnTo>
                  <a:lnTo>
                    <a:pt x="12" y="119"/>
                  </a:lnTo>
                  <a:lnTo>
                    <a:pt x="17" y="119"/>
                  </a:lnTo>
                  <a:lnTo>
                    <a:pt x="21" y="118"/>
                  </a:lnTo>
                  <a:lnTo>
                    <a:pt x="111" y="72"/>
                  </a:lnTo>
                  <a:lnTo>
                    <a:pt x="111" y="71"/>
                  </a:lnTo>
                  <a:lnTo>
                    <a:pt x="114" y="69"/>
                  </a:lnTo>
                  <a:lnTo>
                    <a:pt x="116" y="67"/>
                  </a:lnTo>
                  <a:lnTo>
                    <a:pt x="118" y="62"/>
                  </a:lnTo>
                  <a:lnTo>
                    <a:pt x="118" y="58"/>
                  </a:lnTo>
                  <a:lnTo>
                    <a:pt x="118" y="56"/>
                  </a:lnTo>
                  <a:lnTo>
                    <a:pt x="115" y="53"/>
                  </a:lnTo>
                  <a:lnTo>
                    <a:pt x="114" y="50"/>
                  </a:lnTo>
                  <a:lnTo>
                    <a:pt x="111" y="47"/>
                  </a:lnTo>
                  <a:lnTo>
                    <a:pt x="21" y="2"/>
                  </a:lnTo>
                  <a:lnTo>
                    <a:pt x="18" y="0"/>
                  </a:lnTo>
                  <a:lnTo>
                    <a:pt x="14" y="0"/>
                  </a:lnTo>
                  <a:lnTo>
                    <a:pt x="10" y="0"/>
                  </a:lnTo>
                  <a:lnTo>
                    <a:pt x="7" y="2"/>
                  </a:lnTo>
                  <a:lnTo>
                    <a:pt x="4" y="4"/>
                  </a:lnTo>
                  <a:lnTo>
                    <a:pt x="1" y="7"/>
                  </a:lnTo>
                  <a:lnTo>
                    <a:pt x="0" y="10"/>
                  </a:lnTo>
                  <a:lnTo>
                    <a:pt x="0" y="14"/>
                  </a:lnTo>
                  <a:lnTo>
                    <a:pt x="2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3" name="Rectangle 14"/>
            <p:cNvSpPr>
              <a:spLocks noChangeArrowheads="1"/>
            </p:cNvSpPr>
            <p:nvPr/>
          </p:nvSpPr>
          <p:spPr bwMode="auto">
            <a:xfrm>
              <a:off x="2976" y="2400"/>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Read</a:t>
              </a:r>
              <a:endParaRPr lang="en-US" altLang="zh-CN" sz="3200" b="0" u="none" baseline="0">
                <a:ea typeface="宋体" panose="02010600030101010101" pitchFamily="2" charset="-122"/>
              </a:endParaRPr>
            </a:p>
          </p:txBody>
        </p:sp>
        <p:sp>
          <p:nvSpPr>
            <p:cNvPr id="22544" name="Freeform 15"/>
            <p:cNvSpPr>
              <a:spLocks/>
            </p:cNvSpPr>
            <p:nvPr/>
          </p:nvSpPr>
          <p:spPr bwMode="auto">
            <a:xfrm>
              <a:off x="3423" y="2487"/>
              <a:ext cx="509" cy="28"/>
            </a:xfrm>
            <a:custGeom>
              <a:avLst/>
              <a:gdLst>
                <a:gd name="T0" fmla="*/ 14 w 509"/>
                <a:gd name="T1" fmla="*/ 0 h 28"/>
                <a:gd name="T2" fmla="*/ 10 w 509"/>
                <a:gd name="T3" fmla="*/ 0 h 28"/>
                <a:gd name="T4" fmla="*/ 7 w 509"/>
                <a:gd name="T5" fmla="*/ 2 h 28"/>
                <a:gd name="T6" fmla="*/ 1 w 509"/>
                <a:gd name="T7" fmla="*/ 7 h 28"/>
                <a:gd name="T8" fmla="*/ 0 w 509"/>
                <a:gd name="T9" fmla="*/ 10 h 28"/>
                <a:gd name="T10" fmla="*/ 0 w 509"/>
                <a:gd name="T11" fmla="*/ 18 h 28"/>
                <a:gd name="T12" fmla="*/ 1 w 509"/>
                <a:gd name="T13" fmla="*/ 21 h 28"/>
                <a:gd name="T14" fmla="*/ 7 w 509"/>
                <a:gd name="T15" fmla="*/ 27 h 28"/>
                <a:gd name="T16" fmla="*/ 10 w 509"/>
                <a:gd name="T17" fmla="*/ 28 h 28"/>
                <a:gd name="T18" fmla="*/ 500 w 509"/>
                <a:gd name="T19" fmla="*/ 28 h 28"/>
                <a:gd name="T20" fmla="*/ 502 w 509"/>
                <a:gd name="T21" fmla="*/ 27 h 28"/>
                <a:gd name="T22" fmla="*/ 508 w 509"/>
                <a:gd name="T23" fmla="*/ 21 h 28"/>
                <a:gd name="T24" fmla="*/ 509 w 509"/>
                <a:gd name="T25" fmla="*/ 18 h 28"/>
                <a:gd name="T26" fmla="*/ 509 w 509"/>
                <a:gd name="T27" fmla="*/ 10 h 28"/>
                <a:gd name="T28" fmla="*/ 508 w 509"/>
                <a:gd name="T29" fmla="*/ 7 h 28"/>
                <a:gd name="T30" fmla="*/ 502 w 509"/>
                <a:gd name="T31" fmla="*/ 2 h 28"/>
                <a:gd name="T32" fmla="*/ 500 w 509"/>
                <a:gd name="T33" fmla="*/ 0 h 28"/>
                <a:gd name="T34" fmla="*/ 495 w 509"/>
                <a:gd name="T35" fmla="*/ 0 h 28"/>
                <a:gd name="T36" fmla="*/ 14 w 509"/>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09" h="28">
                  <a:moveTo>
                    <a:pt x="14" y="0"/>
                  </a:moveTo>
                  <a:lnTo>
                    <a:pt x="10" y="0"/>
                  </a:lnTo>
                  <a:lnTo>
                    <a:pt x="7" y="2"/>
                  </a:lnTo>
                  <a:lnTo>
                    <a:pt x="1" y="7"/>
                  </a:lnTo>
                  <a:lnTo>
                    <a:pt x="0" y="10"/>
                  </a:lnTo>
                  <a:lnTo>
                    <a:pt x="0" y="18"/>
                  </a:lnTo>
                  <a:lnTo>
                    <a:pt x="1" y="21"/>
                  </a:lnTo>
                  <a:lnTo>
                    <a:pt x="7" y="27"/>
                  </a:lnTo>
                  <a:lnTo>
                    <a:pt x="10" y="28"/>
                  </a:lnTo>
                  <a:lnTo>
                    <a:pt x="500" y="28"/>
                  </a:lnTo>
                  <a:lnTo>
                    <a:pt x="502" y="27"/>
                  </a:lnTo>
                  <a:lnTo>
                    <a:pt x="508" y="21"/>
                  </a:lnTo>
                  <a:lnTo>
                    <a:pt x="509" y="18"/>
                  </a:lnTo>
                  <a:lnTo>
                    <a:pt x="509" y="10"/>
                  </a:lnTo>
                  <a:lnTo>
                    <a:pt x="508" y="7"/>
                  </a:lnTo>
                  <a:lnTo>
                    <a:pt x="502" y="2"/>
                  </a:lnTo>
                  <a:lnTo>
                    <a:pt x="500" y="0"/>
                  </a:lnTo>
                  <a:lnTo>
                    <a:pt x="495"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5" name="Freeform 16"/>
            <p:cNvSpPr>
              <a:spLocks/>
            </p:cNvSpPr>
            <p:nvPr/>
          </p:nvSpPr>
          <p:spPr bwMode="auto">
            <a:xfrm>
              <a:off x="3862" y="2457"/>
              <a:ext cx="91" cy="90"/>
            </a:xfrm>
            <a:custGeom>
              <a:avLst/>
              <a:gdLst>
                <a:gd name="T0" fmla="*/ 0 w 91"/>
                <a:gd name="T1" fmla="*/ 0 h 90"/>
                <a:gd name="T2" fmla="*/ 91 w 91"/>
                <a:gd name="T3" fmla="*/ 44 h 90"/>
                <a:gd name="T4" fmla="*/ 0 w 91"/>
                <a:gd name="T5" fmla="*/ 90 h 90"/>
                <a:gd name="T6" fmla="*/ 0 w 91"/>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0">
                  <a:moveTo>
                    <a:pt x="0" y="0"/>
                  </a:moveTo>
                  <a:lnTo>
                    <a:pt x="91" y="44"/>
                  </a:lnTo>
                  <a:lnTo>
                    <a:pt x="0" y="9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6" name="Freeform 17"/>
            <p:cNvSpPr>
              <a:spLocks/>
            </p:cNvSpPr>
            <p:nvPr/>
          </p:nvSpPr>
          <p:spPr bwMode="auto">
            <a:xfrm>
              <a:off x="3848" y="2443"/>
              <a:ext cx="119" cy="118"/>
            </a:xfrm>
            <a:custGeom>
              <a:avLst/>
              <a:gdLst>
                <a:gd name="T0" fmla="*/ 27 w 119"/>
                <a:gd name="T1" fmla="*/ 14 h 118"/>
                <a:gd name="T2" fmla="*/ 8 w 119"/>
                <a:gd name="T3" fmla="*/ 26 h 118"/>
                <a:gd name="T4" fmla="*/ 99 w 119"/>
                <a:gd name="T5" fmla="*/ 71 h 118"/>
                <a:gd name="T6" fmla="*/ 99 w 119"/>
                <a:gd name="T7" fmla="*/ 46 h 118"/>
                <a:gd name="T8" fmla="*/ 8 w 119"/>
                <a:gd name="T9" fmla="*/ 91 h 118"/>
                <a:gd name="T10" fmla="*/ 27 w 119"/>
                <a:gd name="T11" fmla="*/ 104 h 118"/>
                <a:gd name="T12" fmla="*/ 27 w 119"/>
                <a:gd name="T13" fmla="*/ 14 h 118"/>
                <a:gd name="T14" fmla="*/ 0 w 119"/>
                <a:gd name="T15" fmla="*/ 14 h 118"/>
                <a:gd name="T16" fmla="*/ 0 w 119"/>
                <a:gd name="T17" fmla="*/ 104 h 118"/>
                <a:gd name="T18" fmla="*/ 0 w 119"/>
                <a:gd name="T19" fmla="*/ 107 h 118"/>
                <a:gd name="T20" fmla="*/ 1 w 119"/>
                <a:gd name="T21" fmla="*/ 109 h 118"/>
                <a:gd name="T22" fmla="*/ 4 w 119"/>
                <a:gd name="T23" fmla="*/ 114 h 118"/>
                <a:gd name="T24" fmla="*/ 5 w 119"/>
                <a:gd name="T25" fmla="*/ 115 h 118"/>
                <a:gd name="T26" fmla="*/ 9 w 119"/>
                <a:gd name="T27" fmla="*/ 116 h 118"/>
                <a:gd name="T28" fmla="*/ 12 w 119"/>
                <a:gd name="T29" fmla="*/ 118 h 118"/>
                <a:gd name="T30" fmla="*/ 16 w 119"/>
                <a:gd name="T31" fmla="*/ 118 h 118"/>
                <a:gd name="T32" fmla="*/ 19 w 119"/>
                <a:gd name="T33" fmla="*/ 116 h 118"/>
                <a:gd name="T34" fmla="*/ 111 w 119"/>
                <a:gd name="T35" fmla="*/ 71 h 118"/>
                <a:gd name="T36" fmla="*/ 113 w 119"/>
                <a:gd name="T37" fmla="*/ 69 h 118"/>
                <a:gd name="T38" fmla="*/ 116 w 119"/>
                <a:gd name="T39" fmla="*/ 68 h 118"/>
                <a:gd name="T40" fmla="*/ 117 w 119"/>
                <a:gd name="T41" fmla="*/ 64 h 118"/>
                <a:gd name="T42" fmla="*/ 119 w 119"/>
                <a:gd name="T43" fmla="*/ 61 h 118"/>
                <a:gd name="T44" fmla="*/ 119 w 119"/>
                <a:gd name="T45" fmla="*/ 57 h 118"/>
                <a:gd name="T46" fmla="*/ 117 w 119"/>
                <a:gd name="T47" fmla="*/ 54 h 118"/>
                <a:gd name="T48" fmla="*/ 116 w 119"/>
                <a:gd name="T49" fmla="*/ 50 h 118"/>
                <a:gd name="T50" fmla="*/ 115 w 119"/>
                <a:gd name="T51" fmla="*/ 47 h 118"/>
                <a:gd name="T52" fmla="*/ 111 w 119"/>
                <a:gd name="T53" fmla="*/ 46 h 118"/>
                <a:gd name="T54" fmla="*/ 19 w 119"/>
                <a:gd name="T55" fmla="*/ 1 h 118"/>
                <a:gd name="T56" fmla="*/ 18 w 119"/>
                <a:gd name="T57" fmla="*/ 0 h 118"/>
                <a:gd name="T58" fmla="*/ 14 w 119"/>
                <a:gd name="T59" fmla="*/ 0 h 118"/>
                <a:gd name="T60" fmla="*/ 9 w 119"/>
                <a:gd name="T61" fmla="*/ 0 h 118"/>
                <a:gd name="T62" fmla="*/ 7 w 119"/>
                <a:gd name="T63" fmla="*/ 1 h 118"/>
                <a:gd name="T64" fmla="*/ 4 w 119"/>
                <a:gd name="T65" fmla="*/ 4 h 118"/>
                <a:gd name="T66" fmla="*/ 1 w 119"/>
                <a:gd name="T67" fmla="*/ 7 h 118"/>
                <a:gd name="T68" fmla="*/ 0 w 119"/>
                <a:gd name="T69" fmla="*/ 10 h 118"/>
                <a:gd name="T70" fmla="*/ 0 w 119"/>
                <a:gd name="T71" fmla="*/ 14 h 118"/>
                <a:gd name="T72" fmla="*/ 27 w 119"/>
                <a:gd name="T73" fmla="*/ 14 h 1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9" h="118">
                  <a:moveTo>
                    <a:pt x="27" y="14"/>
                  </a:moveTo>
                  <a:lnTo>
                    <a:pt x="8" y="26"/>
                  </a:lnTo>
                  <a:lnTo>
                    <a:pt x="99" y="71"/>
                  </a:lnTo>
                  <a:lnTo>
                    <a:pt x="99" y="46"/>
                  </a:lnTo>
                  <a:lnTo>
                    <a:pt x="8" y="91"/>
                  </a:lnTo>
                  <a:lnTo>
                    <a:pt x="27" y="104"/>
                  </a:lnTo>
                  <a:lnTo>
                    <a:pt x="27" y="14"/>
                  </a:lnTo>
                  <a:lnTo>
                    <a:pt x="0" y="14"/>
                  </a:lnTo>
                  <a:lnTo>
                    <a:pt x="0" y="104"/>
                  </a:lnTo>
                  <a:lnTo>
                    <a:pt x="0" y="107"/>
                  </a:lnTo>
                  <a:lnTo>
                    <a:pt x="1" y="109"/>
                  </a:lnTo>
                  <a:lnTo>
                    <a:pt x="4" y="114"/>
                  </a:lnTo>
                  <a:lnTo>
                    <a:pt x="5" y="115"/>
                  </a:lnTo>
                  <a:lnTo>
                    <a:pt x="9" y="116"/>
                  </a:lnTo>
                  <a:lnTo>
                    <a:pt x="12" y="118"/>
                  </a:lnTo>
                  <a:lnTo>
                    <a:pt x="16" y="118"/>
                  </a:lnTo>
                  <a:lnTo>
                    <a:pt x="19" y="116"/>
                  </a:lnTo>
                  <a:lnTo>
                    <a:pt x="111" y="71"/>
                  </a:lnTo>
                  <a:lnTo>
                    <a:pt x="113" y="69"/>
                  </a:lnTo>
                  <a:lnTo>
                    <a:pt x="116" y="68"/>
                  </a:lnTo>
                  <a:lnTo>
                    <a:pt x="117" y="64"/>
                  </a:lnTo>
                  <a:lnTo>
                    <a:pt x="119" y="61"/>
                  </a:lnTo>
                  <a:lnTo>
                    <a:pt x="119" y="57"/>
                  </a:lnTo>
                  <a:lnTo>
                    <a:pt x="117" y="54"/>
                  </a:lnTo>
                  <a:lnTo>
                    <a:pt x="116" y="50"/>
                  </a:lnTo>
                  <a:lnTo>
                    <a:pt x="115" y="47"/>
                  </a:lnTo>
                  <a:lnTo>
                    <a:pt x="111" y="46"/>
                  </a:lnTo>
                  <a:lnTo>
                    <a:pt x="19" y="1"/>
                  </a:lnTo>
                  <a:lnTo>
                    <a:pt x="18" y="0"/>
                  </a:lnTo>
                  <a:lnTo>
                    <a:pt x="14" y="0"/>
                  </a:lnTo>
                  <a:lnTo>
                    <a:pt x="9" y="0"/>
                  </a:lnTo>
                  <a:lnTo>
                    <a:pt x="7" y="1"/>
                  </a:lnTo>
                  <a:lnTo>
                    <a:pt x="4" y="4"/>
                  </a:lnTo>
                  <a:lnTo>
                    <a:pt x="1" y="7"/>
                  </a:lnTo>
                  <a:lnTo>
                    <a:pt x="0" y="10"/>
                  </a:lnTo>
                  <a:lnTo>
                    <a:pt x="0" y="14"/>
                  </a:lnTo>
                  <a:lnTo>
                    <a:pt x="2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7" name="Rectangle 18"/>
            <p:cNvSpPr>
              <a:spLocks noChangeArrowheads="1"/>
            </p:cNvSpPr>
            <p:nvPr/>
          </p:nvSpPr>
          <p:spPr bwMode="auto">
            <a:xfrm>
              <a:off x="2976" y="2688"/>
              <a:ext cx="39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Write</a:t>
              </a:r>
              <a:endParaRPr lang="en-US" altLang="zh-CN" sz="3200" b="0" u="none" baseline="0">
                <a:ea typeface="宋体" panose="02010600030101010101" pitchFamily="2" charset="-122"/>
              </a:endParaRPr>
            </a:p>
          </p:txBody>
        </p:sp>
        <p:sp>
          <p:nvSpPr>
            <p:cNvPr id="22548" name="Freeform 19"/>
            <p:cNvSpPr>
              <a:spLocks/>
            </p:cNvSpPr>
            <p:nvPr/>
          </p:nvSpPr>
          <p:spPr bwMode="auto">
            <a:xfrm>
              <a:off x="3423" y="2779"/>
              <a:ext cx="509" cy="28"/>
            </a:xfrm>
            <a:custGeom>
              <a:avLst/>
              <a:gdLst>
                <a:gd name="T0" fmla="*/ 14 w 509"/>
                <a:gd name="T1" fmla="*/ 0 h 28"/>
                <a:gd name="T2" fmla="*/ 10 w 509"/>
                <a:gd name="T3" fmla="*/ 0 h 28"/>
                <a:gd name="T4" fmla="*/ 7 w 509"/>
                <a:gd name="T5" fmla="*/ 2 h 28"/>
                <a:gd name="T6" fmla="*/ 1 w 509"/>
                <a:gd name="T7" fmla="*/ 7 h 28"/>
                <a:gd name="T8" fmla="*/ 0 w 509"/>
                <a:gd name="T9" fmla="*/ 10 h 28"/>
                <a:gd name="T10" fmla="*/ 0 w 509"/>
                <a:gd name="T11" fmla="*/ 18 h 28"/>
                <a:gd name="T12" fmla="*/ 1 w 509"/>
                <a:gd name="T13" fmla="*/ 21 h 28"/>
                <a:gd name="T14" fmla="*/ 7 w 509"/>
                <a:gd name="T15" fmla="*/ 27 h 28"/>
                <a:gd name="T16" fmla="*/ 10 w 509"/>
                <a:gd name="T17" fmla="*/ 28 h 28"/>
                <a:gd name="T18" fmla="*/ 500 w 509"/>
                <a:gd name="T19" fmla="*/ 28 h 28"/>
                <a:gd name="T20" fmla="*/ 502 w 509"/>
                <a:gd name="T21" fmla="*/ 27 h 28"/>
                <a:gd name="T22" fmla="*/ 508 w 509"/>
                <a:gd name="T23" fmla="*/ 21 h 28"/>
                <a:gd name="T24" fmla="*/ 509 w 509"/>
                <a:gd name="T25" fmla="*/ 18 h 28"/>
                <a:gd name="T26" fmla="*/ 509 w 509"/>
                <a:gd name="T27" fmla="*/ 10 h 28"/>
                <a:gd name="T28" fmla="*/ 508 w 509"/>
                <a:gd name="T29" fmla="*/ 7 h 28"/>
                <a:gd name="T30" fmla="*/ 502 w 509"/>
                <a:gd name="T31" fmla="*/ 2 h 28"/>
                <a:gd name="T32" fmla="*/ 500 w 509"/>
                <a:gd name="T33" fmla="*/ 0 h 28"/>
                <a:gd name="T34" fmla="*/ 495 w 509"/>
                <a:gd name="T35" fmla="*/ 0 h 28"/>
                <a:gd name="T36" fmla="*/ 14 w 509"/>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09" h="28">
                  <a:moveTo>
                    <a:pt x="14" y="0"/>
                  </a:moveTo>
                  <a:lnTo>
                    <a:pt x="10" y="0"/>
                  </a:lnTo>
                  <a:lnTo>
                    <a:pt x="7" y="2"/>
                  </a:lnTo>
                  <a:lnTo>
                    <a:pt x="1" y="7"/>
                  </a:lnTo>
                  <a:lnTo>
                    <a:pt x="0" y="10"/>
                  </a:lnTo>
                  <a:lnTo>
                    <a:pt x="0" y="18"/>
                  </a:lnTo>
                  <a:lnTo>
                    <a:pt x="1" y="21"/>
                  </a:lnTo>
                  <a:lnTo>
                    <a:pt x="7" y="27"/>
                  </a:lnTo>
                  <a:lnTo>
                    <a:pt x="10" y="28"/>
                  </a:lnTo>
                  <a:lnTo>
                    <a:pt x="500" y="28"/>
                  </a:lnTo>
                  <a:lnTo>
                    <a:pt x="502" y="27"/>
                  </a:lnTo>
                  <a:lnTo>
                    <a:pt x="508" y="21"/>
                  </a:lnTo>
                  <a:lnTo>
                    <a:pt x="509" y="18"/>
                  </a:lnTo>
                  <a:lnTo>
                    <a:pt x="509" y="10"/>
                  </a:lnTo>
                  <a:lnTo>
                    <a:pt x="508" y="7"/>
                  </a:lnTo>
                  <a:lnTo>
                    <a:pt x="502" y="2"/>
                  </a:lnTo>
                  <a:lnTo>
                    <a:pt x="500" y="0"/>
                  </a:lnTo>
                  <a:lnTo>
                    <a:pt x="495"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9" name="Freeform 20"/>
            <p:cNvSpPr>
              <a:spLocks/>
            </p:cNvSpPr>
            <p:nvPr/>
          </p:nvSpPr>
          <p:spPr bwMode="auto">
            <a:xfrm>
              <a:off x="3862" y="2749"/>
              <a:ext cx="91" cy="90"/>
            </a:xfrm>
            <a:custGeom>
              <a:avLst/>
              <a:gdLst>
                <a:gd name="T0" fmla="*/ 0 w 91"/>
                <a:gd name="T1" fmla="*/ 0 h 90"/>
                <a:gd name="T2" fmla="*/ 91 w 91"/>
                <a:gd name="T3" fmla="*/ 44 h 90"/>
                <a:gd name="T4" fmla="*/ 0 w 91"/>
                <a:gd name="T5" fmla="*/ 90 h 90"/>
                <a:gd name="T6" fmla="*/ 0 w 91"/>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0">
                  <a:moveTo>
                    <a:pt x="0" y="0"/>
                  </a:moveTo>
                  <a:lnTo>
                    <a:pt x="91" y="44"/>
                  </a:lnTo>
                  <a:lnTo>
                    <a:pt x="0" y="9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50" name="Freeform 21"/>
            <p:cNvSpPr>
              <a:spLocks/>
            </p:cNvSpPr>
            <p:nvPr/>
          </p:nvSpPr>
          <p:spPr bwMode="auto">
            <a:xfrm>
              <a:off x="3848" y="2735"/>
              <a:ext cx="119" cy="118"/>
            </a:xfrm>
            <a:custGeom>
              <a:avLst/>
              <a:gdLst>
                <a:gd name="T0" fmla="*/ 27 w 119"/>
                <a:gd name="T1" fmla="*/ 14 h 118"/>
                <a:gd name="T2" fmla="*/ 8 w 119"/>
                <a:gd name="T3" fmla="*/ 26 h 118"/>
                <a:gd name="T4" fmla="*/ 99 w 119"/>
                <a:gd name="T5" fmla="*/ 71 h 118"/>
                <a:gd name="T6" fmla="*/ 99 w 119"/>
                <a:gd name="T7" fmla="*/ 46 h 118"/>
                <a:gd name="T8" fmla="*/ 8 w 119"/>
                <a:gd name="T9" fmla="*/ 91 h 118"/>
                <a:gd name="T10" fmla="*/ 27 w 119"/>
                <a:gd name="T11" fmla="*/ 104 h 118"/>
                <a:gd name="T12" fmla="*/ 27 w 119"/>
                <a:gd name="T13" fmla="*/ 14 h 118"/>
                <a:gd name="T14" fmla="*/ 0 w 119"/>
                <a:gd name="T15" fmla="*/ 14 h 118"/>
                <a:gd name="T16" fmla="*/ 0 w 119"/>
                <a:gd name="T17" fmla="*/ 104 h 118"/>
                <a:gd name="T18" fmla="*/ 0 w 119"/>
                <a:gd name="T19" fmla="*/ 107 h 118"/>
                <a:gd name="T20" fmla="*/ 1 w 119"/>
                <a:gd name="T21" fmla="*/ 109 h 118"/>
                <a:gd name="T22" fmla="*/ 4 w 119"/>
                <a:gd name="T23" fmla="*/ 114 h 118"/>
                <a:gd name="T24" fmla="*/ 5 w 119"/>
                <a:gd name="T25" fmla="*/ 115 h 118"/>
                <a:gd name="T26" fmla="*/ 9 w 119"/>
                <a:gd name="T27" fmla="*/ 116 h 118"/>
                <a:gd name="T28" fmla="*/ 12 w 119"/>
                <a:gd name="T29" fmla="*/ 118 h 118"/>
                <a:gd name="T30" fmla="*/ 16 w 119"/>
                <a:gd name="T31" fmla="*/ 118 h 118"/>
                <a:gd name="T32" fmla="*/ 19 w 119"/>
                <a:gd name="T33" fmla="*/ 116 h 118"/>
                <a:gd name="T34" fmla="*/ 111 w 119"/>
                <a:gd name="T35" fmla="*/ 71 h 118"/>
                <a:gd name="T36" fmla="*/ 113 w 119"/>
                <a:gd name="T37" fmla="*/ 69 h 118"/>
                <a:gd name="T38" fmla="*/ 116 w 119"/>
                <a:gd name="T39" fmla="*/ 68 h 118"/>
                <a:gd name="T40" fmla="*/ 117 w 119"/>
                <a:gd name="T41" fmla="*/ 64 h 118"/>
                <a:gd name="T42" fmla="*/ 119 w 119"/>
                <a:gd name="T43" fmla="*/ 61 h 118"/>
                <a:gd name="T44" fmla="*/ 119 w 119"/>
                <a:gd name="T45" fmla="*/ 57 h 118"/>
                <a:gd name="T46" fmla="*/ 117 w 119"/>
                <a:gd name="T47" fmla="*/ 54 h 118"/>
                <a:gd name="T48" fmla="*/ 116 w 119"/>
                <a:gd name="T49" fmla="*/ 50 h 118"/>
                <a:gd name="T50" fmla="*/ 115 w 119"/>
                <a:gd name="T51" fmla="*/ 47 h 118"/>
                <a:gd name="T52" fmla="*/ 111 w 119"/>
                <a:gd name="T53" fmla="*/ 46 h 118"/>
                <a:gd name="T54" fmla="*/ 19 w 119"/>
                <a:gd name="T55" fmla="*/ 1 h 118"/>
                <a:gd name="T56" fmla="*/ 18 w 119"/>
                <a:gd name="T57" fmla="*/ 0 h 118"/>
                <a:gd name="T58" fmla="*/ 14 w 119"/>
                <a:gd name="T59" fmla="*/ 0 h 118"/>
                <a:gd name="T60" fmla="*/ 9 w 119"/>
                <a:gd name="T61" fmla="*/ 0 h 118"/>
                <a:gd name="T62" fmla="*/ 7 w 119"/>
                <a:gd name="T63" fmla="*/ 1 h 118"/>
                <a:gd name="T64" fmla="*/ 4 w 119"/>
                <a:gd name="T65" fmla="*/ 4 h 118"/>
                <a:gd name="T66" fmla="*/ 1 w 119"/>
                <a:gd name="T67" fmla="*/ 7 h 118"/>
                <a:gd name="T68" fmla="*/ 0 w 119"/>
                <a:gd name="T69" fmla="*/ 10 h 118"/>
                <a:gd name="T70" fmla="*/ 0 w 119"/>
                <a:gd name="T71" fmla="*/ 14 h 118"/>
                <a:gd name="T72" fmla="*/ 27 w 119"/>
                <a:gd name="T73" fmla="*/ 14 h 1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9" h="118">
                  <a:moveTo>
                    <a:pt x="27" y="14"/>
                  </a:moveTo>
                  <a:lnTo>
                    <a:pt x="8" y="26"/>
                  </a:lnTo>
                  <a:lnTo>
                    <a:pt x="99" y="71"/>
                  </a:lnTo>
                  <a:lnTo>
                    <a:pt x="99" y="46"/>
                  </a:lnTo>
                  <a:lnTo>
                    <a:pt x="8" y="91"/>
                  </a:lnTo>
                  <a:lnTo>
                    <a:pt x="27" y="104"/>
                  </a:lnTo>
                  <a:lnTo>
                    <a:pt x="27" y="14"/>
                  </a:lnTo>
                  <a:lnTo>
                    <a:pt x="0" y="14"/>
                  </a:lnTo>
                  <a:lnTo>
                    <a:pt x="0" y="104"/>
                  </a:lnTo>
                  <a:lnTo>
                    <a:pt x="0" y="107"/>
                  </a:lnTo>
                  <a:lnTo>
                    <a:pt x="1" y="109"/>
                  </a:lnTo>
                  <a:lnTo>
                    <a:pt x="4" y="114"/>
                  </a:lnTo>
                  <a:lnTo>
                    <a:pt x="5" y="115"/>
                  </a:lnTo>
                  <a:lnTo>
                    <a:pt x="9" y="116"/>
                  </a:lnTo>
                  <a:lnTo>
                    <a:pt x="12" y="118"/>
                  </a:lnTo>
                  <a:lnTo>
                    <a:pt x="16" y="118"/>
                  </a:lnTo>
                  <a:lnTo>
                    <a:pt x="19" y="116"/>
                  </a:lnTo>
                  <a:lnTo>
                    <a:pt x="111" y="71"/>
                  </a:lnTo>
                  <a:lnTo>
                    <a:pt x="113" y="69"/>
                  </a:lnTo>
                  <a:lnTo>
                    <a:pt x="116" y="68"/>
                  </a:lnTo>
                  <a:lnTo>
                    <a:pt x="117" y="64"/>
                  </a:lnTo>
                  <a:lnTo>
                    <a:pt x="119" y="61"/>
                  </a:lnTo>
                  <a:lnTo>
                    <a:pt x="119" y="57"/>
                  </a:lnTo>
                  <a:lnTo>
                    <a:pt x="117" y="54"/>
                  </a:lnTo>
                  <a:lnTo>
                    <a:pt x="116" y="50"/>
                  </a:lnTo>
                  <a:lnTo>
                    <a:pt x="115" y="47"/>
                  </a:lnTo>
                  <a:lnTo>
                    <a:pt x="111" y="46"/>
                  </a:lnTo>
                  <a:lnTo>
                    <a:pt x="19" y="1"/>
                  </a:lnTo>
                  <a:lnTo>
                    <a:pt x="18" y="0"/>
                  </a:lnTo>
                  <a:lnTo>
                    <a:pt x="14" y="0"/>
                  </a:lnTo>
                  <a:lnTo>
                    <a:pt x="9" y="0"/>
                  </a:lnTo>
                  <a:lnTo>
                    <a:pt x="7" y="1"/>
                  </a:lnTo>
                  <a:lnTo>
                    <a:pt x="4" y="4"/>
                  </a:lnTo>
                  <a:lnTo>
                    <a:pt x="1" y="7"/>
                  </a:lnTo>
                  <a:lnTo>
                    <a:pt x="0" y="10"/>
                  </a:lnTo>
                  <a:lnTo>
                    <a:pt x="0" y="14"/>
                  </a:lnTo>
                  <a:lnTo>
                    <a:pt x="2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51" name="Freeform 22"/>
            <p:cNvSpPr>
              <a:spLocks/>
            </p:cNvSpPr>
            <p:nvPr/>
          </p:nvSpPr>
          <p:spPr bwMode="auto">
            <a:xfrm>
              <a:off x="4471" y="3030"/>
              <a:ext cx="27" cy="383"/>
            </a:xfrm>
            <a:custGeom>
              <a:avLst/>
              <a:gdLst>
                <a:gd name="T0" fmla="*/ 27 w 27"/>
                <a:gd name="T1" fmla="*/ 14 h 383"/>
                <a:gd name="T2" fmla="*/ 27 w 27"/>
                <a:gd name="T3" fmla="*/ 10 h 383"/>
                <a:gd name="T4" fmla="*/ 26 w 27"/>
                <a:gd name="T5" fmla="*/ 7 h 383"/>
                <a:gd name="T6" fmla="*/ 20 w 27"/>
                <a:gd name="T7" fmla="*/ 1 h 383"/>
                <a:gd name="T8" fmla="*/ 18 w 27"/>
                <a:gd name="T9" fmla="*/ 0 h 383"/>
                <a:gd name="T10" fmla="*/ 9 w 27"/>
                <a:gd name="T11" fmla="*/ 0 h 383"/>
                <a:gd name="T12" fmla="*/ 6 w 27"/>
                <a:gd name="T13" fmla="*/ 1 h 383"/>
                <a:gd name="T14" fmla="*/ 1 w 27"/>
                <a:gd name="T15" fmla="*/ 7 h 383"/>
                <a:gd name="T16" fmla="*/ 0 w 27"/>
                <a:gd name="T17" fmla="*/ 10 h 383"/>
                <a:gd name="T18" fmla="*/ 0 w 27"/>
                <a:gd name="T19" fmla="*/ 374 h 383"/>
                <a:gd name="T20" fmla="*/ 1 w 27"/>
                <a:gd name="T21" fmla="*/ 376 h 383"/>
                <a:gd name="T22" fmla="*/ 6 w 27"/>
                <a:gd name="T23" fmla="*/ 382 h 383"/>
                <a:gd name="T24" fmla="*/ 9 w 27"/>
                <a:gd name="T25" fmla="*/ 383 h 383"/>
                <a:gd name="T26" fmla="*/ 18 w 27"/>
                <a:gd name="T27" fmla="*/ 383 h 383"/>
                <a:gd name="T28" fmla="*/ 20 w 27"/>
                <a:gd name="T29" fmla="*/ 382 h 383"/>
                <a:gd name="T30" fmla="*/ 26 w 27"/>
                <a:gd name="T31" fmla="*/ 376 h 383"/>
                <a:gd name="T32" fmla="*/ 27 w 27"/>
                <a:gd name="T33" fmla="*/ 374 h 383"/>
                <a:gd name="T34" fmla="*/ 27 w 27"/>
                <a:gd name="T35" fmla="*/ 369 h 383"/>
                <a:gd name="T36" fmla="*/ 27 w 27"/>
                <a:gd name="T37" fmla="*/ 14 h 3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383">
                  <a:moveTo>
                    <a:pt x="27" y="14"/>
                  </a:moveTo>
                  <a:lnTo>
                    <a:pt x="27" y="10"/>
                  </a:lnTo>
                  <a:lnTo>
                    <a:pt x="26" y="7"/>
                  </a:lnTo>
                  <a:lnTo>
                    <a:pt x="20" y="1"/>
                  </a:lnTo>
                  <a:lnTo>
                    <a:pt x="18" y="0"/>
                  </a:lnTo>
                  <a:lnTo>
                    <a:pt x="9" y="0"/>
                  </a:lnTo>
                  <a:lnTo>
                    <a:pt x="6" y="1"/>
                  </a:lnTo>
                  <a:lnTo>
                    <a:pt x="1" y="7"/>
                  </a:lnTo>
                  <a:lnTo>
                    <a:pt x="0" y="10"/>
                  </a:lnTo>
                  <a:lnTo>
                    <a:pt x="0" y="374"/>
                  </a:lnTo>
                  <a:lnTo>
                    <a:pt x="1" y="376"/>
                  </a:lnTo>
                  <a:lnTo>
                    <a:pt x="6" y="382"/>
                  </a:lnTo>
                  <a:lnTo>
                    <a:pt x="9" y="383"/>
                  </a:lnTo>
                  <a:lnTo>
                    <a:pt x="18" y="383"/>
                  </a:lnTo>
                  <a:lnTo>
                    <a:pt x="20" y="382"/>
                  </a:lnTo>
                  <a:lnTo>
                    <a:pt x="26" y="376"/>
                  </a:lnTo>
                  <a:lnTo>
                    <a:pt x="27" y="374"/>
                  </a:lnTo>
                  <a:lnTo>
                    <a:pt x="27" y="369"/>
                  </a:lnTo>
                  <a:lnTo>
                    <a:pt x="2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52" name="Freeform 23"/>
            <p:cNvSpPr>
              <a:spLocks/>
            </p:cNvSpPr>
            <p:nvPr/>
          </p:nvSpPr>
          <p:spPr bwMode="auto">
            <a:xfrm>
              <a:off x="4439" y="3341"/>
              <a:ext cx="91" cy="92"/>
            </a:xfrm>
            <a:custGeom>
              <a:avLst/>
              <a:gdLst>
                <a:gd name="T0" fmla="*/ 91 w 91"/>
                <a:gd name="T1" fmla="*/ 0 h 92"/>
                <a:gd name="T2" fmla="*/ 45 w 91"/>
                <a:gd name="T3" fmla="*/ 92 h 92"/>
                <a:gd name="T4" fmla="*/ 0 w 91"/>
                <a:gd name="T5" fmla="*/ 0 h 92"/>
                <a:gd name="T6" fmla="*/ 91 w 91"/>
                <a:gd name="T7" fmla="*/ 0 h 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2">
                  <a:moveTo>
                    <a:pt x="91" y="0"/>
                  </a:moveTo>
                  <a:lnTo>
                    <a:pt x="45" y="92"/>
                  </a:lnTo>
                  <a:lnTo>
                    <a:pt x="0" y="0"/>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53" name="Freeform 24"/>
            <p:cNvSpPr>
              <a:spLocks/>
            </p:cNvSpPr>
            <p:nvPr/>
          </p:nvSpPr>
          <p:spPr bwMode="auto">
            <a:xfrm>
              <a:off x="4425" y="3327"/>
              <a:ext cx="119" cy="119"/>
            </a:xfrm>
            <a:custGeom>
              <a:avLst/>
              <a:gdLst>
                <a:gd name="T0" fmla="*/ 105 w 119"/>
                <a:gd name="T1" fmla="*/ 28 h 119"/>
                <a:gd name="T2" fmla="*/ 93 w 119"/>
                <a:gd name="T3" fmla="*/ 9 h 119"/>
                <a:gd name="T4" fmla="*/ 47 w 119"/>
                <a:gd name="T5" fmla="*/ 100 h 119"/>
                <a:gd name="T6" fmla="*/ 72 w 119"/>
                <a:gd name="T7" fmla="*/ 100 h 119"/>
                <a:gd name="T8" fmla="*/ 26 w 119"/>
                <a:gd name="T9" fmla="*/ 9 h 119"/>
                <a:gd name="T10" fmla="*/ 14 w 119"/>
                <a:gd name="T11" fmla="*/ 28 h 119"/>
                <a:gd name="T12" fmla="*/ 105 w 119"/>
                <a:gd name="T13" fmla="*/ 28 h 119"/>
                <a:gd name="T14" fmla="*/ 105 w 119"/>
                <a:gd name="T15" fmla="*/ 0 h 119"/>
                <a:gd name="T16" fmla="*/ 14 w 119"/>
                <a:gd name="T17" fmla="*/ 0 h 119"/>
                <a:gd name="T18" fmla="*/ 11 w 119"/>
                <a:gd name="T19" fmla="*/ 0 h 119"/>
                <a:gd name="T20" fmla="*/ 8 w 119"/>
                <a:gd name="T21" fmla="*/ 2 h 119"/>
                <a:gd name="T22" fmla="*/ 4 w 119"/>
                <a:gd name="T23" fmla="*/ 5 h 119"/>
                <a:gd name="T24" fmla="*/ 3 w 119"/>
                <a:gd name="T25" fmla="*/ 6 h 119"/>
                <a:gd name="T26" fmla="*/ 1 w 119"/>
                <a:gd name="T27" fmla="*/ 10 h 119"/>
                <a:gd name="T28" fmla="*/ 0 w 119"/>
                <a:gd name="T29" fmla="*/ 13 h 119"/>
                <a:gd name="T30" fmla="*/ 0 w 119"/>
                <a:gd name="T31" fmla="*/ 17 h 119"/>
                <a:gd name="T32" fmla="*/ 1 w 119"/>
                <a:gd name="T33" fmla="*/ 20 h 119"/>
                <a:gd name="T34" fmla="*/ 47 w 119"/>
                <a:gd name="T35" fmla="*/ 111 h 119"/>
                <a:gd name="T36" fmla="*/ 48 w 119"/>
                <a:gd name="T37" fmla="*/ 114 h 119"/>
                <a:gd name="T38" fmla="*/ 50 w 119"/>
                <a:gd name="T39" fmla="*/ 115 h 119"/>
                <a:gd name="T40" fmla="*/ 54 w 119"/>
                <a:gd name="T41" fmla="*/ 118 h 119"/>
                <a:gd name="T42" fmla="*/ 57 w 119"/>
                <a:gd name="T43" fmla="*/ 119 h 119"/>
                <a:gd name="T44" fmla="*/ 61 w 119"/>
                <a:gd name="T45" fmla="*/ 119 h 119"/>
                <a:gd name="T46" fmla="*/ 64 w 119"/>
                <a:gd name="T47" fmla="*/ 118 h 119"/>
                <a:gd name="T48" fmla="*/ 68 w 119"/>
                <a:gd name="T49" fmla="*/ 117 h 119"/>
                <a:gd name="T50" fmla="*/ 69 w 119"/>
                <a:gd name="T51" fmla="*/ 115 h 119"/>
                <a:gd name="T52" fmla="*/ 72 w 119"/>
                <a:gd name="T53" fmla="*/ 111 h 119"/>
                <a:gd name="T54" fmla="*/ 117 w 119"/>
                <a:gd name="T55" fmla="*/ 20 h 119"/>
                <a:gd name="T56" fmla="*/ 119 w 119"/>
                <a:gd name="T57" fmla="*/ 18 h 119"/>
                <a:gd name="T58" fmla="*/ 119 w 119"/>
                <a:gd name="T59" fmla="*/ 14 h 119"/>
                <a:gd name="T60" fmla="*/ 119 w 119"/>
                <a:gd name="T61" fmla="*/ 10 h 119"/>
                <a:gd name="T62" fmla="*/ 117 w 119"/>
                <a:gd name="T63" fmla="*/ 7 h 119"/>
                <a:gd name="T64" fmla="*/ 115 w 119"/>
                <a:gd name="T65" fmla="*/ 5 h 119"/>
                <a:gd name="T66" fmla="*/ 112 w 119"/>
                <a:gd name="T67" fmla="*/ 2 h 119"/>
                <a:gd name="T68" fmla="*/ 109 w 119"/>
                <a:gd name="T69" fmla="*/ 0 h 119"/>
                <a:gd name="T70" fmla="*/ 105 w 119"/>
                <a:gd name="T71" fmla="*/ 0 h 119"/>
                <a:gd name="T72" fmla="*/ 105 w 119"/>
                <a:gd name="T73" fmla="*/ 28 h 1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9" h="119">
                  <a:moveTo>
                    <a:pt x="105" y="28"/>
                  </a:moveTo>
                  <a:lnTo>
                    <a:pt x="93" y="9"/>
                  </a:lnTo>
                  <a:lnTo>
                    <a:pt x="47" y="100"/>
                  </a:lnTo>
                  <a:lnTo>
                    <a:pt x="72" y="100"/>
                  </a:lnTo>
                  <a:lnTo>
                    <a:pt x="26" y="9"/>
                  </a:lnTo>
                  <a:lnTo>
                    <a:pt x="14" y="28"/>
                  </a:lnTo>
                  <a:lnTo>
                    <a:pt x="105" y="28"/>
                  </a:lnTo>
                  <a:lnTo>
                    <a:pt x="105" y="0"/>
                  </a:lnTo>
                  <a:lnTo>
                    <a:pt x="14" y="0"/>
                  </a:lnTo>
                  <a:lnTo>
                    <a:pt x="11" y="0"/>
                  </a:lnTo>
                  <a:lnTo>
                    <a:pt x="8" y="2"/>
                  </a:lnTo>
                  <a:lnTo>
                    <a:pt x="4" y="5"/>
                  </a:lnTo>
                  <a:lnTo>
                    <a:pt x="3" y="6"/>
                  </a:lnTo>
                  <a:lnTo>
                    <a:pt x="1" y="10"/>
                  </a:lnTo>
                  <a:lnTo>
                    <a:pt x="0" y="13"/>
                  </a:lnTo>
                  <a:lnTo>
                    <a:pt x="0" y="17"/>
                  </a:lnTo>
                  <a:lnTo>
                    <a:pt x="1" y="20"/>
                  </a:lnTo>
                  <a:lnTo>
                    <a:pt x="47" y="111"/>
                  </a:lnTo>
                  <a:lnTo>
                    <a:pt x="48" y="114"/>
                  </a:lnTo>
                  <a:lnTo>
                    <a:pt x="50" y="115"/>
                  </a:lnTo>
                  <a:lnTo>
                    <a:pt x="54" y="118"/>
                  </a:lnTo>
                  <a:lnTo>
                    <a:pt x="57" y="119"/>
                  </a:lnTo>
                  <a:lnTo>
                    <a:pt x="61" y="119"/>
                  </a:lnTo>
                  <a:lnTo>
                    <a:pt x="64" y="118"/>
                  </a:lnTo>
                  <a:lnTo>
                    <a:pt x="68" y="117"/>
                  </a:lnTo>
                  <a:lnTo>
                    <a:pt x="69" y="115"/>
                  </a:lnTo>
                  <a:lnTo>
                    <a:pt x="72" y="111"/>
                  </a:lnTo>
                  <a:lnTo>
                    <a:pt x="117" y="20"/>
                  </a:lnTo>
                  <a:lnTo>
                    <a:pt x="119" y="18"/>
                  </a:lnTo>
                  <a:lnTo>
                    <a:pt x="119" y="14"/>
                  </a:lnTo>
                  <a:lnTo>
                    <a:pt x="119" y="10"/>
                  </a:lnTo>
                  <a:lnTo>
                    <a:pt x="117" y="7"/>
                  </a:lnTo>
                  <a:lnTo>
                    <a:pt x="115" y="5"/>
                  </a:lnTo>
                  <a:lnTo>
                    <a:pt x="112" y="2"/>
                  </a:lnTo>
                  <a:lnTo>
                    <a:pt x="109" y="0"/>
                  </a:lnTo>
                  <a:lnTo>
                    <a:pt x="105" y="0"/>
                  </a:lnTo>
                  <a:lnTo>
                    <a:pt x="105"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54" name="Rectangle 25"/>
            <p:cNvSpPr>
              <a:spLocks noChangeArrowheads="1"/>
            </p:cNvSpPr>
            <p:nvPr/>
          </p:nvSpPr>
          <p:spPr bwMode="auto">
            <a:xfrm>
              <a:off x="3936" y="3504"/>
              <a:ext cx="1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n Data Output Lines</a:t>
              </a:r>
              <a:endParaRPr lang="en-US" altLang="zh-CN" sz="3200" b="0" u="none" baseline="0">
                <a:ea typeface="宋体" panose="02010600030101010101" pitchFamily="2" charset="-122"/>
              </a:endParaRPr>
            </a:p>
          </p:txBody>
        </p:sp>
        <p:sp>
          <p:nvSpPr>
            <p:cNvPr id="22555" name="Rectangle 26"/>
            <p:cNvSpPr>
              <a:spLocks noChangeArrowheads="1"/>
            </p:cNvSpPr>
            <p:nvPr/>
          </p:nvSpPr>
          <p:spPr bwMode="auto">
            <a:xfrm>
              <a:off x="4191" y="1652"/>
              <a:ext cx="5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Memory</a:t>
              </a:r>
              <a:endParaRPr lang="en-US" altLang="zh-CN" sz="3200" b="0" u="none" baseline="0">
                <a:ea typeface="宋体" panose="02010600030101010101" pitchFamily="2" charset="-122"/>
              </a:endParaRPr>
            </a:p>
          </p:txBody>
        </p:sp>
        <p:sp>
          <p:nvSpPr>
            <p:cNvPr id="22556" name="Rectangle 27"/>
            <p:cNvSpPr>
              <a:spLocks noChangeArrowheads="1"/>
            </p:cNvSpPr>
            <p:nvPr/>
          </p:nvSpPr>
          <p:spPr bwMode="auto">
            <a:xfrm>
              <a:off x="4191" y="1797"/>
              <a:ext cx="4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   Unit</a:t>
              </a:r>
              <a:endParaRPr lang="en-US" altLang="zh-CN" sz="3200" b="0" u="none" baseline="0">
                <a:ea typeface="宋体" panose="02010600030101010101" pitchFamily="2" charset="-122"/>
              </a:endParaRPr>
            </a:p>
          </p:txBody>
        </p:sp>
        <p:sp>
          <p:nvSpPr>
            <p:cNvPr id="22557" name="Rectangle 28"/>
            <p:cNvSpPr>
              <a:spLocks noChangeArrowheads="1"/>
            </p:cNvSpPr>
            <p:nvPr/>
          </p:nvSpPr>
          <p:spPr bwMode="auto">
            <a:xfrm>
              <a:off x="4212" y="2031"/>
              <a:ext cx="6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2</a:t>
              </a:r>
              <a:r>
                <a:rPr lang="en-US" altLang="zh-CN" sz="2000" u="none" baseline="30000">
                  <a:solidFill>
                    <a:srgbClr val="000000"/>
                  </a:solidFill>
                  <a:latin typeface="Swiss 721 SWA" charset="0"/>
                  <a:ea typeface="宋体" panose="02010600030101010101" pitchFamily="2" charset="-122"/>
                </a:rPr>
                <a:t>k</a:t>
              </a:r>
              <a:r>
                <a:rPr lang="en-US" altLang="zh-CN" sz="2000" u="none" baseline="0">
                  <a:solidFill>
                    <a:srgbClr val="000000"/>
                  </a:solidFill>
                  <a:latin typeface="Swiss 721 SWA" charset="0"/>
                  <a:ea typeface="宋体" panose="02010600030101010101" pitchFamily="2" charset="-122"/>
                </a:rPr>
                <a:t> Words</a:t>
              </a:r>
              <a:endParaRPr lang="en-US" altLang="zh-CN" sz="3200" b="0" u="none" baseline="0">
                <a:ea typeface="宋体" panose="02010600030101010101" pitchFamily="2" charset="-122"/>
              </a:endParaRPr>
            </a:p>
          </p:txBody>
        </p:sp>
        <p:sp>
          <p:nvSpPr>
            <p:cNvPr id="22558" name="Rectangle 29"/>
            <p:cNvSpPr>
              <a:spLocks noChangeArrowheads="1"/>
            </p:cNvSpPr>
            <p:nvPr/>
          </p:nvSpPr>
          <p:spPr bwMode="auto">
            <a:xfrm>
              <a:off x="4032" y="2208"/>
              <a:ext cx="11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n Bits per Word</a:t>
              </a:r>
              <a:endParaRPr lang="en-US" altLang="zh-CN" sz="3200" b="0" u="none" baseline="0">
                <a:ea typeface="宋体" panose="02010600030101010101" pitchFamily="2" charset="-122"/>
              </a:endParaRPr>
            </a:p>
          </p:txBody>
        </p:sp>
        <p:sp>
          <p:nvSpPr>
            <p:cNvPr id="22559" name="Freeform 30"/>
            <p:cNvSpPr>
              <a:spLocks/>
            </p:cNvSpPr>
            <p:nvPr/>
          </p:nvSpPr>
          <p:spPr bwMode="auto">
            <a:xfrm>
              <a:off x="4414" y="3161"/>
              <a:ext cx="120" cy="121"/>
            </a:xfrm>
            <a:custGeom>
              <a:avLst/>
              <a:gdLst>
                <a:gd name="T0" fmla="*/ 14 w 120"/>
                <a:gd name="T1" fmla="*/ 3 h 121"/>
                <a:gd name="T2" fmla="*/ 11 w 120"/>
                <a:gd name="T3" fmla="*/ 0 h 121"/>
                <a:gd name="T4" fmla="*/ 5 w 120"/>
                <a:gd name="T5" fmla="*/ 0 h 121"/>
                <a:gd name="T6" fmla="*/ 3 w 120"/>
                <a:gd name="T7" fmla="*/ 3 h 121"/>
                <a:gd name="T8" fmla="*/ 0 w 120"/>
                <a:gd name="T9" fmla="*/ 6 h 121"/>
                <a:gd name="T10" fmla="*/ 0 w 120"/>
                <a:gd name="T11" fmla="*/ 11 h 121"/>
                <a:gd name="T12" fmla="*/ 3 w 120"/>
                <a:gd name="T13" fmla="*/ 14 h 121"/>
                <a:gd name="T14" fmla="*/ 106 w 120"/>
                <a:gd name="T15" fmla="*/ 118 h 121"/>
                <a:gd name="T16" fmla="*/ 109 w 120"/>
                <a:gd name="T17" fmla="*/ 121 h 121"/>
                <a:gd name="T18" fmla="*/ 115 w 120"/>
                <a:gd name="T19" fmla="*/ 121 h 121"/>
                <a:gd name="T20" fmla="*/ 117 w 120"/>
                <a:gd name="T21" fmla="*/ 118 h 121"/>
                <a:gd name="T22" fmla="*/ 120 w 120"/>
                <a:gd name="T23" fmla="*/ 115 h 121"/>
                <a:gd name="T24" fmla="*/ 120 w 120"/>
                <a:gd name="T25" fmla="*/ 110 h 121"/>
                <a:gd name="T26" fmla="*/ 117 w 120"/>
                <a:gd name="T27" fmla="*/ 107 h 121"/>
                <a:gd name="T28" fmla="*/ 14 w 120"/>
                <a:gd name="T29" fmla="*/ 3 h 1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0" h="121">
                  <a:moveTo>
                    <a:pt x="14" y="3"/>
                  </a:moveTo>
                  <a:lnTo>
                    <a:pt x="11" y="0"/>
                  </a:lnTo>
                  <a:lnTo>
                    <a:pt x="5" y="0"/>
                  </a:lnTo>
                  <a:lnTo>
                    <a:pt x="3" y="3"/>
                  </a:lnTo>
                  <a:lnTo>
                    <a:pt x="0" y="6"/>
                  </a:lnTo>
                  <a:lnTo>
                    <a:pt x="0" y="11"/>
                  </a:lnTo>
                  <a:lnTo>
                    <a:pt x="3" y="14"/>
                  </a:lnTo>
                  <a:lnTo>
                    <a:pt x="106" y="118"/>
                  </a:lnTo>
                  <a:lnTo>
                    <a:pt x="109" y="121"/>
                  </a:lnTo>
                  <a:lnTo>
                    <a:pt x="115" y="121"/>
                  </a:lnTo>
                  <a:lnTo>
                    <a:pt x="117" y="118"/>
                  </a:lnTo>
                  <a:lnTo>
                    <a:pt x="120" y="115"/>
                  </a:lnTo>
                  <a:lnTo>
                    <a:pt x="120" y="110"/>
                  </a:lnTo>
                  <a:lnTo>
                    <a:pt x="117" y="107"/>
                  </a:lnTo>
                  <a:lnTo>
                    <a:pt x="1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60" name="Freeform 31"/>
            <p:cNvSpPr>
              <a:spLocks/>
            </p:cNvSpPr>
            <p:nvPr/>
          </p:nvSpPr>
          <p:spPr bwMode="auto">
            <a:xfrm>
              <a:off x="4441" y="1290"/>
              <a:ext cx="121" cy="122"/>
            </a:xfrm>
            <a:custGeom>
              <a:avLst/>
              <a:gdLst>
                <a:gd name="T0" fmla="*/ 14 w 121"/>
                <a:gd name="T1" fmla="*/ 3 h 122"/>
                <a:gd name="T2" fmla="*/ 12 w 121"/>
                <a:gd name="T3" fmla="*/ 0 h 122"/>
                <a:gd name="T4" fmla="*/ 6 w 121"/>
                <a:gd name="T5" fmla="*/ 0 h 122"/>
                <a:gd name="T6" fmla="*/ 3 w 121"/>
                <a:gd name="T7" fmla="*/ 3 h 122"/>
                <a:gd name="T8" fmla="*/ 0 w 121"/>
                <a:gd name="T9" fmla="*/ 6 h 122"/>
                <a:gd name="T10" fmla="*/ 0 w 121"/>
                <a:gd name="T11" fmla="*/ 11 h 122"/>
                <a:gd name="T12" fmla="*/ 3 w 121"/>
                <a:gd name="T13" fmla="*/ 14 h 122"/>
                <a:gd name="T14" fmla="*/ 107 w 121"/>
                <a:gd name="T15" fmla="*/ 119 h 122"/>
                <a:gd name="T16" fmla="*/ 110 w 121"/>
                <a:gd name="T17" fmla="*/ 122 h 122"/>
                <a:gd name="T18" fmla="*/ 115 w 121"/>
                <a:gd name="T19" fmla="*/ 122 h 122"/>
                <a:gd name="T20" fmla="*/ 118 w 121"/>
                <a:gd name="T21" fmla="*/ 119 h 122"/>
                <a:gd name="T22" fmla="*/ 121 w 121"/>
                <a:gd name="T23" fmla="*/ 117 h 122"/>
                <a:gd name="T24" fmla="*/ 121 w 121"/>
                <a:gd name="T25" fmla="*/ 111 h 122"/>
                <a:gd name="T26" fmla="*/ 118 w 121"/>
                <a:gd name="T27" fmla="*/ 108 h 122"/>
                <a:gd name="T28" fmla="*/ 14 w 121"/>
                <a:gd name="T29" fmla="*/ 3 h 1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1" h="122">
                  <a:moveTo>
                    <a:pt x="14" y="3"/>
                  </a:moveTo>
                  <a:lnTo>
                    <a:pt x="12" y="0"/>
                  </a:lnTo>
                  <a:lnTo>
                    <a:pt x="6" y="0"/>
                  </a:lnTo>
                  <a:lnTo>
                    <a:pt x="3" y="3"/>
                  </a:lnTo>
                  <a:lnTo>
                    <a:pt x="0" y="6"/>
                  </a:lnTo>
                  <a:lnTo>
                    <a:pt x="0" y="11"/>
                  </a:lnTo>
                  <a:lnTo>
                    <a:pt x="3" y="14"/>
                  </a:lnTo>
                  <a:lnTo>
                    <a:pt x="107" y="119"/>
                  </a:lnTo>
                  <a:lnTo>
                    <a:pt x="110" y="122"/>
                  </a:lnTo>
                  <a:lnTo>
                    <a:pt x="115" y="122"/>
                  </a:lnTo>
                  <a:lnTo>
                    <a:pt x="118" y="119"/>
                  </a:lnTo>
                  <a:lnTo>
                    <a:pt x="121" y="117"/>
                  </a:lnTo>
                  <a:lnTo>
                    <a:pt x="121" y="111"/>
                  </a:lnTo>
                  <a:lnTo>
                    <a:pt x="118" y="108"/>
                  </a:lnTo>
                  <a:lnTo>
                    <a:pt x="1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61" name="Freeform 32"/>
            <p:cNvSpPr>
              <a:spLocks/>
            </p:cNvSpPr>
            <p:nvPr/>
          </p:nvSpPr>
          <p:spPr bwMode="auto">
            <a:xfrm>
              <a:off x="3582" y="2021"/>
              <a:ext cx="122" cy="120"/>
            </a:xfrm>
            <a:custGeom>
              <a:avLst/>
              <a:gdLst>
                <a:gd name="T0" fmla="*/ 14 w 122"/>
                <a:gd name="T1" fmla="*/ 3 h 120"/>
                <a:gd name="T2" fmla="*/ 11 w 122"/>
                <a:gd name="T3" fmla="*/ 0 h 120"/>
                <a:gd name="T4" fmla="*/ 6 w 122"/>
                <a:gd name="T5" fmla="*/ 0 h 120"/>
                <a:gd name="T6" fmla="*/ 3 w 122"/>
                <a:gd name="T7" fmla="*/ 3 h 120"/>
                <a:gd name="T8" fmla="*/ 0 w 122"/>
                <a:gd name="T9" fmla="*/ 6 h 120"/>
                <a:gd name="T10" fmla="*/ 0 w 122"/>
                <a:gd name="T11" fmla="*/ 11 h 120"/>
                <a:gd name="T12" fmla="*/ 3 w 122"/>
                <a:gd name="T13" fmla="*/ 14 h 120"/>
                <a:gd name="T14" fmla="*/ 108 w 122"/>
                <a:gd name="T15" fmla="*/ 118 h 120"/>
                <a:gd name="T16" fmla="*/ 111 w 122"/>
                <a:gd name="T17" fmla="*/ 120 h 120"/>
                <a:gd name="T18" fmla="*/ 116 w 122"/>
                <a:gd name="T19" fmla="*/ 120 h 120"/>
                <a:gd name="T20" fmla="*/ 119 w 122"/>
                <a:gd name="T21" fmla="*/ 118 h 120"/>
                <a:gd name="T22" fmla="*/ 122 w 122"/>
                <a:gd name="T23" fmla="*/ 115 h 120"/>
                <a:gd name="T24" fmla="*/ 122 w 122"/>
                <a:gd name="T25" fmla="*/ 109 h 120"/>
                <a:gd name="T26" fmla="*/ 119 w 122"/>
                <a:gd name="T27" fmla="*/ 107 h 120"/>
                <a:gd name="T28" fmla="*/ 14 w 122"/>
                <a:gd name="T29" fmla="*/ 3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2" h="120">
                  <a:moveTo>
                    <a:pt x="14" y="3"/>
                  </a:moveTo>
                  <a:lnTo>
                    <a:pt x="11" y="0"/>
                  </a:lnTo>
                  <a:lnTo>
                    <a:pt x="6" y="0"/>
                  </a:lnTo>
                  <a:lnTo>
                    <a:pt x="3" y="3"/>
                  </a:lnTo>
                  <a:lnTo>
                    <a:pt x="0" y="6"/>
                  </a:lnTo>
                  <a:lnTo>
                    <a:pt x="0" y="11"/>
                  </a:lnTo>
                  <a:lnTo>
                    <a:pt x="3" y="14"/>
                  </a:lnTo>
                  <a:lnTo>
                    <a:pt x="108" y="118"/>
                  </a:lnTo>
                  <a:lnTo>
                    <a:pt x="111" y="120"/>
                  </a:lnTo>
                  <a:lnTo>
                    <a:pt x="116" y="120"/>
                  </a:lnTo>
                  <a:lnTo>
                    <a:pt x="119" y="118"/>
                  </a:lnTo>
                  <a:lnTo>
                    <a:pt x="122" y="115"/>
                  </a:lnTo>
                  <a:lnTo>
                    <a:pt x="122" y="109"/>
                  </a:lnTo>
                  <a:lnTo>
                    <a:pt x="119" y="107"/>
                  </a:lnTo>
                  <a:lnTo>
                    <a:pt x="1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62" name="Freeform 33"/>
            <p:cNvSpPr>
              <a:spLocks/>
            </p:cNvSpPr>
            <p:nvPr/>
          </p:nvSpPr>
          <p:spPr bwMode="auto">
            <a:xfrm>
              <a:off x="3561" y="2438"/>
              <a:ext cx="121" cy="121"/>
            </a:xfrm>
            <a:custGeom>
              <a:avLst/>
              <a:gdLst>
                <a:gd name="T0" fmla="*/ 14 w 121"/>
                <a:gd name="T1" fmla="*/ 2 h 121"/>
                <a:gd name="T2" fmla="*/ 11 w 121"/>
                <a:gd name="T3" fmla="*/ 0 h 121"/>
                <a:gd name="T4" fmla="*/ 6 w 121"/>
                <a:gd name="T5" fmla="*/ 0 h 121"/>
                <a:gd name="T6" fmla="*/ 3 w 121"/>
                <a:gd name="T7" fmla="*/ 2 h 121"/>
                <a:gd name="T8" fmla="*/ 0 w 121"/>
                <a:gd name="T9" fmla="*/ 5 h 121"/>
                <a:gd name="T10" fmla="*/ 0 w 121"/>
                <a:gd name="T11" fmla="*/ 11 h 121"/>
                <a:gd name="T12" fmla="*/ 3 w 121"/>
                <a:gd name="T13" fmla="*/ 13 h 121"/>
                <a:gd name="T14" fmla="*/ 107 w 121"/>
                <a:gd name="T15" fmla="*/ 119 h 121"/>
                <a:gd name="T16" fmla="*/ 110 w 121"/>
                <a:gd name="T17" fmla="*/ 121 h 121"/>
                <a:gd name="T18" fmla="*/ 115 w 121"/>
                <a:gd name="T19" fmla="*/ 121 h 121"/>
                <a:gd name="T20" fmla="*/ 118 w 121"/>
                <a:gd name="T21" fmla="*/ 119 h 121"/>
                <a:gd name="T22" fmla="*/ 121 w 121"/>
                <a:gd name="T23" fmla="*/ 116 h 121"/>
                <a:gd name="T24" fmla="*/ 121 w 121"/>
                <a:gd name="T25" fmla="*/ 110 h 121"/>
                <a:gd name="T26" fmla="*/ 118 w 121"/>
                <a:gd name="T27" fmla="*/ 108 h 121"/>
                <a:gd name="T28" fmla="*/ 14 w 121"/>
                <a:gd name="T29" fmla="*/ 2 h 1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1" h="121">
                  <a:moveTo>
                    <a:pt x="14" y="2"/>
                  </a:moveTo>
                  <a:lnTo>
                    <a:pt x="11" y="0"/>
                  </a:lnTo>
                  <a:lnTo>
                    <a:pt x="6" y="0"/>
                  </a:lnTo>
                  <a:lnTo>
                    <a:pt x="3" y="2"/>
                  </a:lnTo>
                  <a:lnTo>
                    <a:pt x="0" y="5"/>
                  </a:lnTo>
                  <a:lnTo>
                    <a:pt x="0" y="11"/>
                  </a:lnTo>
                  <a:lnTo>
                    <a:pt x="3" y="13"/>
                  </a:lnTo>
                  <a:lnTo>
                    <a:pt x="107" y="119"/>
                  </a:lnTo>
                  <a:lnTo>
                    <a:pt x="110" y="121"/>
                  </a:lnTo>
                  <a:lnTo>
                    <a:pt x="115" y="121"/>
                  </a:lnTo>
                  <a:lnTo>
                    <a:pt x="118" y="119"/>
                  </a:lnTo>
                  <a:lnTo>
                    <a:pt x="121" y="116"/>
                  </a:lnTo>
                  <a:lnTo>
                    <a:pt x="121" y="110"/>
                  </a:lnTo>
                  <a:lnTo>
                    <a:pt x="118" y="108"/>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63" name="Freeform 34"/>
            <p:cNvSpPr>
              <a:spLocks/>
            </p:cNvSpPr>
            <p:nvPr/>
          </p:nvSpPr>
          <p:spPr bwMode="auto">
            <a:xfrm>
              <a:off x="3561" y="2730"/>
              <a:ext cx="121" cy="121"/>
            </a:xfrm>
            <a:custGeom>
              <a:avLst/>
              <a:gdLst>
                <a:gd name="T0" fmla="*/ 14 w 121"/>
                <a:gd name="T1" fmla="*/ 2 h 121"/>
                <a:gd name="T2" fmla="*/ 11 w 121"/>
                <a:gd name="T3" fmla="*/ 0 h 121"/>
                <a:gd name="T4" fmla="*/ 6 w 121"/>
                <a:gd name="T5" fmla="*/ 0 h 121"/>
                <a:gd name="T6" fmla="*/ 3 w 121"/>
                <a:gd name="T7" fmla="*/ 2 h 121"/>
                <a:gd name="T8" fmla="*/ 0 w 121"/>
                <a:gd name="T9" fmla="*/ 5 h 121"/>
                <a:gd name="T10" fmla="*/ 0 w 121"/>
                <a:gd name="T11" fmla="*/ 11 h 121"/>
                <a:gd name="T12" fmla="*/ 3 w 121"/>
                <a:gd name="T13" fmla="*/ 13 h 121"/>
                <a:gd name="T14" fmla="*/ 107 w 121"/>
                <a:gd name="T15" fmla="*/ 119 h 121"/>
                <a:gd name="T16" fmla="*/ 110 w 121"/>
                <a:gd name="T17" fmla="*/ 121 h 121"/>
                <a:gd name="T18" fmla="*/ 115 w 121"/>
                <a:gd name="T19" fmla="*/ 121 h 121"/>
                <a:gd name="T20" fmla="*/ 118 w 121"/>
                <a:gd name="T21" fmla="*/ 119 h 121"/>
                <a:gd name="T22" fmla="*/ 121 w 121"/>
                <a:gd name="T23" fmla="*/ 116 h 121"/>
                <a:gd name="T24" fmla="*/ 121 w 121"/>
                <a:gd name="T25" fmla="*/ 110 h 121"/>
                <a:gd name="T26" fmla="*/ 118 w 121"/>
                <a:gd name="T27" fmla="*/ 108 h 121"/>
                <a:gd name="T28" fmla="*/ 14 w 121"/>
                <a:gd name="T29" fmla="*/ 2 h 1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1" h="121">
                  <a:moveTo>
                    <a:pt x="14" y="2"/>
                  </a:moveTo>
                  <a:lnTo>
                    <a:pt x="11" y="0"/>
                  </a:lnTo>
                  <a:lnTo>
                    <a:pt x="6" y="0"/>
                  </a:lnTo>
                  <a:lnTo>
                    <a:pt x="3" y="2"/>
                  </a:lnTo>
                  <a:lnTo>
                    <a:pt x="0" y="5"/>
                  </a:lnTo>
                  <a:lnTo>
                    <a:pt x="0" y="11"/>
                  </a:lnTo>
                  <a:lnTo>
                    <a:pt x="3" y="13"/>
                  </a:lnTo>
                  <a:lnTo>
                    <a:pt x="107" y="119"/>
                  </a:lnTo>
                  <a:lnTo>
                    <a:pt x="110" y="121"/>
                  </a:lnTo>
                  <a:lnTo>
                    <a:pt x="115" y="121"/>
                  </a:lnTo>
                  <a:lnTo>
                    <a:pt x="118" y="119"/>
                  </a:lnTo>
                  <a:lnTo>
                    <a:pt x="121" y="116"/>
                  </a:lnTo>
                  <a:lnTo>
                    <a:pt x="121" y="110"/>
                  </a:lnTo>
                  <a:lnTo>
                    <a:pt x="118" y="108"/>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64" name="Rectangle 35"/>
            <p:cNvSpPr>
              <a:spLocks noChangeArrowheads="1"/>
            </p:cNvSpPr>
            <p:nvPr/>
          </p:nvSpPr>
          <p:spPr bwMode="auto">
            <a:xfrm>
              <a:off x="3648" y="1872"/>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k</a:t>
              </a:r>
              <a:endParaRPr lang="en-US" altLang="zh-CN" sz="3200" b="0" u="none" baseline="0">
                <a:ea typeface="宋体" panose="02010600030101010101" pitchFamily="2" charset="-122"/>
              </a:endParaRPr>
            </a:p>
          </p:txBody>
        </p:sp>
        <p:sp>
          <p:nvSpPr>
            <p:cNvPr id="22565" name="Rectangle 36"/>
            <p:cNvSpPr>
              <a:spLocks noChangeArrowheads="1"/>
            </p:cNvSpPr>
            <p:nvPr/>
          </p:nvSpPr>
          <p:spPr bwMode="auto">
            <a:xfrm>
              <a:off x="3648" y="2256"/>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1</a:t>
              </a:r>
              <a:endParaRPr lang="en-US" altLang="zh-CN" sz="3200" b="0" u="none" baseline="0">
                <a:ea typeface="宋体" panose="02010600030101010101" pitchFamily="2" charset="-122"/>
              </a:endParaRPr>
            </a:p>
          </p:txBody>
        </p:sp>
        <p:sp>
          <p:nvSpPr>
            <p:cNvPr id="22566" name="Rectangle 37"/>
            <p:cNvSpPr>
              <a:spLocks noChangeArrowheads="1"/>
            </p:cNvSpPr>
            <p:nvPr/>
          </p:nvSpPr>
          <p:spPr bwMode="auto">
            <a:xfrm>
              <a:off x="3648" y="2592"/>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1</a:t>
              </a:r>
              <a:endParaRPr lang="en-US" altLang="zh-CN" sz="3200" b="0" u="none" baseline="0">
                <a:ea typeface="宋体" panose="02010600030101010101" pitchFamily="2" charset="-122"/>
              </a:endParaRPr>
            </a:p>
          </p:txBody>
        </p:sp>
        <p:sp>
          <p:nvSpPr>
            <p:cNvPr id="22567" name="Rectangle 38"/>
            <p:cNvSpPr>
              <a:spLocks noChangeArrowheads="1"/>
            </p:cNvSpPr>
            <p:nvPr/>
          </p:nvSpPr>
          <p:spPr bwMode="auto">
            <a:xfrm>
              <a:off x="4547" y="125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n</a:t>
              </a:r>
              <a:endParaRPr lang="en-US" altLang="zh-CN" sz="3200" b="0" u="none" baseline="0">
                <a:ea typeface="宋体" panose="02010600030101010101" pitchFamily="2" charset="-122"/>
              </a:endParaRPr>
            </a:p>
          </p:txBody>
        </p:sp>
        <p:sp>
          <p:nvSpPr>
            <p:cNvPr id="22568" name="Rectangle 39"/>
            <p:cNvSpPr>
              <a:spLocks noChangeArrowheads="1"/>
            </p:cNvSpPr>
            <p:nvPr/>
          </p:nvSpPr>
          <p:spPr bwMode="auto">
            <a:xfrm>
              <a:off x="4547" y="3114"/>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2000" u="none" baseline="0">
                  <a:solidFill>
                    <a:srgbClr val="000000"/>
                  </a:solidFill>
                  <a:latin typeface="Swiss 721 SWA" charset="0"/>
                  <a:ea typeface="宋体" panose="02010600030101010101" pitchFamily="2" charset="-122"/>
                </a:rPr>
                <a:t>n</a:t>
              </a:r>
              <a:endParaRPr lang="en-US" altLang="zh-CN" sz="3200" b="0" u="none" baseline="0">
                <a:ea typeface="宋体" panose="02010600030101010101" pitchFamily="2"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6AD2F184-FA93-4D86-B9B1-A09A9845F5CA}" type="slidenum">
              <a:rPr lang="en-US" altLang="zh-CN" sz="1600" b="0" u="none" baseline="0"/>
              <a:pPr/>
              <a:t>7</a:t>
            </a:fld>
            <a:endParaRPr lang="en-US" altLang="zh-CN" sz="1600" b="0" u="none" baseline="0"/>
          </a:p>
        </p:txBody>
      </p:sp>
      <p:sp>
        <p:nvSpPr>
          <p:cNvPr id="23555" name="Rectangle 2"/>
          <p:cNvSpPr>
            <a:spLocks noGrp="1" noChangeArrowheads="1"/>
          </p:cNvSpPr>
          <p:nvPr>
            <p:ph type="title"/>
          </p:nvPr>
        </p:nvSpPr>
        <p:spPr>
          <a:xfrm>
            <a:off x="685800" y="228600"/>
            <a:ext cx="8458200" cy="838200"/>
          </a:xfrm>
        </p:spPr>
        <p:txBody>
          <a:bodyPr/>
          <a:lstStyle/>
          <a:p>
            <a:r>
              <a:rPr lang="en-US" altLang="zh-CN">
                <a:solidFill>
                  <a:schemeClr val="tx1"/>
                </a:solidFill>
                <a:ea typeface="宋体" panose="02010600030101010101" pitchFamily="2" charset="-122"/>
              </a:rPr>
              <a:t>Memory Organization Example</a:t>
            </a:r>
          </a:p>
        </p:txBody>
      </p:sp>
      <p:sp>
        <p:nvSpPr>
          <p:cNvPr id="23556" name="Rectangle 3"/>
          <p:cNvSpPr>
            <a:spLocks noGrp="1" noChangeArrowheads="1"/>
          </p:cNvSpPr>
          <p:nvPr>
            <p:ph type="body" idx="1"/>
          </p:nvPr>
        </p:nvSpPr>
        <p:spPr>
          <a:xfrm>
            <a:off x="304800" y="1447800"/>
            <a:ext cx="4038600" cy="4724400"/>
          </a:xfrm>
        </p:spPr>
        <p:txBody>
          <a:bodyPr/>
          <a:lstStyle/>
          <a:p>
            <a:pPr marL="342900" indent="-342900">
              <a:lnSpc>
                <a:spcPct val="90000"/>
              </a:lnSpc>
            </a:pPr>
            <a:r>
              <a:rPr lang="en-US" altLang="zh-CN">
                <a:ea typeface="宋体" panose="02010600030101010101" pitchFamily="2" charset="-122"/>
                <a:cs typeface="Times New Roman" panose="02020603050405020304" pitchFamily="18" charset="0"/>
              </a:rPr>
              <a:t>Example memory contents: </a:t>
            </a:r>
          </a:p>
          <a:p>
            <a:pPr marL="742950" lvl="1" indent="-285750">
              <a:lnSpc>
                <a:spcPct val="90000"/>
              </a:lnSpc>
            </a:pPr>
            <a:r>
              <a:rPr lang="en-US" altLang="zh-CN">
                <a:ea typeface="宋体" panose="02010600030101010101" pitchFamily="2" charset="-122"/>
                <a:cs typeface="Times New Roman" panose="02020603050405020304" pitchFamily="18" charset="0"/>
              </a:rPr>
              <a:t>A memory with 3 address bits &amp; 8 data bits has:</a:t>
            </a:r>
          </a:p>
          <a:p>
            <a:pPr marL="742950" lvl="1" indent="-285750">
              <a:lnSpc>
                <a:spcPct val="90000"/>
              </a:lnSpc>
            </a:pPr>
            <a:r>
              <a:rPr lang="en-US" altLang="zh-CN">
                <a:ea typeface="宋体" panose="02010600030101010101" pitchFamily="2" charset="-122"/>
                <a:cs typeface="Times New Roman" panose="02020603050405020304" pitchFamily="18" charset="0"/>
              </a:rPr>
              <a:t>k = 3 and n = 8  so 2</a:t>
            </a:r>
            <a:r>
              <a:rPr lang="en-US" altLang="zh-CN" baseline="30000">
                <a:ea typeface="宋体" panose="02010600030101010101" pitchFamily="2" charset="-122"/>
                <a:cs typeface="Times New Roman" panose="02020603050405020304" pitchFamily="18" charset="0"/>
              </a:rPr>
              <a:t>3</a:t>
            </a:r>
            <a:r>
              <a:rPr lang="en-US" altLang="zh-CN">
                <a:ea typeface="宋体" panose="02010600030101010101" pitchFamily="2" charset="-122"/>
                <a:cs typeface="Times New Roman" panose="02020603050405020304" pitchFamily="18" charset="0"/>
              </a:rPr>
              <a:t> = 8 </a:t>
            </a:r>
            <a:r>
              <a:rPr lang="en-US" altLang="zh-CN" u="sng">
                <a:ea typeface="宋体" panose="02010600030101010101" pitchFamily="2" charset="-122"/>
                <a:cs typeface="Times New Roman" panose="02020603050405020304" pitchFamily="18" charset="0"/>
              </a:rPr>
              <a:t>addresses</a:t>
            </a:r>
            <a:r>
              <a:rPr lang="en-US" altLang="zh-CN">
                <a:ea typeface="宋体" panose="02010600030101010101" pitchFamily="2" charset="-122"/>
                <a:cs typeface="Times New Roman" panose="02020603050405020304" pitchFamily="18" charset="0"/>
              </a:rPr>
              <a:t> labeled 0 to 7.</a:t>
            </a:r>
          </a:p>
          <a:p>
            <a:pPr marL="742950" lvl="1" indent="-285750">
              <a:lnSpc>
                <a:spcPct val="90000"/>
              </a:lnSpc>
            </a:pPr>
            <a:r>
              <a:rPr lang="en-US" altLang="zh-CN">
                <a:ea typeface="宋体" panose="02010600030101010101" pitchFamily="2" charset="-122"/>
                <a:cs typeface="Times New Roman" panose="02020603050405020304" pitchFamily="18" charset="0"/>
              </a:rPr>
              <a:t>2</a:t>
            </a:r>
            <a:r>
              <a:rPr lang="en-US" altLang="zh-CN" baseline="30000">
                <a:ea typeface="宋体" panose="02010600030101010101" pitchFamily="2" charset="-122"/>
                <a:cs typeface="Times New Roman" panose="02020603050405020304" pitchFamily="18" charset="0"/>
              </a:rPr>
              <a:t>3</a:t>
            </a:r>
            <a:r>
              <a:rPr lang="en-US" altLang="zh-CN">
                <a:ea typeface="宋体" panose="02010600030101010101" pitchFamily="2" charset="-122"/>
                <a:cs typeface="Times New Roman" panose="02020603050405020304" pitchFamily="18" charset="0"/>
              </a:rPr>
              <a:t> = 8 </a:t>
            </a:r>
            <a:r>
              <a:rPr lang="en-US" altLang="zh-CN" u="sng">
                <a:ea typeface="宋体" panose="02010600030101010101" pitchFamily="2" charset="-122"/>
                <a:cs typeface="Times New Roman" panose="02020603050405020304" pitchFamily="18" charset="0"/>
              </a:rPr>
              <a:t>words</a:t>
            </a:r>
            <a:r>
              <a:rPr lang="en-US" altLang="zh-CN">
                <a:ea typeface="宋体" panose="02010600030101010101" pitchFamily="2" charset="-122"/>
                <a:cs typeface="Times New Roman" panose="02020603050405020304" pitchFamily="18" charset="0"/>
              </a:rPr>
              <a:t> of 8-bit data</a:t>
            </a:r>
          </a:p>
        </p:txBody>
      </p:sp>
      <p:sp>
        <p:nvSpPr>
          <p:cNvPr id="23557" name="Rectangle 170"/>
          <p:cNvSpPr>
            <a:spLocks noChangeArrowheads="1"/>
          </p:cNvSpPr>
          <p:nvPr/>
        </p:nvSpPr>
        <p:spPr bwMode="auto">
          <a:xfrm>
            <a:off x="4191000" y="5381625"/>
            <a:ext cx="17463"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3558" name="Rectangle 172"/>
          <p:cNvSpPr>
            <a:spLocks noChangeArrowheads="1"/>
          </p:cNvSpPr>
          <p:nvPr/>
        </p:nvSpPr>
        <p:spPr bwMode="auto">
          <a:xfrm>
            <a:off x="4208463" y="5381625"/>
            <a:ext cx="2457450"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3559" name="Rectangle 174"/>
          <p:cNvSpPr>
            <a:spLocks noChangeArrowheads="1"/>
          </p:cNvSpPr>
          <p:nvPr/>
        </p:nvSpPr>
        <p:spPr bwMode="auto">
          <a:xfrm>
            <a:off x="6665913" y="5381625"/>
            <a:ext cx="7937"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3560" name="Rectangle 177"/>
          <p:cNvSpPr>
            <a:spLocks noChangeArrowheads="1"/>
          </p:cNvSpPr>
          <p:nvPr/>
        </p:nvSpPr>
        <p:spPr bwMode="auto">
          <a:xfrm>
            <a:off x="6673850" y="5381625"/>
            <a:ext cx="2073275"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3561" name="Rectangle 179"/>
          <p:cNvSpPr>
            <a:spLocks noChangeArrowheads="1"/>
          </p:cNvSpPr>
          <p:nvPr/>
        </p:nvSpPr>
        <p:spPr bwMode="auto">
          <a:xfrm>
            <a:off x="8747125" y="5381625"/>
            <a:ext cx="15875"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graphicFrame>
        <p:nvGraphicFramePr>
          <p:cNvPr id="207" name="Group 300"/>
          <p:cNvGraphicFramePr>
            <a:graphicFrameLocks noGrp="1"/>
          </p:cNvGraphicFramePr>
          <p:nvPr/>
        </p:nvGraphicFramePr>
        <p:xfrm>
          <a:off x="4389438" y="1489075"/>
          <a:ext cx="4552951" cy="4835526"/>
        </p:xfrm>
        <a:graphic>
          <a:graphicData uri="http://schemas.openxmlformats.org/drawingml/2006/table">
            <a:tbl>
              <a:tblPr/>
              <a:tblGrid>
                <a:gridCol w="1145776">
                  <a:extLst>
                    <a:ext uri="{9D8B030D-6E8A-4147-A177-3AD203B41FA5}">
                      <a16:colId xmlns:a16="http://schemas.microsoft.com/office/drawing/2014/main" val="20000"/>
                    </a:ext>
                  </a:extLst>
                </a:gridCol>
                <a:gridCol w="1337796">
                  <a:extLst>
                    <a:ext uri="{9D8B030D-6E8A-4147-A177-3AD203B41FA5}">
                      <a16:colId xmlns:a16="http://schemas.microsoft.com/office/drawing/2014/main" val="20001"/>
                    </a:ext>
                  </a:extLst>
                </a:gridCol>
                <a:gridCol w="2069379">
                  <a:extLst>
                    <a:ext uri="{9D8B030D-6E8A-4147-A177-3AD203B41FA5}">
                      <a16:colId xmlns:a16="http://schemas.microsoft.com/office/drawing/2014/main" val="20002"/>
                    </a:ext>
                  </a:extLst>
                </a:gridCol>
              </a:tblGrid>
              <a:tr h="501650">
                <a:tc gridSpan="2">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Memory Address</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Memory Content</a:t>
                      </a: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9425">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Binary</a:t>
                      </a: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Decimal</a:t>
                      </a: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498475">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000</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0</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1 0 0 0 1 1 1 1</a:t>
                      </a: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9425">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001</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1 1 1 1 1 1 1 1</a:t>
                      </a: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1013">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010</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1 0 1 1 0 0 0 1</a:t>
                      </a: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7838">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011</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3</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0 0 0 0 0 0 0 0</a:t>
                      </a: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9425">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100</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4</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1 0 1 1 1 0 0 1</a:t>
                      </a: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9425">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101</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5</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1 0 0 0 0 1 1 0</a:t>
                      </a: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79425">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110</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6</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0 0 1 1 0 0 1 1 </a:t>
                      </a: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79425">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111</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7</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9999"/>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1 1 0 0 1 1 0 0</a:t>
                      </a: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2D62EF29-8A6E-4E1D-B42B-E222589FD37E}" type="slidenum">
              <a:rPr lang="en-US" altLang="zh-CN" sz="1600" b="0" u="none" baseline="0"/>
              <a:pPr/>
              <a:t>8</a:t>
            </a:fld>
            <a:endParaRPr lang="en-US" altLang="zh-CN" sz="1600" b="0" u="none" baseline="0"/>
          </a:p>
        </p:txBody>
      </p:sp>
      <p:sp>
        <p:nvSpPr>
          <p:cNvPr id="24579" name="Rectangle 2"/>
          <p:cNvSpPr>
            <a:spLocks noGrp="1" noChangeArrowheads="1"/>
          </p:cNvSpPr>
          <p:nvPr>
            <p:ph type="title"/>
          </p:nvPr>
        </p:nvSpPr>
        <p:spPr/>
        <p:txBody>
          <a:bodyPr/>
          <a:lstStyle/>
          <a:p>
            <a:r>
              <a:rPr lang="en-US" altLang="zh-CN">
                <a:solidFill>
                  <a:schemeClr val="tx1"/>
                </a:solidFill>
                <a:ea typeface="宋体" panose="02010600030101010101" pitchFamily="2" charset="-122"/>
              </a:rPr>
              <a:t>Basic Memory Operations</a:t>
            </a:r>
          </a:p>
        </p:txBody>
      </p:sp>
      <p:sp>
        <p:nvSpPr>
          <p:cNvPr id="24580" name="Rectangle 3"/>
          <p:cNvSpPr>
            <a:spLocks noGrp="1" noChangeArrowheads="1"/>
          </p:cNvSpPr>
          <p:nvPr>
            <p:ph type="body" idx="1"/>
          </p:nvPr>
        </p:nvSpPr>
        <p:spPr/>
        <p:txBody>
          <a:bodyPr/>
          <a:lstStyle/>
          <a:p>
            <a:pPr marL="342900" indent="-342900">
              <a:lnSpc>
                <a:spcPct val="90000"/>
              </a:lnSpc>
            </a:pPr>
            <a:r>
              <a:rPr lang="en-US" altLang="zh-CN" sz="2800">
                <a:ea typeface="宋体" panose="02010600030101010101" pitchFamily="2" charset="-122"/>
              </a:rPr>
              <a:t>Memory operations require the following:</a:t>
            </a:r>
          </a:p>
          <a:p>
            <a:pPr marL="742950" lvl="1" indent="-285750">
              <a:lnSpc>
                <a:spcPct val="90000"/>
              </a:lnSpc>
            </a:pPr>
            <a:r>
              <a:rPr lang="en-US" altLang="zh-CN" sz="2400" i="1">
                <a:ea typeface="宋体" panose="02010600030101010101" pitchFamily="2" charset="-122"/>
              </a:rPr>
              <a:t>Data </a:t>
            </a:r>
            <a:r>
              <a:rPr lang="en-US" altLang="zh-CN" sz="2400">
                <a:ea typeface="宋体" panose="02010600030101010101" pitchFamily="2" charset="-122"/>
              </a:rPr>
              <a:t>─ data written to, or read from, memory as required by the operation.</a:t>
            </a:r>
          </a:p>
          <a:p>
            <a:pPr marL="742950" lvl="1" indent="-285750">
              <a:lnSpc>
                <a:spcPct val="90000"/>
              </a:lnSpc>
            </a:pPr>
            <a:r>
              <a:rPr lang="en-US" altLang="zh-CN" sz="2400" i="1">
                <a:ea typeface="宋体" panose="02010600030101010101" pitchFamily="2" charset="-122"/>
              </a:rPr>
              <a:t>Address</a:t>
            </a:r>
            <a:r>
              <a:rPr lang="en-US" altLang="zh-CN" sz="2400">
                <a:ea typeface="宋体" panose="02010600030101010101" pitchFamily="2" charset="-122"/>
              </a:rPr>
              <a:t> ─ specifies the memory location to operate on.   The address lines carry this information into the memory. Typically:  n bits specify locations of 2</a:t>
            </a:r>
            <a:r>
              <a:rPr lang="en-US" altLang="zh-CN" sz="3200" baseline="30000">
                <a:ea typeface="宋体" panose="02010600030101010101" pitchFamily="2" charset="-122"/>
              </a:rPr>
              <a:t>n</a:t>
            </a:r>
            <a:r>
              <a:rPr lang="en-US" altLang="zh-CN" sz="2400">
                <a:ea typeface="宋体" panose="02010600030101010101" pitchFamily="2" charset="-122"/>
              </a:rPr>
              <a:t> words.</a:t>
            </a:r>
          </a:p>
          <a:p>
            <a:pPr marL="742950" lvl="1" indent="-285750">
              <a:lnSpc>
                <a:spcPct val="90000"/>
              </a:lnSpc>
            </a:pPr>
            <a:r>
              <a:rPr lang="en-US" altLang="zh-CN" sz="2400" u="sng">
                <a:ea typeface="宋体" panose="02010600030101010101" pitchFamily="2" charset="-122"/>
              </a:rPr>
              <a:t>An operation</a:t>
            </a:r>
            <a:r>
              <a:rPr lang="en-US" altLang="zh-CN" sz="2400">
                <a:ea typeface="宋体" panose="02010600030101010101" pitchFamily="2" charset="-122"/>
              </a:rPr>
              <a:t> ─ Information sent to the memory and interpreted as control information which specifies the type of operation to be performed.   Typical operations are READ and WRITE.  Others are READ followed by WRITE and a variety of operations associated with delivering blocks of data. Operation signals may also specify timing info.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10"/>
          </p:nvPr>
        </p:nvSpPr>
        <p:spPr>
          <a:noFill/>
        </p:spPr>
        <p:txBody>
          <a:bodyPr/>
          <a:lstStyle>
            <a:lvl1pPr>
              <a:defRPr sz="3600" b="1" u="sng" baseline="-25000">
                <a:solidFill>
                  <a:schemeClr val="tx1"/>
                </a:solidFill>
                <a:latin typeface="Times New Roman" panose="02020603050405020304" pitchFamily="18" charset="0"/>
              </a:defRPr>
            </a:lvl1pPr>
            <a:lvl2pPr marL="742950" indent="-285750">
              <a:defRPr sz="3600" b="1" u="sng" baseline="-25000">
                <a:solidFill>
                  <a:schemeClr val="tx1"/>
                </a:solidFill>
                <a:latin typeface="Times New Roman" panose="02020603050405020304" pitchFamily="18" charset="0"/>
              </a:defRPr>
            </a:lvl2pPr>
            <a:lvl3pPr marL="1143000" indent="-228600">
              <a:defRPr sz="3600" b="1" u="sng" baseline="-25000">
                <a:solidFill>
                  <a:schemeClr val="tx1"/>
                </a:solidFill>
                <a:latin typeface="Times New Roman" panose="02020603050405020304" pitchFamily="18" charset="0"/>
              </a:defRPr>
            </a:lvl3pPr>
            <a:lvl4pPr marL="1600200" indent="-228600">
              <a:defRPr sz="3600" b="1" u="sng" baseline="-25000">
                <a:solidFill>
                  <a:schemeClr val="tx1"/>
                </a:solidFill>
                <a:latin typeface="Times New Roman" panose="02020603050405020304" pitchFamily="18" charset="0"/>
              </a:defRPr>
            </a:lvl4pPr>
            <a:lvl5pPr marL="2057400" indent="-228600">
              <a:defRPr sz="3600" b="1" u="sng"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u="sng" baseline="-25000">
                <a:solidFill>
                  <a:schemeClr val="tx1"/>
                </a:solidFill>
                <a:latin typeface="Times New Roman" panose="02020603050405020304" pitchFamily="18" charset="0"/>
              </a:defRPr>
            </a:lvl9pPr>
          </a:lstStyle>
          <a:p>
            <a:r>
              <a:rPr lang="en-US" altLang="zh-CN" sz="1600" b="0" u="none" baseline="0"/>
              <a:t>chapter 7   </a:t>
            </a:r>
            <a:fld id="{E4711239-ED8B-42A0-952F-60BA4433FCC1}" type="slidenum">
              <a:rPr lang="en-US" altLang="zh-CN" sz="1600" b="0" u="none" baseline="0"/>
              <a:pPr/>
              <a:t>9</a:t>
            </a:fld>
            <a:endParaRPr lang="en-US" altLang="zh-CN" sz="1600" b="0" u="none" baseline="0"/>
          </a:p>
        </p:txBody>
      </p:sp>
      <p:sp>
        <p:nvSpPr>
          <p:cNvPr id="25603" name="Rectangle 2"/>
          <p:cNvSpPr>
            <a:spLocks noGrp="1" noChangeArrowheads="1"/>
          </p:cNvSpPr>
          <p:nvPr>
            <p:ph type="title"/>
          </p:nvPr>
        </p:nvSpPr>
        <p:spPr>
          <a:xfrm>
            <a:off x="685800" y="228600"/>
            <a:ext cx="8153400" cy="838200"/>
          </a:xfrm>
        </p:spPr>
        <p:txBody>
          <a:bodyPr/>
          <a:lstStyle/>
          <a:p>
            <a:r>
              <a:rPr lang="en-US" altLang="zh-CN">
                <a:solidFill>
                  <a:schemeClr val="tx1"/>
                </a:solidFill>
                <a:ea typeface="宋体" panose="02010600030101010101" pitchFamily="2" charset="-122"/>
              </a:rPr>
              <a:t>Basic Memory Operations </a:t>
            </a:r>
            <a:r>
              <a:rPr lang="en-US" altLang="zh-CN" b="0">
                <a:solidFill>
                  <a:schemeClr val="tx1"/>
                </a:solidFill>
                <a:ea typeface="宋体" panose="02010600030101010101" pitchFamily="2" charset="-122"/>
              </a:rPr>
              <a:t>(continued)</a:t>
            </a:r>
          </a:p>
        </p:txBody>
      </p:sp>
      <p:sp>
        <p:nvSpPr>
          <p:cNvPr id="25604" name="Rectangle 3"/>
          <p:cNvSpPr>
            <a:spLocks noGrp="1" noChangeArrowheads="1"/>
          </p:cNvSpPr>
          <p:nvPr>
            <p:ph type="body" idx="1"/>
          </p:nvPr>
        </p:nvSpPr>
        <p:spPr>
          <a:xfrm>
            <a:off x="685800" y="1295400"/>
            <a:ext cx="7772400" cy="4724400"/>
          </a:xfrm>
        </p:spPr>
        <p:txBody>
          <a:bodyPr/>
          <a:lstStyle/>
          <a:p>
            <a:pPr marL="342900" indent="-342900">
              <a:lnSpc>
                <a:spcPct val="90000"/>
              </a:lnSpc>
            </a:pPr>
            <a:r>
              <a:rPr lang="en-US" altLang="zh-CN" sz="2400" u="sng">
                <a:ea typeface="宋体" panose="02010600030101010101" pitchFamily="2" charset="-122"/>
              </a:rPr>
              <a:t>Read Memory</a:t>
            </a:r>
            <a:r>
              <a:rPr lang="en-US" altLang="zh-CN" sz="2400">
                <a:ea typeface="宋体" panose="02010600030101010101" pitchFamily="2" charset="-122"/>
              </a:rPr>
              <a:t> </a:t>
            </a:r>
            <a:r>
              <a:rPr lang="en-US" altLang="zh-CN" sz="2800">
                <a:ea typeface="宋体" panose="02010600030101010101" pitchFamily="2" charset="-122"/>
              </a:rPr>
              <a:t>─</a:t>
            </a:r>
            <a:r>
              <a:rPr lang="en-US" altLang="zh-CN" sz="2400">
                <a:ea typeface="宋体" panose="02010600030101010101" pitchFamily="2" charset="-122"/>
              </a:rPr>
              <a:t> an operation that reads a data value stored in memory:</a:t>
            </a:r>
          </a:p>
          <a:p>
            <a:pPr marL="742950" lvl="1" indent="-285750">
              <a:lnSpc>
                <a:spcPct val="90000"/>
              </a:lnSpc>
            </a:pPr>
            <a:r>
              <a:rPr lang="en-US" altLang="zh-CN" sz="2000">
                <a:ea typeface="宋体" panose="02010600030101010101" pitchFamily="2" charset="-122"/>
              </a:rPr>
              <a:t>Place a valid address on the address lines.</a:t>
            </a:r>
          </a:p>
          <a:p>
            <a:pPr marL="742950" lvl="1" indent="-285750">
              <a:lnSpc>
                <a:spcPct val="90000"/>
              </a:lnSpc>
            </a:pPr>
            <a:r>
              <a:rPr lang="en-US" altLang="zh-CN" sz="2000">
                <a:ea typeface="宋体" panose="02010600030101010101" pitchFamily="2" charset="-122"/>
              </a:rPr>
              <a:t>Toggle the memory read control line.</a:t>
            </a:r>
          </a:p>
          <a:p>
            <a:pPr marL="742950" lvl="1" indent="-285750">
              <a:lnSpc>
                <a:spcPct val="90000"/>
              </a:lnSpc>
            </a:pPr>
            <a:r>
              <a:rPr lang="en-US" altLang="zh-CN" sz="2000">
                <a:ea typeface="宋体" panose="02010600030101010101" pitchFamily="2" charset="-122"/>
              </a:rPr>
              <a:t>Wait for the read data to become stable.</a:t>
            </a:r>
          </a:p>
          <a:p>
            <a:pPr marL="342900" indent="-342900">
              <a:lnSpc>
                <a:spcPct val="90000"/>
              </a:lnSpc>
            </a:pPr>
            <a:r>
              <a:rPr lang="en-US" altLang="zh-CN" sz="2400" u="sng">
                <a:ea typeface="宋体" panose="02010600030101010101" pitchFamily="2" charset="-122"/>
              </a:rPr>
              <a:t>Write Memory</a:t>
            </a:r>
            <a:r>
              <a:rPr lang="en-US" altLang="zh-CN" sz="2400">
                <a:ea typeface="宋体" panose="02010600030101010101" pitchFamily="2" charset="-122"/>
              </a:rPr>
              <a:t> </a:t>
            </a:r>
            <a:r>
              <a:rPr lang="en-US" altLang="zh-CN" sz="2800">
                <a:ea typeface="宋体" panose="02010600030101010101" pitchFamily="2" charset="-122"/>
              </a:rPr>
              <a:t>─</a:t>
            </a:r>
            <a:r>
              <a:rPr lang="en-US" altLang="zh-CN" sz="2400">
                <a:ea typeface="宋体" panose="02010600030101010101" pitchFamily="2" charset="-122"/>
              </a:rPr>
              <a:t> an operation that writes a data value to memory:</a:t>
            </a:r>
          </a:p>
          <a:p>
            <a:pPr marL="742950" lvl="1" indent="-285750">
              <a:lnSpc>
                <a:spcPct val="90000"/>
              </a:lnSpc>
            </a:pPr>
            <a:r>
              <a:rPr lang="en-US" altLang="zh-CN" sz="2000">
                <a:ea typeface="宋体" panose="02010600030101010101" pitchFamily="2" charset="-122"/>
              </a:rPr>
              <a:t>Place a valid address on the address lines and valid data on the data lines.</a:t>
            </a:r>
          </a:p>
          <a:p>
            <a:pPr marL="742950" lvl="1" indent="-285750">
              <a:lnSpc>
                <a:spcPct val="90000"/>
              </a:lnSpc>
            </a:pPr>
            <a:r>
              <a:rPr lang="en-US" altLang="zh-CN" sz="2000">
                <a:ea typeface="宋体" panose="02010600030101010101" pitchFamily="2" charset="-122"/>
              </a:rPr>
              <a:t>Toggle the memory write control line.</a:t>
            </a:r>
          </a:p>
          <a:p>
            <a:pPr marL="342900" indent="-342900">
              <a:lnSpc>
                <a:spcPct val="90000"/>
              </a:lnSpc>
            </a:pPr>
            <a:r>
              <a:rPr lang="en-US" altLang="zh-CN" sz="2400">
                <a:ea typeface="宋体" panose="02010600030101010101" pitchFamily="2" charset="-122"/>
              </a:rPr>
              <a:t>Sometimes the read or write enable line is defined as a clock with precise timing information (e.g. Read Clock, Write Strobe).   </a:t>
            </a:r>
          </a:p>
          <a:p>
            <a:pPr marL="742950" lvl="1" indent="-285750">
              <a:lnSpc>
                <a:spcPct val="90000"/>
              </a:lnSpc>
            </a:pPr>
            <a:r>
              <a:rPr lang="en-US" altLang="zh-CN" sz="2000">
                <a:ea typeface="宋体" panose="02010600030101010101" pitchFamily="2" charset="-122"/>
              </a:rPr>
              <a:t>Otherwise, it is just an interface signal.   </a:t>
            </a:r>
          </a:p>
          <a:p>
            <a:pPr marL="742950" lvl="1" indent="-285750">
              <a:lnSpc>
                <a:spcPct val="90000"/>
              </a:lnSpc>
            </a:pPr>
            <a:r>
              <a:rPr lang="en-US" altLang="zh-CN" sz="2000">
                <a:ea typeface="宋体" panose="02010600030101010101" pitchFamily="2" charset="-122"/>
              </a:rPr>
              <a:t>Sometimes memory must acknowledge that it has completed the operation.</a:t>
            </a:r>
          </a:p>
          <a:p>
            <a:pPr marL="342900" indent="-342900">
              <a:lnSpc>
                <a:spcPct val="90000"/>
              </a:lnSpc>
            </a:pPr>
            <a:endParaRPr lang="en-US" altLang="zh-CN" sz="2400">
              <a:ea typeface="宋体" panose="02010600030101010101" pitchFamily="2" charset="-122"/>
            </a:endParaRP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9999"/>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1" i="0" u="sng" strike="noStrike" cap="none" normalizeH="0" baseline="-25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1" i="0" u="sng" strike="noStrike" cap="none" normalizeH="0" baseline="-2500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10024</TotalTime>
  <Words>4231</Words>
  <Application>Microsoft Office PowerPoint</Application>
  <PresentationFormat>全屏显示(4:3)</PresentationFormat>
  <Paragraphs>851</Paragraphs>
  <Slides>48</Slides>
  <Notes>24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48</vt:i4>
      </vt:variant>
    </vt:vector>
  </HeadingPairs>
  <TitlesOfParts>
    <vt:vector size="61" baseType="lpstr">
      <vt:lpstr>Swiss 721 SWA</vt:lpstr>
      <vt:lpstr>TimesTen</vt:lpstr>
      <vt:lpstr>楷体</vt:lpstr>
      <vt:lpstr>Arial</vt:lpstr>
      <vt:lpstr>Calibri</vt:lpstr>
      <vt:lpstr>Cambria Math</vt:lpstr>
      <vt:lpstr>Helvetica</vt:lpstr>
      <vt:lpstr>MS Shell Dlg</vt:lpstr>
      <vt:lpstr>Times New Roman</vt:lpstr>
      <vt:lpstr>Wingdings</vt:lpstr>
      <vt:lpstr>Default Design</vt:lpstr>
      <vt:lpstr>Equation</vt:lpstr>
      <vt:lpstr>Designer Drawing</vt:lpstr>
      <vt:lpstr>PowerPoint 演示文稿</vt:lpstr>
      <vt:lpstr>Overview</vt:lpstr>
      <vt:lpstr>Memory Definitions</vt:lpstr>
      <vt:lpstr>Memory Definitions (Continued)</vt:lpstr>
      <vt:lpstr>Memory Organization</vt:lpstr>
      <vt:lpstr>Memory Block Diagram</vt:lpstr>
      <vt:lpstr>Memory Organization Example</vt:lpstr>
      <vt:lpstr>Basic Memory Operations</vt:lpstr>
      <vt:lpstr>Basic Memory Operations (continued)</vt:lpstr>
      <vt:lpstr>Memory Operation Timing</vt:lpstr>
      <vt:lpstr>Memory Operation Timing</vt:lpstr>
      <vt:lpstr>RAM Integrated Circuits</vt:lpstr>
      <vt:lpstr>Static RAM － Cell</vt:lpstr>
      <vt:lpstr>Static RAM － Bit Slice</vt:lpstr>
      <vt:lpstr>2n-Word  1-Bit RAM IC</vt:lpstr>
      <vt:lpstr>Cell Arrays and Coincident Selection</vt:lpstr>
      <vt:lpstr>Cell Arrays and Coincident Selection (continued)</vt:lpstr>
      <vt:lpstr>RAM ICs with &gt; 1 Bit/Word</vt:lpstr>
      <vt:lpstr>PowerPoint 演示文稿</vt:lpstr>
      <vt:lpstr>Making Larger Memories</vt:lpstr>
      <vt:lpstr>64K×8RAM</vt:lpstr>
      <vt:lpstr>Using 64K×8RAM construct      256K×8RAM</vt:lpstr>
      <vt:lpstr>Making Wider Memories</vt:lpstr>
      <vt:lpstr>Using 64K×8RAM construct 64K×16RAM</vt:lpstr>
      <vt:lpstr>SRAM For SWORD：CY7C1061DV33</vt:lpstr>
      <vt:lpstr>SWORD Onboard memory-SRAM</vt:lpstr>
      <vt:lpstr>Other Memory for SWORD-NOR Flash</vt:lpstr>
      <vt:lpstr>SWORD Onboard memory-NOR Flash</vt:lpstr>
      <vt:lpstr>Dynamic RAM (DRAM)</vt:lpstr>
      <vt:lpstr>Dynamic RAM (continued)</vt:lpstr>
      <vt:lpstr>Dynamic RAM - Bit Slice</vt:lpstr>
      <vt:lpstr>Dynamic RAM - Block Diagram</vt:lpstr>
      <vt:lpstr>Dynamic RAM - Block Diagram</vt:lpstr>
      <vt:lpstr>Dynamic RAM Read Timing </vt:lpstr>
      <vt:lpstr>Dynamic RAM Write Timing </vt:lpstr>
      <vt:lpstr>DRAM Types</vt:lpstr>
      <vt:lpstr>DRAM Types (continued)</vt:lpstr>
      <vt:lpstr>Synchronous DRAM</vt:lpstr>
      <vt:lpstr>Synchronous DRAM - burst size=4</vt:lpstr>
      <vt:lpstr>Synchronous DRAM</vt:lpstr>
      <vt:lpstr>Double Data Rate Synchronous DRAM</vt:lpstr>
      <vt:lpstr>DDR3 For SWORD：MT41J128M16JT</vt:lpstr>
      <vt:lpstr>DDR3 For SWORD：MT41J128M16JT</vt:lpstr>
      <vt:lpstr>MT41J128M16JT Logical Structure</vt:lpstr>
      <vt:lpstr>SWORD Onboard memory-DDR3</vt:lpstr>
      <vt:lpstr>RAMBUS DRAM (RDRAM)</vt:lpstr>
      <vt:lpstr>Arrays of DRAM Integrated Circuits</vt:lpstr>
      <vt:lpstr>Assignments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 Part 1 - PPT - Mano &amp; Kime - 2nd Ed</dc:title>
  <dc:creator>Kaminski &amp; Kime</dc:creator>
  <dc:description>Fall 2001 Draft</dc:description>
  <cp:lastModifiedBy>02 Proton</cp:lastModifiedBy>
  <cp:revision>482</cp:revision>
  <cp:lastPrinted>1999-06-21T13:11:14Z</cp:lastPrinted>
  <dcterms:created xsi:type="dcterms:W3CDTF">1999-02-14T20:48:18Z</dcterms:created>
  <dcterms:modified xsi:type="dcterms:W3CDTF">2023-12-28T05:43:31Z</dcterms:modified>
</cp:coreProperties>
</file>